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</p:sldMasterIdLst>
  <p:notesMasterIdLst>
    <p:notesMasterId r:id="rId127"/>
  </p:notesMasterIdLst>
  <p:handoutMasterIdLst>
    <p:handoutMasterId r:id="rId128"/>
  </p:handoutMasterIdLst>
  <p:sldIdLst>
    <p:sldId id="350" r:id="rId2"/>
    <p:sldId id="355" r:id="rId3"/>
    <p:sldId id="354" r:id="rId4"/>
    <p:sldId id="356" r:id="rId5"/>
    <p:sldId id="420" r:id="rId6"/>
    <p:sldId id="351" r:id="rId7"/>
    <p:sldId id="378" r:id="rId8"/>
    <p:sldId id="417" r:id="rId9"/>
    <p:sldId id="418" r:id="rId10"/>
    <p:sldId id="357" r:id="rId11"/>
    <p:sldId id="358" r:id="rId12"/>
    <p:sldId id="506" r:id="rId13"/>
    <p:sldId id="360" r:id="rId14"/>
    <p:sldId id="359" r:id="rId15"/>
    <p:sldId id="361" r:id="rId16"/>
    <p:sldId id="362" r:id="rId17"/>
    <p:sldId id="363" r:id="rId18"/>
    <p:sldId id="416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412" r:id="rId29"/>
    <p:sldId id="379" r:id="rId30"/>
    <p:sldId id="373" r:id="rId31"/>
    <p:sldId id="374" r:id="rId32"/>
    <p:sldId id="396" r:id="rId33"/>
    <p:sldId id="375" r:id="rId34"/>
    <p:sldId id="376" r:id="rId35"/>
    <p:sldId id="377" r:id="rId36"/>
    <p:sldId id="413" r:id="rId37"/>
    <p:sldId id="380" r:id="rId38"/>
    <p:sldId id="381" r:id="rId39"/>
    <p:sldId id="407" r:id="rId40"/>
    <p:sldId id="382" r:id="rId41"/>
    <p:sldId id="383" r:id="rId42"/>
    <p:sldId id="397" r:id="rId43"/>
    <p:sldId id="398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400" r:id="rId52"/>
    <p:sldId id="455" r:id="rId53"/>
    <p:sldId id="391" r:id="rId54"/>
    <p:sldId id="394" r:id="rId55"/>
    <p:sldId id="399" r:id="rId56"/>
    <p:sldId id="392" r:id="rId57"/>
    <p:sldId id="401" r:id="rId58"/>
    <p:sldId id="414" r:id="rId59"/>
    <p:sldId id="478" r:id="rId60"/>
    <p:sldId id="480" r:id="rId61"/>
    <p:sldId id="481" r:id="rId62"/>
    <p:sldId id="484" r:id="rId63"/>
    <p:sldId id="482" r:id="rId64"/>
    <p:sldId id="486" r:id="rId65"/>
    <p:sldId id="493" r:id="rId66"/>
    <p:sldId id="483" r:id="rId67"/>
    <p:sldId id="487" r:id="rId68"/>
    <p:sldId id="485" r:id="rId69"/>
    <p:sldId id="479" r:id="rId70"/>
    <p:sldId id="402" r:id="rId71"/>
    <p:sldId id="406" r:id="rId72"/>
    <p:sldId id="395" r:id="rId73"/>
    <p:sldId id="421" r:id="rId74"/>
    <p:sldId id="419" r:id="rId75"/>
    <p:sldId id="425" r:id="rId76"/>
    <p:sldId id="440" r:id="rId77"/>
    <p:sldId id="454" r:id="rId78"/>
    <p:sldId id="459" r:id="rId79"/>
    <p:sldId id="456" r:id="rId80"/>
    <p:sldId id="460" r:id="rId81"/>
    <p:sldId id="458" r:id="rId82"/>
    <p:sldId id="446" r:id="rId83"/>
    <p:sldId id="461" r:id="rId84"/>
    <p:sldId id="462" r:id="rId85"/>
    <p:sldId id="436" r:id="rId86"/>
    <p:sldId id="426" r:id="rId87"/>
    <p:sldId id="469" r:id="rId88"/>
    <p:sldId id="495" r:id="rId89"/>
    <p:sldId id="498" r:id="rId90"/>
    <p:sldId id="497" r:id="rId91"/>
    <p:sldId id="499" r:id="rId92"/>
    <p:sldId id="500" r:id="rId93"/>
    <p:sldId id="475" r:id="rId94"/>
    <p:sldId id="471" r:id="rId95"/>
    <p:sldId id="473" r:id="rId96"/>
    <p:sldId id="476" r:id="rId97"/>
    <p:sldId id="501" r:id="rId98"/>
    <p:sldId id="502" r:id="rId99"/>
    <p:sldId id="470" r:id="rId100"/>
    <p:sldId id="489" r:id="rId101"/>
    <p:sldId id="477" r:id="rId102"/>
    <p:sldId id="424" r:id="rId103"/>
    <p:sldId id="463" r:id="rId104"/>
    <p:sldId id="434" r:id="rId105"/>
    <p:sldId id="464" r:id="rId106"/>
    <p:sldId id="465" r:id="rId107"/>
    <p:sldId id="466" r:id="rId108"/>
    <p:sldId id="468" r:id="rId109"/>
    <p:sldId id="467" r:id="rId110"/>
    <p:sldId id="423" r:id="rId111"/>
    <p:sldId id="431" r:id="rId112"/>
    <p:sldId id="439" r:id="rId113"/>
    <p:sldId id="433" r:id="rId114"/>
    <p:sldId id="507" r:id="rId115"/>
    <p:sldId id="508" r:id="rId116"/>
    <p:sldId id="512" r:id="rId117"/>
    <p:sldId id="509" r:id="rId118"/>
    <p:sldId id="510" r:id="rId119"/>
    <p:sldId id="511" r:id="rId120"/>
    <p:sldId id="505" r:id="rId121"/>
    <p:sldId id="432" r:id="rId122"/>
    <p:sldId id="490" r:id="rId123"/>
    <p:sldId id="491" r:id="rId124"/>
    <p:sldId id="504" r:id="rId125"/>
    <p:sldId id="503" r:id="rId126"/>
  </p:sldIdLst>
  <p:sldSz cx="10691813" cy="7559675"/>
  <p:notesSz cx="9926638" cy="6797675"/>
  <p:embeddedFontLst>
    <p:embeddedFont>
      <p:font typeface="Verdana" panose="020B0604030504040204" pitchFamily="34" charset="0"/>
      <p:regular r:id="rId129"/>
      <p:bold r:id="rId130"/>
      <p:italic r:id="rId131"/>
      <p:boldItalic r:id="rId132"/>
    </p:embeddedFont>
    <p:embeddedFont>
      <p:font typeface="Times" panose="02020603050405020304" pitchFamily="18" charset="0"/>
      <p:regular r:id="rId133"/>
      <p:bold r:id="rId134"/>
      <p:italic r:id="rId135"/>
      <p:boldItalic r:id="rId136"/>
    </p:embeddedFont>
    <p:embeddedFont>
      <p:font typeface="Cambria Math" panose="02040503050406030204" pitchFamily="18" charset="0"/>
      <p:regular r:id="rId137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100"/>
    <a:srgbClr val="0B2A5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2950" autoAdjust="0"/>
  </p:normalViewPr>
  <p:slideViewPr>
    <p:cSldViewPr>
      <p:cViewPr>
        <p:scale>
          <a:sx n="70" d="100"/>
          <a:sy n="70" d="100"/>
        </p:scale>
        <p:origin x="-1122" y="-192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5.fntdata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6.fntdata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1.fntdata"/><Relationship Id="rId13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4.fntdata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2.fntdata"/><Relationship Id="rId13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3.fntdata"/><Relationship Id="rId136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cat>
            <c:strRef>
              <c:f>Sheet1!$A$2:$A$6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0.3</c:v>
                </c:pt>
                <c:pt idx="3">
                  <c:v>2</c:v>
                </c:pt>
                <c:pt idx="4">
                  <c:v>1.6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sv-S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4/18/2014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6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60713" y="509588"/>
            <a:ext cx="3605212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2" y="3228896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6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895CB3-EFA9-4FB8-8A3D-7D3BEE2A3D57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095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895CB3-EFA9-4FB8-8A3D-7D3BEE2A3D57}" type="slidenum">
              <a:rPr lang="sv-SE" smtClean="0"/>
              <a:pPr>
                <a:defRPr/>
              </a:pPr>
              <a:t>113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642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86630" y="395461"/>
            <a:ext cx="9894407" cy="2160240"/>
          </a:xfrm>
          <a:prstGeom prst="rect">
            <a:avLst/>
          </a:prstGeom>
          <a:solidFill>
            <a:srgbClr val="0B2A5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386630" y="799889"/>
            <a:ext cx="9894407" cy="1539788"/>
          </a:xfrm>
          <a:noFill/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Optimal Resource Allocation in Coordinated </a:t>
            </a:r>
            <a:br>
              <a:rPr lang="en-US" noProof="0" dirty="0" smtClean="0"/>
            </a:br>
            <a:r>
              <a:rPr lang="en-US" noProof="0" dirty="0" smtClean="0"/>
              <a:t>Multi-Cell Systems</a:t>
            </a:r>
            <a:endParaRPr lang="en-US" noProof="0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-1" y="2847981"/>
            <a:ext cx="10691813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 på </a:t>
            </a:r>
            <a:r>
              <a:rPr lang="en-US" noProof="0" dirty="0" err="1" smtClean="0"/>
              <a:t>underrubrik</a:t>
            </a:r>
            <a:r>
              <a:rPr lang="en-US" noProof="0" dirty="0" smtClean="0"/>
              <a:t> </a:t>
            </a:r>
            <a:r>
              <a:rPr lang="en-US" noProof="0" dirty="0" err="1" smtClean="0"/>
              <a:t>i</a:t>
            </a:r>
            <a:r>
              <a:rPr lang="en-US" noProof="0" dirty="0" smtClean="0"/>
              <a:t> </a:t>
            </a:r>
            <a:r>
              <a:rPr lang="en-US" noProof="0" dirty="0" err="1" smtClean="0"/>
              <a:t>bakgrunden</a:t>
            </a:r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7236221"/>
            <a:ext cx="10691813" cy="323454"/>
          </a:xfrm>
          <a:prstGeom prst="rect">
            <a:avLst/>
          </a:prstGeom>
          <a:solidFill>
            <a:srgbClr val="0B2A5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6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7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8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2" name="Rubrik 1"/>
          <p:cNvSpPr txBox="1">
            <a:spLocks/>
          </p:cNvSpPr>
          <p:nvPr userDrawn="1"/>
        </p:nvSpPr>
        <p:spPr bwMode="auto">
          <a:xfrm>
            <a:off x="386630" y="467469"/>
            <a:ext cx="9894407" cy="675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ctr" defTabSz="1042988" rtl="0" fontAlgn="base"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r>
              <a:rPr lang="sv-SE" sz="2800" b="0" dirty="0" err="1" smtClean="0">
                <a:effectLst/>
              </a:rPr>
              <a:t>Newcom</a:t>
            </a:r>
            <a:r>
              <a:rPr lang="sv-SE" sz="2800" b="0" dirty="0" smtClean="0">
                <a:effectLst/>
              </a:rPr>
              <a:t>#</a:t>
            </a:r>
            <a:r>
              <a:rPr lang="sv-SE" sz="2800" dirty="0" smtClean="0">
                <a:effectLst/>
              </a:rPr>
              <a:t> </a:t>
            </a:r>
            <a:r>
              <a:rPr lang="en-US" sz="2800" b="0" i="0" u="none" strike="noStrike" kern="1200" baseline="0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Spring School 2014</a:t>
            </a:r>
            <a:endParaRPr lang="en-US" sz="2400" kern="0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7354" y="136499"/>
            <a:ext cx="9755659" cy="68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Introduction Part</a:t>
            </a:r>
          </a:p>
        </p:txBody>
      </p:sp>
      <p:sp>
        <p:nvSpPr>
          <p:cNvPr id="20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592114"/>
          </a:xfrm>
        </p:spPr>
        <p:txBody>
          <a:bodyPr/>
          <a:lstStyle/>
          <a:p>
            <a:pPr lvl="0"/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 på </a:t>
            </a:r>
            <a:r>
              <a:rPr lang="en-US" noProof="0" dirty="0" err="1" smtClean="0"/>
              <a:t>bakgrundstexten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Nivå</a:t>
            </a:r>
            <a:r>
              <a:rPr lang="en-US" noProof="0" dirty="0" smtClean="0"/>
              <a:t> </a:t>
            </a:r>
            <a:r>
              <a:rPr lang="en-US" noProof="0" dirty="0" err="1" smtClean="0"/>
              <a:t>två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Nivå</a:t>
            </a:r>
            <a:r>
              <a:rPr lang="en-US" noProof="0" dirty="0" smtClean="0"/>
              <a:t> </a:t>
            </a:r>
            <a:r>
              <a:rPr lang="en-US" noProof="0" dirty="0" err="1" smtClean="0"/>
              <a:t>tre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Nivå</a:t>
            </a:r>
            <a:r>
              <a:rPr lang="en-US" noProof="0" dirty="0" smtClean="0"/>
              <a:t> </a:t>
            </a:r>
            <a:r>
              <a:rPr lang="en-US" noProof="0" dirty="0" err="1" smtClean="0"/>
              <a:t>fyra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Nivå</a:t>
            </a:r>
            <a:r>
              <a:rPr lang="en-US" noProof="0" dirty="0" smtClean="0"/>
              <a:t> fem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8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9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1" y="-15871"/>
            <a:ext cx="10691814" cy="834737"/>
          </a:xfrm>
          <a:prstGeom prst="rect">
            <a:avLst/>
          </a:prstGeom>
          <a:solidFill>
            <a:srgbClr val="0B2A5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7236221"/>
            <a:ext cx="10691813" cy="323454"/>
          </a:xfrm>
          <a:prstGeom prst="rect">
            <a:avLst/>
          </a:prstGeom>
          <a:solidFill>
            <a:srgbClr val="0B2A5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665498" y="1475581"/>
            <a:ext cx="9491327" cy="537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Text 1</a:t>
            </a:r>
          </a:p>
          <a:p>
            <a:pPr lvl="1"/>
            <a:r>
              <a:rPr lang="en-US" noProof="0" dirty="0" smtClean="0"/>
              <a:t>Text 2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7354" y="136499"/>
            <a:ext cx="7848871" cy="68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Introduction Part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0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 baseline="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commerce.nowpublishers.com/shop/add_to_cart?id=1595" TargetMode="External"/><Relationship Id="rId2" Type="http://schemas.openxmlformats.org/officeDocument/2006/relationships/hyperlink" Target="http://kth.diva-portal.org/smash/get/diva2:608533/FULLTEXT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70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86630" y="1115541"/>
            <a:ext cx="9894407" cy="1224136"/>
          </a:xfrm>
        </p:spPr>
        <p:txBody>
          <a:bodyPr/>
          <a:lstStyle/>
          <a:p>
            <a:r>
              <a:rPr lang="en-US" dirty="0"/>
              <a:t>Signal Processing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Optimal </a:t>
            </a:r>
            <a:r>
              <a:rPr lang="en-US" dirty="0"/>
              <a:t>Radio Resource </a:t>
            </a:r>
            <a:r>
              <a:rPr lang="en-US" dirty="0" smtClean="0"/>
              <a:t>Management:</a:t>
            </a:r>
            <a:br>
              <a:rPr lang="en-US" dirty="0" smtClean="0"/>
            </a:br>
            <a:r>
              <a:rPr lang="en-US" sz="2000" dirty="0" smtClean="0"/>
              <a:t>Fundamentals </a:t>
            </a:r>
            <a:r>
              <a:rPr lang="en-US" sz="2000" dirty="0"/>
              <a:t>and Recent Multi-Cell </a:t>
            </a:r>
            <a:r>
              <a:rPr lang="en-US" sz="2000" dirty="0" smtClean="0"/>
              <a:t>Advances</a:t>
            </a:r>
            <a:endParaRPr lang="sv-SE" sz="2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-1" y="2847981"/>
            <a:ext cx="10691813" cy="4172216"/>
          </a:xfrm>
        </p:spPr>
        <p:txBody>
          <a:bodyPr/>
          <a:lstStyle/>
          <a:p>
            <a:r>
              <a:rPr lang="sv-SE" b="1" dirty="0" smtClean="0"/>
              <a:t>Emil Björnson</a:t>
            </a:r>
            <a:endParaRPr lang="sv-SE" baseline="30000" dirty="0" smtClean="0"/>
          </a:p>
          <a:p>
            <a:pPr>
              <a:spcBef>
                <a:spcPts val="0"/>
              </a:spcBef>
            </a:pPr>
            <a:endParaRPr lang="sv-SE" baseline="30000" dirty="0"/>
          </a:p>
          <a:p>
            <a:endParaRPr lang="sv-SE" baseline="30000" dirty="0" smtClean="0"/>
          </a:p>
          <a:p>
            <a:pPr>
              <a:spcAft>
                <a:spcPts val="600"/>
              </a:spcAft>
            </a:pPr>
            <a:r>
              <a:rPr lang="en-US" sz="1800" dirty="0" smtClean="0"/>
              <a:t>Dept. of Signal Processing, </a:t>
            </a:r>
            <a:r>
              <a:rPr lang="en-US" sz="1800" dirty="0"/>
              <a:t>KTH Royal Institute of Technology,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Stockholm, Sweden</a:t>
            </a:r>
          </a:p>
          <a:p>
            <a:pPr>
              <a:spcAft>
                <a:spcPts val="600"/>
              </a:spcAft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Alcatel-Lucent </a:t>
            </a:r>
            <a:r>
              <a:rPr lang="en-US" sz="1800" dirty="0"/>
              <a:t>Chair on Flexible Radio, </a:t>
            </a:r>
            <a:r>
              <a:rPr lang="en-US" sz="1800" dirty="0" err="1"/>
              <a:t>Supélec</a:t>
            </a:r>
            <a:r>
              <a:rPr lang="en-US" sz="1800" dirty="0" smtClean="0"/>
              <a:t>,</a:t>
            </a:r>
            <a:br>
              <a:rPr lang="en-US" sz="1800" dirty="0" smtClean="0"/>
            </a:br>
            <a:r>
              <a:rPr lang="en-US" sz="1800" dirty="0" smtClean="0"/>
              <a:t>Gif-</a:t>
            </a:r>
            <a:r>
              <a:rPr lang="en-US" sz="1800" dirty="0" err="1" smtClean="0"/>
              <a:t>sur</a:t>
            </a:r>
            <a:r>
              <a:rPr lang="en-US" sz="1800" dirty="0" smtClean="0"/>
              <a:t>-Yvette, France</a:t>
            </a:r>
          </a:p>
          <a:p>
            <a:endParaRPr lang="sv-SE" dirty="0" smtClean="0"/>
          </a:p>
          <a:p>
            <a:endParaRPr lang="sv-SE" dirty="0" smtClean="0"/>
          </a:p>
          <a:p>
            <a:pPr>
              <a:spcAft>
                <a:spcPts val="1200"/>
              </a:spcAft>
            </a:pPr>
            <a:endParaRPr lang="sv-SE" baseline="30000" dirty="0" smtClean="0"/>
          </a:p>
          <a:p>
            <a:r>
              <a:rPr lang="en-US" sz="2000" dirty="0" smtClean="0"/>
              <a:t>20 March 2014</a:t>
            </a:r>
            <a:endParaRPr lang="en-US" sz="2000" dirty="0"/>
          </a:p>
        </p:txBody>
      </p:sp>
      <p:pic>
        <p:nvPicPr>
          <p:cNvPr id="9" name="Bildobjekt 9" descr="kth_eng_rgb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346" y="5296418"/>
            <a:ext cx="1296144" cy="163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emilbjo\Documents\Presentationer\2012-10 Supelec\supele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830" y="5296418"/>
            <a:ext cx="1571636" cy="153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3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Preliminary Definitions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Problem Formulation (vaguely):</a:t>
            </a:r>
          </a:p>
          <a:p>
            <a:pPr lvl="1"/>
            <a:r>
              <a:rPr lang="en-US" dirty="0"/>
              <a:t>Transfer </a:t>
            </a:r>
            <a:r>
              <a:rPr lang="en-US" dirty="0" smtClean="0"/>
              <a:t>information wirelessly </a:t>
            </a:r>
            <a:r>
              <a:rPr lang="en-US" dirty="0"/>
              <a:t>to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Divide radio resources among users (time, frequency, space)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Downlink </a:t>
            </a:r>
            <a:r>
              <a:rPr lang="en-US" dirty="0" smtClean="0"/>
              <a:t>Cellular System</a:t>
            </a:r>
            <a:endParaRPr lang="en-US" dirty="0"/>
          </a:p>
          <a:p>
            <a:pPr lvl="1"/>
            <a:r>
              <a:rPr lang="en-US" dirty="0"/>
              <a:t>Many </a:t>
            </a:r>
            <a:r>
              <a:rPr lang="en-US" dirty="0" smtClean="0"/>
              <a:t>transmitting base stations </a:t>
            </a:r>
            <a:r>
              <a:rPr lang="en-US" dirty="0"/>
              <a:t>(BSs)</a:t>
            </a:r>
          </a:p>
          <a:p>
            <a:pPr lvl="1"/>
            <a:r>
              <a:rPr lang="en-US" dirty="0"/>
              <a:t>Many </a:t>
            </a:r>
            <a:r>
              <a:rPr lang="en-US" dirty="0" smtClean="0"/>
              <a:t>receiving users</a:t>
            </a:r>
          </a:p>
          <a:p>
            <a:pPr lvl="1"/>
            <a:r>
              <a:rPr lang="en-US" spc="-30" dirty="0" smtClean="0"/>
              <a:t>Multiple-input multiple-output </a:t>
            </a:r>
            <a:r>
              <a:rPr lang="en-US" dirty="0" smtClean="0"/>
              <a:t>(MIMO)</a:t>
            </a:r>
          </a:p>
          <a:p>
            <a:pPr lvl="1"/>
            <a:endParaRPr lang="en-US" dirty="0"/>
          </a:p>
          <a:p>
            <a:r>
              <a:rPr lang="en-US" dirty="0" smtClean="0"/>
              <a:t>Sharing a Frequency Band</a:t>
            </a:r>
          </a:p>
          <a:p>
            <a:pPr lvl="1"/>
            <a:r>
              <a:rPr lang="en-US" dirty="0" smtClean="0"/>
              <a:t>All signals reach everyone!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Limiting Factor</a:t>
            </a:r>
          </a:p>
          <a:p>
            <a:pPr lvl="1"/>
            <a:r>
              <a:rPr lang="en-US" dirty="0" smtClean="0"/>
              <a:t>Inter-user interference</a:t>
            </a:r>
            <a:endParaRPr lang="en-US" dirty="0"/>
          </a:p>
        </p:txBody>
      </p:sp>
      <p:pic>
        <p:nvPicPr>
          <p:cNvPr id="6147" name="Picture 3" descr="C:\Users\emilbjo\Documents\NOW-book\Tutorial\PIMRC 2013\Section 1-3 Slides\example_multi-ce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244" y="3059757"/>
            <a:ext cx="5680353" cy="439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6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Structure of Optimal Beamforming</a:t>
                </a:r>
              </a:p>
              <a:p>
                <a:pPr lvl="1">
                  <a:spcBef>
                    <a:spcPts val="480"/>
                  </a:spcBef>
                </a:pPr>
                <a:r>
                  <a:rPr lang="en-US" dirty="0"/>
                  <a:t>Simple parametrization – balance signal and </a:t>
                </a:r>
                <a:r>
                  <a:rPr lang="en-US" dirty="0" smtClean="0"/>
                  <a:t>interference</a:t>
                </a:r>
              </a:p>
              <a:p>
                <a:pPr lvl="1">
                  <a:spcBef>
                    <a:spcPts val="480"/>
                  </a:spcBef>
                </a:pPr>
                <a:r>
                  <a:rPr lang="en-US" dirty="0" smtClean="0"/>
                  <a:t>Described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 dirty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sv-SE" i="1" dirty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+</m:t>
                    </m:r>
                    <m:r>
                      <a:rPr lang="en-US" i="1" dirty="0">
                        <a:latin typeface="Cambria Math"/>
                      </a:rPr>
                      <m:t>𝐿</m:t>
                    </m:r>
                    <m:r>
                      <a:rPr lang="sv-SE" b="0" i="1" dirty="0" smtClean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–2</m:t>
                    </m:r>
                  </m:oMath>
                </a14:m>
                <a:r>
                  <a:rPr lang="en-US" dirty="0"/>
                  <a:t> positive parameters </a:t>
                </a:r>
              </a:p>
              <a:p>
                <a:pPr lvl="1">
                  <a:spcBef>
                    <a:spcPts val="480"/>
                  </a:spcBef>
                </a:pPr>
                <a:r>
                  <a:rPr lang="en-US" dirty="0" smtClean="0"/>
                  <a:t>Will not make it easier to solve an NP-hard problem!</a:t>
                </a:r>
              </a:p>
              <a:p>
                <a:pPr marL="295275" lvl="1" indent="0">
                  <a:spcBef>
                    <a:spcPts val="480"/>
                  </a:spcBef>
                  <a:buNone/>
                </a:pPr>
                <a:endParaRPr lang="en-US" dirty="0" smtClean="0"/>
              </a:p>
              <a:p>
                <a:pPr>
                  <a:spcBef>
                    <a:spcPts val="480"/>
                  </a:spcBef>
                </a:pPr>
                <a:r>
                  <a:rPr lang="en-US" dirty="0" smtClean="0"/>
                  <a:t>Heuristic Beamforming</a:t>
                </a:r>
              </a:p>
              <a:p>
                <a:pPr lvl="1">
                  <a:spcBef>
                    <a:spcPts val="480"/>
                  </a:spcBef>
                </a:pPr>
                <a:r>
                  <a:rPr lang="en-US" dirty="0" smtClean="0"/>
                  <a:t>MRT: Good at low SNR and lower complexity</a:t>
                </a:r>
              </a:p>
              <a:p>
                <a:pPr lvl="1">
                  <a:spcBef>
                    <a:spcPts val="480"/>
                  </a:spcBef>
                </a:pPr>
                <a:r>
                  <a:rPr lang="en-US" dirty="0" smtClean="0"/>
                  <a:t>ZFBF: Good at high SNR and many antennas</a:t>
                </a:r>
              </a:p>
              <a:p>
                <a:pPr lvl="1">
                  <a:spcBef>
                    <a:spcPts val="480"/>
                  </a:spcBef>
                </a:pPr>
                <a:r>
                  <a:rPr lang="en-US" dirty="0" smtClean="0"/>
                  <a:t>Transmit MMSE/regularized ZFBF: </a:t>
                </a:r>
                <a:br>
                  <a:rPr lang="en-US" dirty="0" smtClean="0"/>
                </a:br>
                <a:r>
                  <a:rPr lang="en-US" dirty="0" smtClean="0"/>
                  <a:t>Good at all SNRs/antennas</a:t>
                </a:r>
              </a:p>
              <a:p>
                <a:pPr lvl="1">
                  <a:spcBef>
                    <a:spcPts val="480"/>
                  </a:spcBef>
                </a:pPr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 bwMode="auto">
          <a:xfrm>
            <a:off x="7290122" y="3635821"/>
            <a:ext cx="284612" cy="648072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7650162" y="3773270"/>
            <a:ext cx="259228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Good for analysis!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5633938" y="4368303"/>
            <a:ext cx="284612" cy="563661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6100280" y="4434109"/>
            <a:ext cx="22322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Best in practice!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45246" y="5362425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241450" y="5436021"/>
            <a:ext cx="943304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1600" dirty="0"/>
              <a:t>E. A. </a:t>
            </a:r>
            <a:r>
              <a:rPr lang="en-US" sz="1600" dirty="0" err="1"/>
              <a:t>Jorswieck</a:t>
            </a:r>
            <a:r>
              <a:rPr lang="en-US" sz="1600" dirty="0"/>
              <a:t>, E. G. Larsson, </a:t>
            </a:r>
            <a:r>
              <a:rPr lang="en-US" sz="1600" dirty="0" smtClean="0"/>
              <a:t>D</a:t>
            </a:r>
            <a:r>
              <a:rPr lang="en-US" sz="1600" dirty="0"/>
              <a:t>. </a:t>
            </a:r>
            <a:r>
              <a:rPr lang="en-US" sz="1600" dirty="0" err="1"/>
              <a:t>Danev</a:t>
            </a:r>
            <a:r>
              <a:rPr lang="en-US" sz="1600" dirty="0"/>
              <a:t>, </a:t>
            </a:r>
            <a:r>
              <a:rPr lang="en-US" sz="1600" dirty="0" smtClean="0"/>
              <a:t>“Complete </a:t>
            </a:r>
            <a:r>
              <a:rPr lang="en-US" sz="1600" dirty="0"/>
              <a:t>characterization of </a:t>
            </a:r>
            <a:r>
              <a:rPr lang="en-US" sz="1600" dirty="0" smtClean="0"/>
              <a:t>the Pareto </a:t>
            </a:r>
            <a:r>
              <a:rPr lang="en-US" sz="1600" dirty="0"/>
              <a:t>boundary for the MISO interference channel</a:t>
            </a:r>
            <a:r>
              <a:rPr lang="en-US" sz="1600" dirty="0" smtClean="0"/>
              <a:t>,” </a:t>
            </a:r>
            <a:r>
              <a:rPr lang="en-US" sz="1600" dirty="0"/>
              <a:t>IEEE Trans. on </a:t>
            </a:r>
            <a:r>
              <a:rPr lang="en-US" sz="1600" dirty="0" smtClean="0"/>
              <a:t>Signal Processing</a:t>
            </a:r>
            <a:r>
              <a:rPr lang="en-US" sz="1600" dirty="0"/>
              <a:t>, </a:t>
            </a:r>
            <a:r>
              <a:rPr lang="en-US" sz="1600" dirty="0" smtClean="0"/>
              <a:t>2008.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kern="0" dirty="0" smtClean="0"/>
              <a:t>E. </a:t>
            </a:r>
            <a:r>
              <a:rPr lang="en-US" sz="1600" kern="0" dirty="0"/>
              <a:t>Björnson, </a:t>
            </a:r>
            <a:r>
              <a:rPr lang="en-US" sz="1600" kern="0" dirty="0" smtClean="0"/>
              <a:t>M. </a:t>
            </a:r>
            <a:r>
              <a:rPr lang="en-US" sz="1600" kern="0" dirty="0"/>
              <a:t>Bengtsson, </a:t>
            </a:r>
            <a:r>
              <a:rPr lang="en-US" sz="1600" kern="0" dirty="0" smtClean="0"/>
              <a:t>B. </a:t>
            </a:r>
            <a:r>
              <a:rPr lang="en-US" sz="1600" kern="0" dirty="0"/>
              <a:t>Ottersten, “Pareto Characterization of the </a:t>
            </a:r>
            <a:r>
              <a:rPr lang="en-US" sz="1600" kern="0" dirty="0" err="1"/>
              <a:t>Multicell</a:t>
            </a:r>
            <a:r>
              <a:rPr lang="en-US" sz="1600" kern="0" dirty="0"/>
              <a:t> MIMO Performance Region With Simple Receivers,”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Signal Processing, </a:t>
            </a:r>
            <a:r>
              <a:rPr lang="en-US" sz="1600" kern="0" dirty="0" smtClean="0"/>
              <a:t>2012.</a:t>
            </a:r>
            <a:endParaRPr lang="en-US" sz="1600" kern="0" dirty="0"/>
          </a:p>
          <a:p>
            <a:pPr>
              <a:spcBef>
                <a:spcPts val="0"/>
              </a:spcBef>
            </a:pPr>
            <a:r>
              <a:rPr lang="en-US" sz="1600" kern="0" dirty="0"/>
              <a:t>E. Björnson, M. Bengtsson, B. Ottersten, “Optimal Multi-User Transmit </a:t>
            </a:r>
            <a:r>
              <a:rPr lang="en-US" sz="1600" kern="0" dirty="0" smtClean="0"/>
              <a:t>Beamforming: Difficult </a:t>
            </a:r>
            <a:r>
              <a:rPr lang="en-US" sz="1600" kern="0" dirty="0"/>
              <a:t>Problem with a Simple Solution </a:t>
            </a:r>
            <a:r>
              <a:rPr lang="en-US" sz="1600" kern="0" dirty="0" smtClean="0"/>
              <a:t>Structure,” IEEE Signal </a:t>
            </a:r>
            <a:r>
              <a:rPr lang="en-US" sz="1600" kern="0" dirty="0" err="1" smtClean="0"/>
              <a:t>Proces</a:t>
            </a:r>
            <a:r>
              <a:rPr lang="en-US" sz="1600" kern="0" dirty="0" smtClean="0"/>
              <a:t>. Mag., to appear.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4662" y="5436021"/>
            <a:ext cx="1554144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600" b="1" dirty="0" smtClean="0">
                <a:latin typeface="+mj-lt"/>
              </a:rPr>
              <a:t>Early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work</a:t>
            </a:r>
            <a:endParaRPr lang="en-US" sz="1600" dirty="0" smtClean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1600" b="1" dirty="0" smtClean="0">
                <a:latin typeface="+mj-lt"/>
              </a:rPr>
              <a:t>State-of-the-art</a:t>
            </a:r>
          </a:p>
          <a:p>
            <a:pPr>
              <a:spcAft>
                <a:spcPts val="200"/>
              </a:spcAft>
            </a:pPr>
            <a:r>
              <a:rPr lang="en-US" sz="1600" b="1" dirty="0" smtClean="0">
                <a:latin typeface="+mj-lt"/>
              </a:rPr>
              <a:t>Tutorial</a:t>
            </a:r>
          </a:p>
        </p:txBody>
      </p:sp>
    </p:spTree>
    <p:extLst>
      <p:ext uri="{BB962C8B-B14F-4D97-AF65-F5344CB8AC3E}">
        <p14:creationId xmlns:p14="http://schemas.microsoft.com/office/powerpoint/2010/main" val="14245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3" grpId="0" build="allAtOnce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101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Section: </a:t>
            </a:r>
            <a:r>
              <a:rPr lang="en-US" sz="2000" b="1" dirty="0">
                <a:solidFill>
                  <a:schemeClr val="tx1"/>
                </a:solidFill>
              </a:rPr>
              <a:t>Structure of Optimal Beamforming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Questions?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102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Distributed Resource Management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vs. Distributed Deployments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904656"/>
          </a:xfrm>
        </p:spPr>
        <p:txBody>
          <a:bodyPr/>
          <a:lstStyle/>
          <a:p>
            <a:r>
              <a:rPr lang="en-US" dirty="0" smtClean="0"/>
              <a:t>Centralized Deployment</a:t>
            </a:r>
          </a:p>
          <a:p>
            <a:pPr lvl="1"/>
            <a:r>
              <a:rPr lang="en-US" dirty="0" smtClean="0"/>
              <a:t>Assumed in Part 1</a:t>
            </a:r>
          </a:p>
          <a:p>
            <a:pPr lvl="1">
              <a:tabLst>
                <a:tab pos="1887538" algn="l"/>
              </a:tabLst>
            </a:pPr>
            <a:r>
              <a:rPr lang="en-US" dirty="0" smtClean="0"/>
              <a:t>Example: 	Cloud-RAN</a:t>
            </a:r>
            <a:br>
              <a:rPr lang="en-US" dirty="0" smtClean="0"/>
            </a:br>
            <a:r>
              <a:rPr lang="en-US" dirty="0" smtClean="0"/>
              <a:t>	(China Mobile)</a:t>
            </a:r>
          </a:p>
          <a:p>
            <a:pPr lvl="1">
              <a:tabLst>
                <a:tab pos="1887538" algn="l"/>
              </a:tabLst>
            </a:pPr>
            <a:r>
              <a:rPr lang="en-US" dirty="0" smtClean="0"/>
              <a:t>Pro: Highest performance?</a:t>
            </a:r>
          </a:p>
          <a:p>
            <a:pPr lvl="1">
              <a:tabLst>
                <a:tab pos="1887538" algn="l"/>
              </a:tabLst>
            </a:pPr>
            <a:r>
              <a:rPr lang="en-US" dirty="0" smtClean="0"/>
              <a:t>Con: Expensive infrastructure</a:t>
            </a:r>
          </a:p>
          <a:p>
            <a:pPr lvl="1">
              <a:tabLst>
                <a:tab pos="1887538" algn="l"/>
              </a:tabLst>
            </a:pPr>
            <a:endParaRPr lang="en-US" dirty="0"/>
          </a:p>
          <a:p>
            <a:pPr lvl="1">
              <a:tabLst>
                <a:tab pos="1887538" algn="l"/>
              </a:tabLst>
            </a:pPr>
            <a:endParaRPr lang="en-US" dirty="0" smtClean="0"/>
          </a:p>
          <a:p>
            <a:pPr lvl="1">
              <a:tabLst>
                <a:tab pos="1887538" algn="l"/>
              </a:tabLst>
            </a:pPr>
            <a:endParaRPr lang="en-US" dirty="0"/>
          </a:p>
          <a:p>
            <a:pPr>
              <a:tabLst>
                <a:tab pos="1887538" algn="l"/>
              </a:tabLst>
            </a:pPr>
            <a:r>
              <a:rPr lang="en-US" dirty="0" smtClean="0"/>
              <a:t>Distributed Deployment</a:t>
            </a:r>
          </a:p>
          <a:p>
            <a:pPr lvl="1">
              <a:tabLst>
                <a:tab pos="1887538" algn="l"/>
              </a:tabLst>
            </a:pPr>
            <a:r>
              <a:rPr lang="en-US" dirty="0" smtClean="0"/>
              <a:t>BSs exchange information</a:t>
            </a:r>
          </a:p>
          <a:p>
            <a:pPr lvl="1">
              <a:tabLst>
                <a:tab pos="1887538" algn="l"/>
              </a:tabLst>
            </a:pPr>
            <a:r>
              <a:rPr lang="en-US" dirty="0" smtClean="0"/>
              <a:t>Pro: Inexpensive approach</a:t>
            </a:r>
            <a:br>
              <a:rPr lang="en-US" dirty="0" smtClean="0"/>
            </a:br>
            <a:r>
              <a:rPr lang="en-US" dirty="0" smtClean="0"/>
              <a:t>    (exploit local functionality)</a:t>
            </a:r>
          </a:p>
          <a:p>
            <a:pPr lvl="1">
              <a:tabLst>
                <a:tab pos="1887538" algn="l"/>
              </a:tabLst>
            </a:pPr>
            <a:r>
              <a:rPr lang="en-US" dirty="0" smtClean="0"/>
              <a:t>Con: Loss in performance?</a:t>
            </a:r>
          </a:p>
          <a:p>
            <a:pPr lvl="1">
              <a:tabLst>
                <a:tab pos="1887538" algn="l"/>
              </a:tabLst>
            </a:pPr>
            <a:endParaRPr lang="en-US" dirty="0" smtClean="0"/>
          </a:p>
          <a:p>
            <a:pPr>
              <a:tabLst>
                <a:tab pos="1887538" algn="l"/>
              </a:tabLst>
            </a:pPr>
            <a:r>
              <a:rPr lang="en-US" dirty="0" smtClean="0"/>
              <a:t>Exchange what information?</a:t>
            </a:r>
          </a:p>
          <a:p>
            <a:pPr lvl="1">
              <a:tabLst>
                <a:tab pos="1887538" algn="l"/>
              </a:tabLst>
            </a:pPr>
            <a:endParaRPr lang="en-US" dirty="0" smtClean="0"/>
          </a:p>
        </p:txBody>
      </p:sp>
      <p:pic>
        <p:nvPicPr>
          <p:cNvPr id="9219" name="Picture 3" descr="C:\Users\emilbjo\Documents\NOW-book\Tutorial\N# Spring School 2014\example_distributed_comput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08" y="631599"/>
            <a:ext cx="7361202" cy="3355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milbjo\Documents\NOW-book\Tutorial\N# Spring School 2014\example_distributed_computation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08" y="3635821"/>
            <a:ext cx="7361202" cy="3355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3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Optimization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Coupling Between Users</a:t>
            </a:r>
          </a:p>
          <a:p>
            <a:pPr lvl="1"/>
            <a:r>
              <a:rPr lang="en-US" dirty="0" smtClean="0"/>
              <a:t>Users “compete” for resources</a:t>
            </a:r>
          </a:p>
          <a:p>
            <a:pPr lvl="1"/>
            <a:r>
              <a:rPr lang="en-US" dirty="0" smtClean="0"/>
              <a:t>Cause inter-user interference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Distributed Optimization Approach: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Represent coupling by </a:t>
            </a:r>
            <a:r>
              <a:rPr lang="en-US" i="1" dirty="0" smtClean="0"/>
              <a:t>coupling variables </a:t>
            </a:r>
            <a:r>
              <a:rPr lang="en-US" dirty="0" smtClean="0"/>
              <a:t>(CVs)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Make local copies of CVs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Local optimization of resources for fixed CVs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Update CVs iteratively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Popular Techniques</a:t>
            </a:r>
          </a:p>
          <a:p>
            <a:pPr lvl="1"/>
            <a:r>
              <a:rPr lang="en-US" dirty="0" smtClean="0"/>
              <a:t>Classical: Dual decomposition</a:t>
            </a:r>
          </a:p>
          <a:p>
            <a:pPr lvl="1"/>
            <a:r>
              <a:rPr lang="en-US" dirty="0" err="1" smtClean="0"/>
              <a:t>Robustification</a:t>
            </a:r>
            <a:r>
              <a:rPr lang="en-US" dirty="0" smtClean="0"/>
              <a:t>: Alternating direction method </a:t>
            </a:r>
            <a:r>
              <a:rPr lang="en-US" dirty="0"/>
              <a:t>of </a:t>
            </a:r>
            <a:r>
              <a:rPr lang="en-US" dirty="0" smtClean="0"/>
              <a:t>multipliers (ADMM)</a:t>
            </a:r>
          </a:p>
        </p:txBody>
      </p:sp>
      <p:sp>
        <p:nvSpPr>
          <p:cNvPr id="7" name="Right Brace 6"/>
          <p:cNvSpPr/>
          <p:nvPr/>
        </p:nvSpPr>
        <p:spPr bwMode="auto">
          <a:xfrm>
            <a:off x="5201890" y="1331565"/>
            <a:ext cx="428628" cy="1035566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5488211" y="1331565"/>
            <a:ext cx="353010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latin typeface="+mn-lt"/>
              </a:rPr>
              <a:t>Very essence of </a:t>
            </a:r>
            <a:r>
              <a:rPr lang="en-US" sz="2000" kern="0" dirty="0" smtClean="0">
                <a:latin typeface="+mn-lt"/>
              </a:rPr>
              <a:t/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radio resource management!</a:t>
            </a:r>
            <a:endParaRPr lang="en-US" sz="20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0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Dual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“Easy” Problem</a:t>
                </a:r>
              </a:p>
              <a:p>
                <a:pPr lvl="1"/>
                <a:r>
                  <a:rPr lang="en-US" dirty="0" smtClean="0"/>
                  <a:t>Achieve points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i="1">
                        <a:latin typeface="Cambria Math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Centralized problem: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Add Auxiliary Variables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Interference from </a:t>
                </a:r>
                <a:br>
                  <a:rPr lang="en-US" dirty="0" smtClean="0"/>
                </a:br>
                <a:r>
                  <a:rPr lang="en-US" dirty="0" smtClean="0"/>
                  <a:t>User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to User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295275" lvl="1" indent="0">
                  <a:spcAft>
                    <a:spcPts val="1200"/>
                  </a:spcAft>
                  <a:buNone/>
                </a:pPr>
                <a:r>
                  <a:rPr lang="en-US" dirty="0" smtClean="0"/>
                  <a:t>	Believed:</a:t>
                </a:r>
              </a:p>
              <a:p>
                <a:pPr marL="295275" lvl="1" indent="0">
                  <a:spcAft>
                    <a:spcPts val="600"/>
                  </a:spcAft>
                  <a:buNone/>
                </a:pPr>
                <a:r>
                  <a:rPr lang="en-US" dirty="0" smtClean="0"/>
                  <a:t>	</a:t>
                </a:r>
                <a:r>
                  <a:rPr lang="en-US" dirty="0"/>
                  <a:t> </a:t>
                </a:r>
                <a:r>
                  <a:rPr lang="en-US" dirty="0" smtClean="0"/>
                  <a:t>True: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Power for User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i="1" dirty="0" smtClean="0"/>
                  <a:t>: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 b="-21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3" name="Picture 3" descr="C:\Users\emilbjo\Documents\NOW-book\Tutorial\N# Spring School 2014\distributed-optimizati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03" y="1403573"/>
            <a:ext cx="5343863" cy="24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4841850" y="1259557"/>
            <a:ext cx="5688632" cy="252028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553818" y="3930732"/>
            <a:ext cx="5976664" cy="3161473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>
            <a:off x="4049762" y="2267669"/>
            <a:ext cx="792088" cy="0"/>
          </a:xfrm>
          <a:prstGeom prst="lin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10244" name="Picture 4" descr="C:\Users\emilbjo\Documents\NOW-book\Tutorial\N# Spring School 2014\distributed-optimization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34" y="4076870"/>
            <a:ext cx="5616626" cy="31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milbjo\Documents\NOW-book\Tutorial\N# Spring School 2014\variabl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706" y="6372125"/>
            <a:ext cx="386789" cy="38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emilbjo\Documents\NOW-book\Tutorial\N# Spring School 2014\variable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119" y="4953600"/>
            <a:ext cx="487486" cy="129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milbjo\Documents\NOW-book\Tutorial\N# Spring School 2014\variable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4" y="5516266"/>
            <a:ext cx="487486" cy="49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 bwMode="auto">
          <a:xfrm flipH="1" flipV="1">
            <a:off x="4193778" y="4130115"/>
            <a:ext cx="420970" cy="98072"/>
          </a:xfrm>
          <a:prstGeom prst="lin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190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Dual </a:t>
            </a:r>
            <a:r>
              <a:rPr lang="en-US" dirty="0" smtClean="0"/>
              <a:t>Decomposition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4680520"/>
              </a:xfrm>
            </p:spPr>
            <p:txBody>
              <a:bodyPr/>
              <a:lstStyle/>
              <a:p>
                <a:r>
                  <a:rPr lang="en-US" dirty="0" smtClean="0"/>
                  <a:t>How to remove decouple?</a:t>
                </a:r>
              </a:p>
              <a:p>
                <a:pPr lvl="1"/>
                <a:r>
                  <a:rPr lang="en-US" dirty="0" smtClean="0"/>
                  <a:t>Partial </a:t>
                </a:r>
                <a:r>
                  <a:rPr lang="en-US" dirty="0" err="1" smtClean="0"/>
                  <a:t>Lagrangian</a:t>
                </a:r>
                <a:r>
                  <a:rPr lang="en-US" dirty="0" smtClean="0"/>
                  <a:t> for coupling constraints</a:t>
                </a:r>
                <a:endParaRPr lang="en-US" dirty="0"/>
              </a:p>
              <a:p>
                <a:pPr lvl="1"/>
                <a:r>
                  <a:rPr lang="en-US" dirty="0" smtClean="0"/>
                  <a:t>Lagrange multipliers</a:t>
                </a:r>
              </a:p>
              <a:p>
                <a:pPr marL="295275" lvl="1" indent="0">
                  <a:buNone/>
                </a:pPr>
                <a:r>
                  <a:rPr lang="en-US" dirty="0" smtClean="0"/>
                  <a:t>	Interference: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95275" lvl="1" indent="0">
                  <a:buNone/>
                </a:pPr>
                <a:r>
                  <a:rPr lang="en-US" dirty="0" smtClean="0"/>
                  <a:t>	Power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95275" lvl="1" indent="0">
                  <a:buNone/>
                </a:pP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Change objective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n-US" dirty="0" smtClean="0"/>
                  <a:t>Remove </a:t>
                </a:r>
                <a:r>
                  <a:rPr lang="en-US" dirty="0"/>
                  <a:t>coupling </a:t>
                </a:r>
                <a:br>
                  <a:rPr lang="en-US" dirty="0"/>
                </a:br>
                <a:r>
                  <a:rPr lang="en-US" dirty="0"/>
                  <a:t>constraints</a:t>
                </a:r>
              </a:p>
              <a:p>
                <a:pPr marL="295275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4680520"/>
              </a:xfrm>
              <a:blipFill rotWithShape="1">
                <a:blip r:embed="rId2"/>
                <a:stretch>
                  <a:fillRect l="-1798" t="-91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C:\Users\emilbjo\Documents\NOW-book\Tutorial\N# Spring School 2014\distributed-optimization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50" y="3860846"/>
            <a:ext cx="5616626" cy="31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ultiply 9"/>
          <p:cNvSpPr/>
          <p:nvPr/>
        </p:nvSpPr>
        <p:spPr bwMode="auto">
          <a:xfrm>
            <a:off x="6426026" y="6018964"/>
            <a:ext cx="2520280" cy="720080"/>
          </a:xfrm>
          <a:prstGeom prst="mathMultiply">
            <a:avLst/>
          </a:prstGeom>
          <a:solidFill>
            <a:srgbClr val="C00000">
              <a:alpha val="8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Multiply 10"/>
          <p:cNvSpPr/>
          <p:nvPr/>
        </p:nvSpPr>
        <p:spPr bwMode="auto">
          <a:xfrm>
            <a:off x="6930082" y="5298884"/>
            <a:ext cx="2520280" cy="720080"/>
          </a:xfrm>
          <a:prstGeom prst="mathMultiply">
            <a:avLst/>
          </a:prstGeom>
          <a:solidFill>
            <a:srgbClr val="C00000">
              <a:alpha val="8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1267" name="Picture 3" descr="C:\Users\emilbjo\Documents\NOW-book\Tutorial\N# Spring School 2014\lagrangi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666" y="2771725"/>
            <a:ext cx="7361242" cy="15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Multiply 23"/>
          <p:cNvSpPr/>
          <p:nvPr/>
        </p:nvSpPr>
        <p:spPr bwMode="auto">
          <a:xfrm>
            <a:off x="3689722" y="3707829"/>
            <a:ext cx="7848872" cy="720080"/>
          </a:xfrm>
          <a:prstGeom prst="mathMultiply">
            <a:avLst/>
          </a:prstGeom>
          <a:solidFill>
            <a:srgbClr val="C00000">
              <a:alpha val="8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233338" y="5685167"/>
            <a:ext cx="4392488" cy="133503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b="1" dirty="0" smtClean="0">
                <a:latin typeface="+mj-lt"/>
              </a:rPr>
              <a:t>Problem is decoupled!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dirty="0" smtClean="0">
                <a:latin typeface="+mj-lt"/>
              </a:rPr>
              <a:t>One problem per user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(for fixed Lagrange multipliers)</a:t>
            </a:r>
          </a:p>
        </p:txBody>
      </p:sp>
    </p:spTree>
    <p:extLst>
      <p:ext uri="{BB962C8B-B14F-4D97-AF65-F5344CB8AC3E}">
        <p14:creationId xmlns:p14="http://schemas.microsoft.com/office/powerpoint/2010/main" val="419505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 animBg="1"/>
      <p:bldP spid="2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Dual </a:t>
            </a:r>
            <a:r>
              <a:rPr lang="en-US" dirty="0" smtClean="0"/>
              <a:t>Decomposition (3)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Subproblem</a:t>
                </a:r>
                <a:r>
                  <a:rPr lang="en-US" dirty="0" smtClean="0"/>
                  <a:t>: User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Convex problem</a:t>
                </a:r>
              </a:p>
              <a:p>
                <a:pPr lvl="1"/>
                <a:r>
                  <a:rPr lang="en-US" dirty="0" smtClean="0"/>
                  <a:t>Requires:</a:t>
                </a:r>
              </a:p>
              <a:p>
                <a:pPr lvl="2"/>
                <a:r>
                  <a:rPr lang="en-US" sz="2000" dirty="0" smtClean="0"/>
                  <a:t>Local CSI</a:t>
                </a:r>
              </a:p>
              <a:p>
                <a:pPr lvl="2"/>
                <a:r>
                  <a:rPr lang="en-US" sz="2000" dirty="0" smtClean="0"/>
                  <a:t>Allowed interference </a:t>
                </a:r>
                <a:br>
                  <a:rPr lang="en-US" sz="2000" dirty="0" smtClean="0"/>
                </a:br>
                <a:r>
                  <a:rPr lang="en-US" sz="2000" dirty="0" smtClean="0"/>
                  <a:t>leakage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Master problem</a:t>
                </a:r>
              </a:p>
              <a:p>
                <a:pPr lvl="1"/>
                <a:r>
                  <a:rPr lang="en-US" dirty="0" smtClean="0"/>
                  <a:t>Update Lagrange multipliers</a:t>
                </a:r>
              </a:p>
              <a:p>
                <a:pPr lvl="1"/>
                <a:r>
                  <a:rPr lang="en-US" dirty="0" smtClean="0"/>
                  <a:t>Complicated structure</a:t>
                </a:r>
              </a:p>
              <a:p>
                <a:pPr lvl="1"/>
                <a:r>
                  <a:rPr lang="en-US" dirty="0" err="1" smtClean="0"/>
                  <a:t>Subgradient</a:t>
                </a:r>
                <a:r>
                  <a:rPr lang="en-US" dirty="0" smtClean="0"/>
                  <a:t> update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927" t="-87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C:\Users\emilbjo\Documents\NOW-book\Tutorial\N# Spring School 2014\distributed-optimization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872956"/>
            <a:ext cx="7217357" cy="12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milbjo\Documents\NOW-book\Tutorial\N# Spring School 2014\distributed-optimization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034" y="1187549"/>
            <a:ext cx="680044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/>
          <p:cNvSpPr/>
          <p:nvPr/>
        </p:nvSpPr>
        <p:spPr bwMode="auto">
          <a:xfrm rot="16200000">
            <a:off x="6412795" y="5969866"/>
            <a:ext cx="297606" cy="382046"/>
          </a:xfrm>
          <a:prstGeom prst="rightBrace">
            <a:avLst>
              <a:gd name="adj1" fmla="val 8333"/>
              <a:gd name="adj2" fmla="val 53572"/>
            </a:avLst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Right Brace 10"/>
          <p:cNvSpPr/>
          <p:nvPr/>
        </p:nvSpPr>
        <p:spPr bwMode="auto">
          <a:xfrm rot="16200000">
            <a:off x="7204883" y="5969866"/>
            <a:ext cx="297606" cy="382046"/>
          </a:xfrm>
          <a:prstGeom prst="rightBrace">
            <a:avLst>
              <a:gd name="adj1" fmla="val 8333"/>
              <a:gd name="adj2" fmla="val 53572"/>
            </a:avLst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12" name="Right Brace 11"/>
          <p:cNvSpPr/>
          <p:nvPr/>
        </p:nvSpPr>
        <p:spPr bwMode="auto">
          <a:xfrm rot="16200000">
            <a:off x="9487133" y="5969865"/>
            <a:ext cx="297606" cy="382046"/>
          </a:xfrm>
          <a:prstGeom prst="rightBrace">
            <a:avLst>
              <a:gd name="adj1" fmla="val 8333"/>
              <a:gd name="adj2" fmla="val 53572"/>
            </a:avLst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Content Placeholder 9"/>
          <p:cNvSpPr txBox="1">
            <a:spLocks/>
          </p:cNvSpPr>
          <p:nvPr/>
        </p:nvSpPr>
        <p:spPr bwMode="auto">
          <a:xfrm>
            <a:off x="6358716" y="5219997"/>
            <a:ext cx="1956075" cy="81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Solutions to 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err="1" smtClean="0">
                <a:latin typeface="+mn-lt"/>
              </a:rPr>
              <a:t>subproblems</a:t>
            </a:r>
            <a:endParaRPr lang="en-US" sz="2000" kern="0" dirty="0">
              <a:latin typeface="+mn-lt"/>
            </a:endParaRPr>
          </a:p>
        </p:txBody>
      </p:sp>
      <p:cxnSp>
        <p:nvCxnSpPr>
          <p:cNvPr id="9" name="Straight Connector 8"/>
          <p:cNvCxnSpPr>
            <a:stCxn id="12" idx="1"/>
            <a:endCxn id="14" idx="3"/>
          </p:cNvCxnSpPr>
          <p:nvPr/>
        </p:nvCxnSpPr>
        <p:spPr bwMode="auto">
          <a:xfrm flipH="1" flipV="1">
            <a:off x="8314791" y="5629768"/>
            <a:ext cx="1334792" cy="382317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96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Max-Min Fairness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Iterative Algorithm</a:t>
                </a:r>
              </a:p>
              <a:p>
                <a:pPr marL="752475" lvl="1" indent="-457200">
                  <a:buFont typeface="+mj-lt"/>
                  <a:buAutoNum type="arabicPeriod"/>
                </a:pPr>
                <a:r>
                  <a:rPr lang="en-US" dirty="0" smtClean="0"/>
                  <a:t>Solve </a:t>
                </a:r>
                <a:r>
                  <a:rPr lang="en-US" dirty="0" err="1" smtClean="0"/>
                  <a:t>subproblems</a:t>
                </a:r>
                <a:endParaRPr lang="en-US" dirty="0" smtClean="0"/>
              </a:p>
              <a:p>
                <a:pPr marL="752475" lvl="1" indent="-457200">
                  <a:buFont typeface="+mj-lt"/>
                  <a:buAutoNum type="arabicPeriod"/>
                </a:pPr>
                <a:r>
                  <a:rPr lang="en-US" dirty="0" smtClean="0"/>
                  <a:t>Update multipliers (step size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/>
                      </a:rPr>
                      <m:t>𝜉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752475" lvl="1" indent="-457200">
                  <a:buFont typeface="+mj-lt"/>
                  <a:buAutoNum type="arabicPeriod"/>
                </a:pPr>
                <a:r>
                  <a:rPr lang="en-US" dirty="0" smtClean="0"/>
                  <a:t>Update best achieved point</a:t>
                </a:r>
              </a:p>
              <a:p>
                <a:pPr marL="752475" lvl="1" indent="-457200">
                  <a:buFont typeface="+mj-lt"/>
                  <a:buAutoNum type="arabicPeriod"/>
                </a:pPr>
                <a:r>
                  <a:rPr lang="en-US" dirty="0" smtClean="0"/>
                  <a:t>Iterate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NOW-book\Tutorial\N# Spring School 2014\region1-distributed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10" y="2943576"/>
            <a:ext cx="6480720" cy="422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milbjo\Documents\NOW-book\Tutorial\N# Spring School 2014\distributed-iter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94" y="1081687"/>
            <a:ext cx="4248472" cy="205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82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</a:t>
            </a:r>
            <a:r>
              <a:rPr lang="en-US" dirty="0"/>
              <a:t>Distributed Resource Management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937105" cy="5592114"/>
          </a:xfrm>
        </p:spPr>
        <p:txBody>
          <a:bodyPr/>
          <a:lstStyle/>
          <a:p>
            <a:r>
              <a:rPr lang="en-US" dirty="0" smtClean="0"/>
              <a:t>Distributed Optimization</a:t>
            </a:r>
          </a:p>
          <a:p>
            <a:pPr lvl="1"/>
            <a:r>
              <a:rPr lang="en-US" dirty="0" smtClean="0"/>
              <a:t>Global problem can be decomposed</a:t>
            </a:r>
          </a:p>
          <a:p>
            <a:pPr lvl="1"/>
            <a:r>
              <a:rPr lang="en-US" dirty="0" smtClean="0"/>
              <a:t>Proof-of-concept: Dual decomposition</a:t>
            </a:r>
          </a:p>
          <a:p>
            <a:pPr lvl="1"/>
            <a:r>
              <a:rPr lang="en-US" dirty="0" smtClean="0"/>
              <a:t>Exchange control variables (interference level, power usage) – no CSI!</a:t>
            </a:r>
            <a:endParaRPr lang="en-US" dirty="0"/>
          </a:p>
          <a:p>
            <a:pPr lvl="1"/>
            <a:r>
              <a:rPr lang="en-US" dirty="0" smtClean="0"/>
              <a:t>Complexity: Can actually be greatly reduced!</a:t>
            </a:r>
          </a:p>
          <a:p>
            <a:pPr lvl="1"/>
            <a:endParaRPr lang="en-US" dirty="0"/>
          </a:p>
          <a:p>
            <a:r>
              <a:rPr lang="en-US" dirty="0" smtClean="0"/>
              <a:t>Will it Converge to Optimum?</a:t>
            </a:r>
          </a:p>
          <a:p>
            <a:pPr lvl="1"/>
            <a:r>
              <a:rPr lang="en-US" dirty="0"/>
              <a:t>At least for convex </a:t>
            </a:r>
            <a:r>
              <a:rPr lang="en-US" dirty="0" smtClean="0"/>
              <a:t>problems!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45246" y="4498329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7354" y="4571925"/>
            <a:ext cx="1022513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D. Palomar and M. Chiang, “A tutorial on decomposition methods for </a:t>
            </a:r>
            <a:r>
              <a:rPr lang="en-US" sz="1600" dirty="0" smtClean="0"/>
              <a:t>network utility </a:t>
            </a:r>
            <a:r>
              <a:rPr lang="en-US" sz="1600" dirty="0"/>
              <a:t>maximization,” IEEE </a:t>
            </a:r>
            <a:r>
              <a:rPr lang="en-US" sz="1600" dirty="0" smtClean="0"/>
              <a:t>J. </a:t>
            </a:r>
            <a:r>
              <a:rPr lang="en-US" sz="1600" dirty="0"/>
              <a:t>Selected Areas in Communications</a:t>
            </a:r>
            <a:r>
              <a:rPr lang="en-US" sz="1600" dirty="0" smtClean="0"/>
              <a:t>, </a:t>
            </a:r>
            <a:r>
              <a:rPr lang="sv-SE" sz="1600" dirty="0"/>
              <a:t>2006</a:t>
            </a:r>
            <a:r>
              <a:rPr lang="sv-SE" sz="16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A. </a:t>
            </a:r>
            <a:r>
              <a:rPr lang="en-US" sz="1600" dirty="0" err="1" smtClean="0"/>
              <a:t>Tölli</a:t>
            </a:r>
            <a:r>
              <a:rPr lang="en-US" sz="1600" dirty="0"/>
              <a:t>, H. </a:t>
            </a:r>
            <a:r>
              <a:rPr lang="en-US" sz="1600" dirty="0" err="1"/>
              <a:t>Pennanen</a:t>
            </a:r>
            <a:r>
              <a:rPr lang="en-US" sz="1600" dirty="0"/>
              <a:t>, and P. </a:t>
            </a:r>
            <a:r>
              <a:rPr lang="en-US" sz="1600" dirty="0" err="1"/>
              <a:t>Komulainen</a:t>
            </a:r>
            <a:r>
              <a:rPr lang="en-US" sz="1600" dirty="0"/>
              <a:t>, “Decentralized minimum </a:t>
            </a:r>
            <a:r>
              <a:rPr lang="en-US" sz="1600" dirty="0" smtClean="0"/>
              <a:t>power multi-cell beamforming </a:t>
            </a:r>
            <a:r>
              <a:rPr lang="en-US" sz="1600" dirty="0"/>
              <a:t>with limited backhaul signaling,” IEEE </a:t>
            </a:r>
            <a:r>
              <a:rPr lang="en-US" sz="1600" dirty="0" smtClean="0"/>
              <a:t>Trans. Wireless </a:t>
            </a:r>
            <a:r>
              <a:rPr lang="en-US" sz="1600" dirty="0"/>
              <a:t>Communications, </a:t>
            </a:r>
            <a:r>
              <a:rPr lang="en-US" sz="1600" dirty="0" smtClean="0"/>
              <a:t>2011.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S. Boyd, N. Parikh, E. Chu, B. </a:t>
            </a:r>
            <a:r>
              <a:rPr lang="en-US" sz="1600" dirty="0" err="1"/>
              <a:t>Peleato</a:t>
            </a:r>
            <a:r>
              <a:rPr lang="en-US" sz="1600" dirty="0"/>
              <a:t>, and J. </a:t>
            </a:r>
            <a:r>
              <a:rPr lang="en-US" sz="1600" dirty="0" smtClean="0"/>
              <a:t>Eckstein, “Distributed </a:t>
            </a:r>
            <a:r>
              <a:rPr lang="en-US" sz="1600" dirty="0"/>
              <a:t>Optimization and Statistical Learning via the Alternating Direction Method of </a:t>
            </a:r>
            <a:r>
              <a:rPr lang="en-US" sz="1600" dirty="0" smtClean="0"/>
              <a:t>Multipliers,” Foundations </a:t>
            </a:r>
            <a:r>
              <a:rPr lang="en-US" sz="1600" dirty="0"/>
              <a:t>and Trends in Machine Learning, </a:t>
            </a:r>
            <a:r>
              <a:rPr lang="en-US" sz="1600" dirty="0" smtClean="0"/>
              <a:t>2011.</a:t>
            </a:r>
          </a:p>
          <a:p>
            <a:pPr>
              <a:spcAft>
                <a:spcPts val="600"/>
              </a:spcAft>
            </a:pPr>
            <a:r>
              <a:rPr lang="en-US" sz="1600" dirty="0" smtClean="0"/>
              <a:t>C</a:t>
            </a:r>
            <a:r>
              <a:rPr lang="en-US" sz="1600" dirty="0"/>
              <a:t>. Shen, T.-H. Chang, K.-Y. Wang, Z. </a:t>
            </a:r>
            <a:r>
              <a:rPr lang="en-US" sz="1600" dirty="0" err="1"/>
              <a:t>Qiu</a:t>
            </a:r>
            <a:r>
              <a:rPr lang="en-US" sz="1600" dirty="0"/>
              <a:t>, and C.-Y. Chi, “Distributed robust </a:t>
            </a:r>
            <a:r>
              <a:rPr lang="en-US" sz="1600" dirty="0" err="1"/>
              <a:t>multicell</a:t>
            </a:r>
            <a:r>
              <a:rPr lang="en-US" sz="1600" dirty="0"/>
              <a:t> coordinated beamforming with imperfect CSI: An ADMM approach,” </a:t>
            </a:r>
            <a:r>
              <a:rPr lang="en-US" sz="1600" kern="0" dirty="0" smtClean="0"/>
              <a:t>IEEE Trans. on Signal Processing, 2012.</a:t>
            </a:r>
          </a:p>
        </p:txBody>
      </p:sp>
    </p:spTree>
    <p:extLst>
      <p:ext uri="{BB962C8B-B14F-4D97-AF65-F5344CB8AC3E}">
        <p14:creationId xmlns:p14="http://schemas.microsoft.com/office/powerpoint/2010/main" val="391007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Multi-Antenna Transmission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Traditional </a:t>
            </a:r>
            <a:r>
              <a:rPr lang="en-US" dirty="0" smtClean="0"/>
              <a:t>Ways </a:t>
            </a:r>
            <a:r>
              <a:rPr lang="en-US" dirty="0"/>
              <a:t>to </a:t>
            </a:r>
            <a:r>
              <a:rPr lang="en-US" dirty="0" smtClean="0"/>
              <a:t>Manage Interference</a:t>
            </a:r>
          </a:p>
          <a:p>
            <a:pPr lvl="1"/>
            <a:r>
              <a:rPr lang="en-US" dirty="0" smtClean="0"/>
              <a:t>Avoid</a:t>
            </a:r>
            <a:r>
              <a:rPr lang="en-US" dirty="0"/>
              <a:t> </a:t>
            </a:r>
            <a:r>
              <a:rPr lang="en-US" dirty="0" smtClean="0"/>
              <a:t>and suppress in time and frequency domain</a:t>
            </a:r>
          </a:p>
          <a:p>
            <a:pPr lvl="1"/>
            <a:r>
              <a:rPr lang="en-US" dirty="0"/>
              <a:t>Results in orthogonal access </a:t>
            </a:r>
            <a:r>
              <a:rPr lang="en-US" dirty="0" smtClean="0"/>
              <a:t>techniques: TDMA</a:t>
            </a:r>
            <a:r>
              <a:rPr lang="en-US" dirty="0"/>
              <a:t>, OFDMA, </a:t>
            </a:r>
            <a:r>
              <a:rPr lang="en-US" dirty="0" smtClean="0"/>
              <a:t>etc.</a:t>
            </a:r>
          </a:p>
          <a:p>
            <a:pPr lvl="1"/>
            <a:endParaRPr lang="en-US" dirty="0"/>
          </a:p>
          <a:p>
            <a:r>
              <a:rPr lang="en-US" dirty="0" smtClean="0"/>
              <a:t>Multi-Antenna Transmission</a:t>
            </a:r>
          </a:p>
          <a:p>
            <a:pPr lvl="1"/>
            <a:r>
              <a:rPr lang="en-US" dirty="0" smtClean="0"/>
              <a:t>Beamforming: Spatially directed signals</a:t>
            </a:r>
            <a:endParaRPr lang="sv-SE" dirty="0" smtClean="0"/>
          </a:p>
          <a:p>
            <a:pPr lvl="1"/>
            <a:r>
              <a:rPr lang="en-US" dirty="0" smtClean="0"/>
              <a:t>Adaptive control of interference</a:t>
            </a:r>
          </a:p>
          <a:p>
            <a:pPr lvl="1"/>
            <a:r>
              <a:rPr lang="en-US" dirty="0" smtClean="0"/>
              <a:t>Serve multiple users: Space-division multiple access (SDMA)</a:t>
            </a:r>
            <a:endParaRPr lang="sv-SE" dirty="0"/>
          </a:p>
        </p:txBody>
      </p:sp>
      <p:pic>
        <p:nvPicPr>
          <p:cNvPr id="7" name="Picture 2" descr="C:\Users\emilbjo\Documents\NOW-book\Tutorial\PIMRC 2013\Section 1-3 Slides\single_multi_antenna_transmi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06" y="4453007"/>
            <a:ext cx="7632848" cy="27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Brace 7"/>
          <p:cNvSpPr/>
          <p:nvPr/>
        </p:nvSpPr>
        <p:spPr bwMode="auto">
          <a:xfrm>
            <a:off x="7365550" y="2850299"/>
            <a:ext cx="284612" cy="1073553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9" name="Content Placeholder 9"/>
          <p:cNvSpPr txBox="1">
            <a:spLocks/>
          </p:cNvSpPr>
          <p:nvPr/>
        </p:nvSpPr>
        <p:spPr bwMode="auto">
          <a:xfrm>
            <a:off x="7578154" y="2843733"/>
            <a:ext cx="302433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Main difference from classical resource management!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637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110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Section: Distributed Resource </a:t>
            </a:r>
            <a:r>
              <a:rPr lang="en-US" sz="2000" b="1" dirty="0" smtClean="0">
                <a:solidFill>
                  <a:schemeClr val="tx1"/>
                </a:solidFill>
              </a:rPr>
              <a:t>Management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Questions?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111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Handling Hardware Impairments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Adapting to Transceiver Hardware Impairments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832648"/>
          </a:xfrm>
        </p:spPr>
        <p:txBody>
          <a:bodyPr/>
          <a:lstStyle/>
          <a:p>
            <a:r>
              <a:rPr lang="en-US" dirty="0"/>
              <a:t>Physical Hardware is Non-Ideal</a:t>
            </a:r>
          </a:p>
          <a:p>
            <a:pPr lvl="1"/>
            <a:r>
              <a:rPr lang="en-US" dirty="0"/>
              <a:t>Phase </a:t>
            </a:r>
            <a:r>
              <a:rPr lang="en-US" dirty="0" smtClean="0"/>
              <a:t>noise</a:t>
            </a:r>
            <a:r>
              <a:rPr lang="en-US" dirty="0"/>
              <a:t>, </a:t>
            </a:r>
            <a:r>
              <a:rPr lang="en-US" dirty="0" smtClean="0"/>
              <a:t>I/Q-imbalance</a:t>
            </a:r>
            <a:r>
              <a:rPr lang="en-US" dirty="0"/>
              <a:t>, </a:t>
            </a:r>
            <a:r>
              <a:rPr lang="en-US" dirty="0" smtClean="0"/>
              <a:t>non-</a:t>
            </a:r>
            <a:r>
              <a:rPr lang="en-US" dirty="0" err="1" smtClean="0"/>
              <a:t>linearities</a:t>
            </a:r>
            <a:r>
              <a:rPr lang="en-US" dirty="0"/>
              <a:t>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Expensive vs. cheap hardware</a:t>
            </a:r>
          </a:p>
          <a:p>
            <a:pPr lvl="1"/>
            <a:r>
              <a:rPr lang="en-US" dirty="0" smtClean="0"/>
              <a:t>Impact reduced by calibration/compensation (not fully removed!)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>
              <a:spcAft>
                <a:spcPts val="1800"/>
              </a:spcAft>
            </a:pPr>
            <a:endParaRPr lang="en-US" dirty="0" smtClean="0"/>
          </a:p>
          <a:p>
            <a:r>
              <a:rPr lang="en-US" dirty="0"/>
              <a:t>Exact Characterization is Very Complicated</a:t>
            </a:r>
          </a:p>
          <a:p>
            <a:pPr lvl="1"/>
            <a:r>
              <a:rPr lang="en-US" dirty="0"/>
              <a:t>Many types of impairments and mitigation </a:t>
            </a:r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Depends on signal waveform (OFDM, single-carrier, etc.)</a:t>
            </a:r>
            <a:endParaRPr lang="en-US" dirty="0"/>
          </a:p>
          <a:p>
            <a:pPr lvl="1"/>
            <a:r>
              <a:rPr lang="en-US" dirty="0"/>
              <a:t>Only the combined impact is needed!</a:t>
            </a:r>
          </a:p>
          <a:p>
            <a:pPr lvl="1"/>
            <a:endParaRPr lang="en-US" dirty="0"/>
          </a:p>
        </p:txBody>
      </p:sp>
      <p:pic>
        <p:nvPicPr>
          <p:cNvPr id="8" name="Picture 3" descr="C:\Users\emilbjo\Documents\Presentationer\2012-10 Supelec\transceiver-impairmen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65" y="3131765"/>
            <a:ext cx="504322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Systems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10026427" cy="5592114"/>
              </a:xfrm>
            </p:spPr>
            <p:txBody>
              <a:bodyPr/>
              <a:lstStyle/>
              <a:p>
                <a:r>
                  <a:rPr lang="en-US" dirty="0" smtClean="0"/>
                  <a:t>Generalized System Model: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Assume: Gaussian input signal (codebook and/or OFDM-signal)</a:t>
                </a:r>
              </a:p>
              <a:p>
                <a:pPr lvl="1"/>
                <a:endParaRPr lang="en-US" dirty="0"/>
              </a:p>
              <a:p>
                <a:r>
                  <a:rPr lang="en-US" dirty="0" err="1" smtClean="0"/>
                  <a:t>Bussgang</a:t>
                </a:r>
                <a:r>
                  <a:rPr lang="en-US" dirty="0" smtClean="0"/>
                  <a:t> theorem: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:pPr lvl="1">
                  <a:tabLst>
                    <a:tab pos="2689225" algn="l"/>
                  </a:tabLst>
                </a:pPr>
                <a:r>
                  <a:rPr lang="en-US" dirty="0" smtClean="0"/>
                  <a:t>OFDM systems: 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 smtClean="0"/>
                  <a:t> equal over subcarriers (can be tracked)</a:t>
                </a:r>
                <a:br>
                  <a:rPr lang="en-US" dirty="0" smtClean="0"/>
                </a:b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 smtClean="0"/>
                  <a:t> is proportional to signal (inter-carrier interference)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10026427" cy="5592114"/>
              </a:xfrm>
              <a:blipFill rotWithShape="1">
                <a:blip r:embed="rId3"/>
                <a:stretch>
                  <a:fillRect l="-1702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865" y="4427909"/>
            <a:ext cx="4754220" cy="10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milbjo\Documents\NOW-book\Tutorial\N# Spring School 2014\non-linear-system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8" y="1907629"/>
            <a:ext cx="10200978" cy="8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 bwMode="auto">
          <a:xfrm>
            <a:off x="345246" y="6514553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77354" y="6588149"/>
            <a:ext cx="1022513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W. Zhang, “A general framework for transmission with </a:t>
            </a:r>
            <a:r>
              <a:rPr lang="en-US" sz="1600" dirty="0" smtClean="0"/>
              <a:t>transceiver distortion </a:t>
            </a:r>
            <a:r>
              <a:rPr lang="en-US" sz="1600" dirty="0"/>
              <a:t>and some applications,” IEEE Trans. </a:t>
            </a:r>
            <a:r>
              <a:rPr lang="en-US" sz="1600" dirty="0" err="1"/>
              <a:t>Commun</a:t>
            </a:r>
            <a:r>
              <a:rPr lang="en-US" sz="1600" dirty="0"/>
              <a:t>., </a:t>
            </a:r>
            <a:r>
              <a:rPr lang="en-US" sz="1600" dirty="0" smtClean="0"/>
              <a:t>2012</a:t>
            </a:r>
            <a:r>
              <a:rPr lang="en-US" sz="1600" dirty="0"/>
              <a:t>.</a:t>
            </a:r>
            <a:endParaRPr lang="en-US" sz="1600" kern="0" dirty="0" smtClean="0"/>
          </a:p>
        </p:txBody>
      </p:sp>
    </p:spTree>
    <p:extLst>
      <p:ext uri="{BB962C8B-B14F-4D97-AF65-F5344CB8AC3E}">
        <p14:creationId xmlns:p14="http://schemas.microsoft.com/office/powerpoint/2010/main" val="14400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frequency-division multiplexing (OFDM)</a:t>
            </a:r>
            <a:endParaRPr lang="en-US" dirty="0"/>
          </a:p>
        </p:txBody>
      </p:sp>
      <p:pic>
        <p:nvPicPr>
          <p:cNvPr id="9218" name="Picture 2" descr="C:\Users\emilbjo\Documents\NOW-book\Tutorial\N# Spring School 2014\OFDM_receiver_ide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25" y="4382526"/>
            <a:ext cx="9338525" cy="27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milbjo\Documents\NOW-book\Tutorial\N# Spring School 2014\OFDM_transmitter_ide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94" y="1475581"/>
            <a:ext cx="8922132" cy="28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Transmitter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spcAft>
                <a:spcPts val="1200"/>
              </a:spcAft>
              <a:buNone/>
            </a:pPr>
            <a:endParaRPr lang="en-US" dirty="0" smtClean="0"/>
          </a:p>
          <a:p>
            <a:r>
              <a:rPr lang="en-US" dirty="0" smtClean="0"/>
              <a:t>Receiver</a:t>
            </a:r>
            <a:endParaRPr lang="en-US" dirty="0"/>
          </a:p>
        </p:txBody>
      </p:sp>
      <p:sp>
        <p:nvSpPr>
          <p:cNvPr id="9" name="Content Placeholder 9"/>
          <p:cNvSpPr txBox="1">
            <a:spLocks/>
          </p:cNvSpPr>
          <p:nvPr/>
        </p:nvSpPr>
        <p:spPr bwMode="auto">
          <a:xfrm>
            <a:off x="8226226" y="1137818"/>
            <a:ext cx="2867461" cy="40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i="1" kern="0" dirty="0" smtClean="0">
                <a:latin typeface="+mn-lt"/>
              </a:rPr>
              <a:t>Source: Wikipedia</a:t>
            </a:r>
            <a:endParaRPr lang="en-US" sz="1600" i="1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0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and Interpretation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873590"/>
              </a:xfrm>
            </p:spPr>
            <p:txBody>
              <a:bodyPr/>
              <a:lstStyle/>
              <a:p>
                <a:r>
                  <a:rPr lang="en-US" dirty="0" smtClean="0"/>
                  <a:t>Received Signal at User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Gaussian Distortion Noise</a:t>
                </a:r>
              </a:p>
              <a:p>
                <a:pPr lvl="1"/>
                <a:r>
                  <a:rPr lang="en-US" dirty="0"/>
                  <a:t>Independent between antennas</a:t>
                </a:r>
              </a:p>
              <a:p>
                <a:pPr lvl="1"/>
                <a:r>
                  <a:rPr lang="en-US" dirty="0"/>
                  <a:t>Depends on </a:t>
                </a:r>
                <a:r>
                  <a:rPr lang="en-US" dirty="0" smtClean="0"/>
                  <a:t>beamforming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Error Vector Magnitude (EVM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Proportional to signal power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 smtClean="0"/>
              </a:p>
              <a:p>
                <a:pPr lvl="1"/>
                <a:r>
                  <a:rPr lang="en-US" dirty="0" smtClean="0"/>
                  <a:t>Quality </a:t>
                </a:r>
                <a:r>
                  <a:rPr lang="en-US" dirty="0"/>
                  <a:t>of transceivers</a:t>
                </a:r>
                <a:r>
                  <a:rPr lang="en-US" dirty="0" smtClean="0"/>
                  <a:t>: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  <a:p>
                <a:pPr lvl="1"/>
                <a:r>
                  <a:rPr lang="en-US" dirty="0"/>
                  <a:t>LTE requirements: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0≤</m:t>
                    </m:r>
                    <m:r>
                      <m:rPr>
                        <m:nor/>
                      </m:rPr>
                      <a:rPr lang="en-US" dirty="0">
                        <a:latin typeface="Cambria Math"/>
                      </a:rPr>
                      <m:t>EVM</m:t>
                    </m:r>
                    <m:r>
                      <a:rPr lang="en-US" i="1" dirty="0">
                        <a:latin typeface="Cambria Math"/>
                      </a:rPr>
                      <m:t>≤0.17 </m:t>
                    </m:r>
                    <m:r>
                      <a:rPr lang="sv-SE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(smaller </a:t>
                </a:r>
                <a:r>
                  <a:rPr lang="en-US" dirty="0">
                    <a:sym typeface="Wingdings" pitchFamily="2" charset="2"/>
                  </a:rPr>
                  <a:t> higher rates</a:t>
                </a:r>
                <a:r>
                  <a:rPr lang="en-US" dirty="0" smtClean="0">
                    <a:sym typeface="Wingdings" pitchFamily="2" charset="2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873590"/>
              </a:xfrm>
              <a:blipFill rotWithShape="1">
                <a:blip r:embed="rId2"/>
                <a:stretch>
                  <a:fillRect l="-1798" t="-831" b="-93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C:\Users\emilbjo\Documents\NOW-book\Tutorial\N# Spring School 2014\impairments-signal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10" y="1563068"/>
            <a:ext cx="6139405" cy="14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5292623" y="827509"/>
            <a:ext cx="2160240" cy="72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Transmitter distortion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7812903" y="827509"/>
            <a:ext cx="216024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Receiver distortion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8" name="Straight Arrow Connector 7"/>
          <p:cNvCxnSpPr>
            <a:stCxn id="10" idx="2"/>
          </p:cNvCxnSpPr>
          <p:nvPr/>
        </p:nvCxnSpPr>
        <p:spPr bwMode="auto">
          <a:xfrm>
            <a:off x="6372743" y="1554156"/>
            <a:ext cx="144016" cy="5694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11" idx="2"/>
          </p:cNvCxnSpPr>
          <p:nvPr/>
        </p:nvCxnSpPr>
        <p:spPr bwMode="auto">
          <a:xfrm flipH="1">
            <a:off x="8676999" y="1547589"/>
            <a:ext cx="216024" cy="4320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244" name="Picture 4" descr="C:\Users\emilbjo\Documents\NOW-book\Tutorial\N# Spring School 2014\example_impairmen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58" y="2916988"/>
            <a:ext cx="3888995" cy="273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emilbjo\Documents\NOW-book\Tutorial\N# Spring School 2014\evm-mode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36" y="5397385"/>
            <a:ext cx="4748443" cy="17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 bwMode="auto">
              <a:xfrm>
                <a:off x="9306346" y="5796061"/>
                <a:ext cx="1296144" cy="726096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at receiver</a:t>
                </a: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06346" y="5796061"/>
                <a:ext cx="1296144" cy="726096"/>
              </a:xfrm>
              <a:prstGeom prst="roundRect">
                <a:avLst/>
              </a:prstGeom>
              <a:blipFill rotWithShape="1">
                <a:blip r:embed="rId6"/>
                <a:stretch>
                  <a:fillRect l="-1869" r="-1402" b="-15702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04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with Hardware Impairments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Generalization of “Easy” Problem:</a:t>
            </a:r>
            <a:endParaRPr lang="en-US" dirty="0"/>
          </a:p>
        </p:txBody>
      </p:sp>
      <p:pic>
        <p:nvPicPr>
          <p:cNvPr id="11269" name="Picture 5" descr="C:\Users\emilbjo\Documents\NOW-book\Tutorial\N# Spring School 2014\impairments-easyprobl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60" y="1907629"/>
            <a:ext cx="9450390" cy="32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2465586" y="1907629"/>
            <a:ext cx="792088" cy="36004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833738" y="1870777"/>
            <a:ext cx="792088" cy="36004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833737" y="3419797"/>
            <a:ext cx="560841" cy="36004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14448" y="3193145"/>
            <a:ext cx="3035914" cy="802716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105546" y="4211885"/>
            <a:ext cx="5400600" cy="931167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082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with Hardware Impairments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Generalization of “Easy” Problem:</a:t>
            </a:r>
            <a:endParaRPr lang="en-US" dirty="0"/>
          </a:p>
        </p:txBody>
      </p:sp>
      <p:pic>
        <p:nvPicPr>
          <p:cNvPr id="11269" name="Picture 5" descr="C:\Users\emilbjo\Documents\NOW-book\Tutorial\N# Spring School 2014\impairments-easyprobl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60" y="1907629"/>
            <a:ext cx="9450390" cy="329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5472545" y="1763613"/>
            <a:ext cx="2681673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Auxiliary variables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for distortion magnitudes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3302758" y="2271287"/>
            <a:ext cx="2214497" cy="701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ounded Rectangle 7"/>
          <p:cNvSpPr/>
          <p:nvPr/>
        </p:nvSpPr>
        <p:spPr bwMode="auto">
          <a:xfrm>
            <a:off x="2497540" y="1865057"/>
            <a:ext cx="805218" cy="432048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442250" y="1684054"/>
                <a:ext cx="174599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Picks out </a:t>
                </a:r>
                <a:br>
                  <a:rPr lang="en-US" sz="2000" dirty="0" smtClean="0">
                    <a:latin typeface="+mn-lt"/>
                  </a:rPr>
                </a:br>
                <a:r>
                  <a:rPr lang="en-US" sz="2000" dirty="0" smtClean="0">
                    <a:latin typeface="+mn-lt"/>
                  </a:rPr>
                  <a:t>signal</a:t>
                </a:r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at</a:t>
                </a:r>
                <a:br>
                  <a:rPr lang="en-US" sz="2000" dirty="0" smtClean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th antenna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250" y="1684054"/>
                <a:ext cx="1745991" cy="1015663"/>
              </a:xfrm>
              <a:prstGeom prst="rect">
                <a:avLst/>
              </a:prstGeom>
              <a:blipFill rotWithShape="1">
                <a:blip r:embed="rId3"/>
                <a:stretch>
                  <a:fillRect t="-2994" r="-3147" b="-958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 bwMode="auto">
          <a:xfrm flipH="1">
            <a:off x="8439794" y="2670281"/>
            <a:ext cx="434504" cy="7354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Left Brace 14"/>
          <p:cNvSpPr/>
          <p:nvPr/>
        </p:nvSpPr>
        <p:spPr bwMode="auto">
          <a:xfrm flipH="1">
            <a:off x="7362130" y="4211884"/>
            <a:ext cx="360040" cy="810491"/>
          </a:xfrm>
          <a:prstGeom prst="leftBrace">
            <a:avLst/>
          </a:prstGeom>
          <a:noFill/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3" name="Content Placeholder 9"/>
          <p:cNvSpPr txBox="1">
            <a:spLocks/>
          </p:cNvSpPr>
          <p:nvPr/>
        </p:nvSpPr>
        <p:spPr bwMode="auto">
          <a:xfrm>
            <a:off x="7650162" y="4437109"/>
            <a:ext cx="2681673" cy="42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EVM constraints</a:t>
            </a:r>
            <a:endParaRPr lang="en-US" sz="2000" kern="0" baseline="0" dirty="0" smtClean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/>
              <p:cNvSpPr/>
              <p:nvPr/>
            </p:nvSpPr>
            <p:spPr bwMode="auto">
              <a:xfrm>
                <a:off x="1457474" y="5292005"/>
                <a:ext cx="7848872" cy="1036787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Lemma</a:t>
                </a:r>
              </a:p>
              <a:p>
                <a:pPr algn="ctr" eaLnBrk="0" hangingPunct="0">
                  <a:spcAft>
                    <a:spcPts val="600"/>
                  </a:spcAft>
                </a:pPr>
                <a:r>
                  <a:rPr lang="en-US" sz="2000" dirty="0" smtClean="0">
                    <a:latin typeface="+mj-lt"/>
                  </a:rPr>
                  <a:t>This is a convex problem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are constant.</a:t>
                </a:r>
              </a:p>
            </p:txBody>
          </p:sp>
        </mc:Choice>
        <mc:Fallback xmlns="">
          <p:sp>
            <p:nvSpPr>
              <p:cNvPr id="24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7474" y="5292005"/>
                <a:ext cx="7848872" cy="1036787"/>
              </a:xfrm>
              <a:prstGeom prst="roundRect">
                <a:avLst/>
              </a:prstGeom>
              <a:blipFill rotWithShape="1">
                <a:blip r:embed="rId4"/>
                <a:stretch>
                  <a:fillRect b="-4070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 bwMode="auto">
          <a:xfrm>
            <a:off x="345246" y="6444133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345246" y="6589737"/>
            <a:ext cx="1032925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/>
              <a:t>E. </a:t>
            </a:r>
            <a:r>
              <a:rPr lang="en-US" sz="1600" dirty="0" smtClean="0"/>
              <a:t>Björnson</a:t>
            </a:r>
            <a:r>
              <a:rPr lang="en-US" sz="1600" dirty="0"/>
              <a:t>, P. Zetterberg, and M. Bengtsson, “Optimal coordinated </a:t>
            </a:r>
            <a:r>
              <a:rPr lang="en-US" sz="1600" dirty="0" smtClean="0"/>
              <a:t>beamforming in </a:t>
            </a:r>
            <a:r>
              <a:rPr lang="en-US" sz="1600" dirty="0"/>
              <a:t>the </a:t>
            </a:r>
            <a:r>
              <a:rPr lang="en-US" sz="1600" dirty="0" err="1"/>
              <a:t>multicell</a:t>
            </a:r>
            <a:r>
              <a:rPr lang="en-US" sz="1600" dirty="0"/>
              <a:t> downlink with transceiver impairments,” in </a:t>
            </a:r>
            <a:r>
              <a:rPr lang="en-US" sz="1600" dirty="0" smtClean="0"/>
              <a:t>IEEE GLOBECOM, </a:t>
            </a:r>
            <a:r>
              <a:rPr lang="en-US" sz="1600" dirty="0"/>
              <a:t>2012.</a:t>
            </a:r>
            <a:endParaRPr lang="sv-SE" sz="1600" dirty="0" smtClean="0"/>
          </a:p>
        </p:txBody>
      </p:sp>
    </p:spTree>
    <p:extLst>
      <p:ext uri="{BB962C8B-B14F-4D97-AF65-F5344CB8AC3E}">
        <p14:creationId xmlns:p14="http://schemas.microsoft.com/office/powerpoint/2010/main" val="420834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animBg="1"/>
      <p:bldP spid="16" grpId="0"/>
      <p:bldP spid="15" grpId="0" animBg="1"/>
      <p:bldP spid="23" grpId="0"/>
      <p:bldP spid="2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Management with Hardware </a:t>
            </a:r>
            <a:r>
              <a:rPr lang="en-US" dirty="0" smtClean="0"/>
              <a:t>Impairments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2843733"/>
            <a:ext cx="9489439" cy="4007938"/>
          </a:xfrm>
        </p:spPr>
        <p:txBody>
          <a:bodyPr/>
          <a:lstStyle/>
          <a:p>
            <a:r>
              <a:rPr lang="en-US" dirty="0" smtClean="0"/>
              <a:t>Performance region</a:t>
            </a:r>
          </a:p>
          <a:p>
            <a:pPr lvl="1"/>
            <a:r>
              <a:rPr lang="en-US" dirty="0" smtClean="0"/>
              <a:t>Reduces with impairments</a:t>
            </a:r>
          </a:p>
          <a:p>
            <a:pPr lvl="1"/>
            <a:r>
              <a:rPr lang="en-US" dirty="0" smtClean="0"/>
              <a:t>Strong users </a:t>
            </a:r>
            <a:br>
              <a:rPr lang="en-US" dirty="0" smtClean="0"/>
            </a:br>
            <a:r>
              <a:rPr lang="en-US" dirty="0" smtClean="0"/>
              <a:t>more sensitive</a:t>
            </a:r>
          </a:p>
          <a:p>
            <a:pPr lvl="1"/>
            <a:endParaRPr lang="en-US" dirty="0"/>
          </a:p>
        </p:txBody>
      </p:sp>
      <p:pic>
        <p:nvPicPr>
          <p:cNvPr id="12290" name="Picture 2" descr="C:\Users\emilbjo\Documents\NOW-book\Tutorial\N# Spring School 2014\impairments-simul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474" y="3203773"/>
            <a:ext cx="6125016" cy="39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1736563" y="1259557"/>
            <a:ext cx="7497775" cy="1402141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b="1" dirty="0" smtClean="0">
                <a:latin typeface="+mj-lt"/>
              </a:rPr>
              <a:t>Recall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dirty="0" smtClean="0">
                <a:latin typeface="+mj-lt"/>
              </a:rPr>
              <a:t>We can solve any resource management problem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if the “easy” problem is solvable</a:t>
            </a:r>
          </a:p>
        </p:txBody>
      </p:sp>
    </p:spTree>
    <p:extLst>
      <p:ext uri="{BB962C8B-B14F-4D97-AF65-F5344CB8AC3E}">
        <p14:creationId xmlns:p14="http://schemas.microsoft.com/office/powerpoint/2010/main" val="280907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Management with Hardware Impairments </a:t>
            </a:r>
            <a:r>
              <a:rPr lang="en-US" dirty="0" smtClean="0"/>
              <a:t>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1656184"/>
          </a:xfrm>
        </p:spPr>
        <p:txBody>
          <a:bodyPr/>
          <a:lstStyle/>
          <a:p>
            <a:r>
              <a:rPr lang="en-US" dirty="0" smtClean="0"/>
              <a:t>Performance Degradation as Function of SNR</a:t>
            </a:r>
          </a:p>
          <a:p>
            <a:pPr lvl="1"/>
            <a:r>
              <a:rPr lang="en-US" dirty="0" smtClean="0"/>
              <a:t>Distortion noise power is proportional to signal power</a:t>
            </a:r>
          </a:p>
          <a:p>
            <a:pPr lvl="1"/>
            <a:r>
              <a:rPr lang="en-US" dirty="0" smtClean="0"/>
              <a:t>High SNR </a:t>
            </a:r>
            <a:r>
              <a:rPr lang="en-US" dirty="0" smtClean="0">
                <a:sym typeface="Wingdings" panose="05000000000000000000" pitchFamily="2" charset="2"/>
              </a:rPr>
              <a:t> Distortions dominate over “regular” noise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Upper bound on achievable user rates</a:t>
            </a:r>
            <a:endParaRPr lang="en-US" dirty="0"/>
          </a:p>
        </p:txBody>
      </p:sp>
      <p:pic>
        <p:nvPicPr>
          <p:cNvPr id="13314" name="Picture 2" descr="C:\Users\emilbjo\Documents\NOW-book\Tutorial\N# Spring School 2014\simulationImpairments_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985" y="2915741"/>
            <a:ext cx="7084791" cy="42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161330" y="3491805"/>
            <a:ext cx="3096344" cy="288032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Simulation</a:t>
            </a: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User rate as function of transmit power</a:t>
            </a:r>
          </a:p>
          <a:p>
            <a:pPr algn="ctr" eaLnBrk="0" hangingPunct="0">
              <a:spcAft>
                <a:spcPts val="600"/>
              </a:spcAft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Impact increases with power and imperfections</a:t>
            </a:r>
          </a:p>
        </p:txBody>
      </p:sp>
    </p:spTree>
    <p:extLst>
      <p:ext uri="{BB962C8B-B14F-4D97-AF65-F5344CB8AC3E}">
        <p14:creationId xmlns:p14="http://schemas.microsoft.com/office/powerpoint/2010/main" val="2270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Multi-Antenna </a:t>
            </a:r>
            <a:r>
              <a:rPr lang="en-US" dirty="0" smtClean="0"/>
              <a:t>Transmission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Multi-Antenna Transmission</a:t>
            </a:r>
          </a:p>
          <a:p>
            <a:pPr lvl="1"/>
            <a:r>
              <a:rPr lang="en-US" dirty="0" smtClean="0"/>
              <a:t>With channel knowledge: beamforming or </a:t>
            </a:r>
            <a:r>
              <a:rPr lang="en-US" dirty="0" err="1" smtClean="0"/>
              <a:t>precoding</a:t>
            </a:r>
            <a:endParaRPr lang="en-US" dirty="0" smtClean="0"/>
          </a:p>
          <a:p>
            <a:pPr lvl="1"/>
            <a:r>
              <a:rPr lang="en-US" dirty="0" smtClean="0"/>
              <a:t>Direct signal towards intended receiver – some interference leaks!</a:t>
            </a:r>
          </a:p>
        </p:txBody>
      </p:sp>
      <p:pic>
        <p:nvPicPr>
          <p:cNvPr id="7" name="Picture 2" descr="C:\Users\emilbjo\Documents\NOW-book\Tutorial\N# Spring School 2014\beamdirect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98" y="2610714"/>
            <a:ext cx="4633269" cy="462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emilbjo\Documents\Presentationer\ISY-dagen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36" y="6012085"/>
            <a:ext cx="469374" cy="106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emilbjo\Documents\NOW-book\Tutorial\N# Spring School 2014\lapto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62" y="4643933"/>
            <a:ext cx="1139965" cy="94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milbjo\Documents\NOW-book\Tutorial\N# Spring School 2014\beamdirections_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00000">
            <a:off x="4571188" y="4687895"/>
            <a:ext cx="2217247" cy="8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 bwMode="auto">
          <a:xfrm>
            <a:off x="161330" y="3419797"/>
            <a:ext cx="2910784" cy="288032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Beamforming Design</a:t>
            </a: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Easy for one user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Difficult for multiple users, due to interference</a:t>
            </a:r>
          </a:p>
        </p:txBody>
      </p:sp>
    </p:spTree>
    <p:extLst>
      <p:ext uri="{BB962C8B-B14F-4D97-AF65-F5344CB8AC3E}">
        <p14:creationId xmlns:p14="http://schemas.microsoft.com/office/powerpoint/2010/main" val="38766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120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Transceiver Hardware Impairments</a:t>
            </a:r>
            <a:endParaRPr lang="en-US" dirty="0"/>
          </a:p>
          <a:p>
            <a:pPr lvl="1"/>
            <a:r>
              <a:rPr lang="en-US" dirty="0" smtClean="0"/>
              <a:t>Can be reduced but not avoided</a:t>
            </a:r>
            <a:endParaRPr lang="en-US" dirty="0"/>
          </a:p>
          <a:p>
            <a:pPr lvl="1"/>
            <a:r>
              <a:rPr lang="en-US" dirty="0" smtClean="0"/>
              <a:t>Negligible impact at low SNR</a:t>
            </a:r>
            <a:endParaRPr lang="en-US" dirty="0"/>
          </a:p>
          <a:p>
            <a:pPr lvl="1"/>
            <a:r>
              <a:rPr lang="en-US" dirty="0" smtClean="0"/>
              <a:t>Limits performance at high SNR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What is the Point of This Analysis?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odel and adapt beamforming to impairments</a:t>
            </a:r>
            <a:endParaRPr lang="en-US" dirty="0"/>
          </a:p>
          <a:p>
            <a:pPr lvl="1"/>
            <a:r>
              <a:rPr lang="en-US" dirty="0" smtClean="0"/>
              <a:t>Achieve higher performance with same hardware</a:t>
            </a:r>
          </a:p>
          <a:p>
            <a:pPr lvl="1"/>
            <a:r>
              <a:rPr lang="en-US" dirty="0" smtClean="0"/>
              <a:t>Achieve same performance with less expensive hardware</a:t>
            </a:r>
            <a:endParaRPr lang="sv-SE" dirty="0"/>
          </a:p>
          <a:p>
            <a:endParaRPr lang="sv-SE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45246" y="5218409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745506" y="5293593"/>
            <a:ext cx="8928993" cy="215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/>
              <a:t>T. Schenk, “RF Imperfections in High-Rate Wireless Systems: Impact and Digital Compensation”. Springer, 2008</a:t>
            </a:r>
          </a:p>
          <a:p>
            <a:r>
              <a:rPr lang="en-US" sz="1600" dirty="0"/>
              <a:t>M. </a:t>
            </a:r>
            <a:r>
              <a:rPr lang="en-US" sz="1600" dirty="0" err="1"/>
              <a:t>Wenk</a:t>
            </a:r>
            <a:r>
              <a:rPr lang="en-US" sz="1600" dirty="0"/>
              <a:t>, “MIMO-OFDM </a:t>
            </a:r>
            <a:r>
              <a:rPr lang="en-US" sz="1600" dirty="0" err="1"/>
              <a:t>Testbed</a:t>
            </a:r>
            <a:r>
              <a:rPr lang="en-US" sz="1600" dirty="0"/>
              <a:t>: Challenges, Implementations, </a:t>
            </a:r>
            <a:r>
              <a:rPr lang="en-US" sz="1600" dirty="0" smtClean="0"/>
              <a:t>and </a:t>
            </a:r>
            <a:r>
              <a:rPr lang="en-US" sz="1600" dirty="0"/>
              <a:t>Measurement Results”. </a:t>
            </a:r>
            <a:r>
              <a:rPr lang="en-US" sz="1600" dirty="0" err="1"/>
              <a:t>Hartung-Gorre</a:t>
            </a:r>
            <a:r>
              <a:rPr lang="en-US" sz="1600" dirty="0"/>
              <a:t>, 2010</a:t>
            </a:r>
          </a:p>
          <a:p>
            <a:r>
              <a:rPr lang="en-US" sz="1600" dirty="0"/>
              <a:t>E. </a:t>
            </a:r>
            <a:r>
              <a:rPr lang="en-US" sz="1600" dirty="0" smtClean="0"/>
              <a:t>Björnson</a:t>
            </a:r>
            <a:r>
              <a:rPr lang="en-US" sz="1600" dirty="0"/>
              <a:t>, P. Zetterberg, M. Bengtsson, and B. Ottersten, “Capacity </a:t>
            </a:r>
            <a:r>
              <a:rPr lang="en-US" sz="1600" dirty="0" smtClean="0"/>
              <a:t>limits and </a:t>
            </a:r>
            <a:r>
              <a:rPr lang="en-US" sz="1600" dirty="0"/>
              <a:t>multiplexing gains of MIMO channels with transceiver impairments</a:t>
            </a:r>
            <a:r>
              <a:rPr lang="en-US" sz="1600" dirty="0" smtClean="0"/>
              <a:t>,” IEEE </a:t>
            </a:r>
            <a:r>
              <a:rPr lang="en-US" sz="1600" dirty="0" err="1" smtClean="0"/>
              <a:t>Commun</a:t>
            </a:r>
            <a:r>
              <a:rPr lang="en-US" sz="1600" dirty="0" smtClean="0"/>
              <a:t>. </a:t>
            </a:r>
            <a:r>
              <a:rPr lang="en-US" sz="1600" dirty="0"/>
              <a:t>Letters, </a:t>
            </a:r>
            <a:r>
              <a:rPr lang="en-US" sz="1600" dirty="0" smtClean="0"/>
              <a:t>2013</a:t>
            </a:r>
            <a:r>
              <a:rPr lang="en-US" sz="1600" dirty="0"/>
              <a:t>.</a:t>
            </a:r>
            <a:endParaRPr lang="sv-SE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-24662" y="5580037"/>
            <a:ext cx="1986192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200"/>
              </a:spcAft>
            </a:pPr>
            <a:r>
              <a:rPr lang="en-US" sz="1600" b="1" dirty="0" smtClean="0">
                <a:latin typeface="+mj-lt"/>
              </a:rPr>
              <a:t>Books on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modeling</a:t>
            </a:r>
            <a:endParaRPr lang="en-US" sz="1600" dirty="0" smtClean="0">
              <a:latin typeface="+mj-lt"/>
            </a:endParaRPr>
          </a:p>
          <a:p>
            <a:pPr>
              <a:spcAft>
                <a:spcPts val="200"/>
              </a:spcAft>
            </a:pPr>
            <a:r>
              <a:rPr lang="en-US" sz="1600" b="1" dirty="0" smtClean="0">
                <a:latin typeface="+mj-lt"/>
              </a:rPr>
              <a:t>Fundamental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Capacity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Behaviors</a:t>
            </a:r>
          </a:p>
        </p:txBody>
      </p:sp>
      <p:sp>
        <p:nvSpPr>
          <p:cNvPr id="11" name="Left Brace 10"/>
          <p:cNvSpPr/>
          <p:nvPr/>
        </p:nvSpPr>
        <p:spPr bwMode="auto">
          <a:xfrm>
            <a:off x="1241450" y="5404956"/>
            <a:ext cx="288032" cy="936898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7413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121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Section: Handling </a:t>
            </a:r>
            <a:r>
              <a:rPr lang="en-US" sz="2000" b="1" dirty="0">
                <a:solidFill>
                  <a:schemeClr val="tx1"/>
                </a:solidFill>
              </a:rPr>
              <a:t>Hardware </a:t>
            </a:r>
            <a:r>
              <a:rPr lang="en-US" sz="2000" b="1" dirty="0" smtClean="0">
                <a:solidFill>
                  <a:schemeClr val="tx1"/>
                </a:solidFill>
              </a:rPr>
              <a:t>Impairments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Questions?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1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122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Summary: Part 2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73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123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Framework 1 can be Extended to Practical Conditions</a:t>
            </a:r>
          </a:p>
          <a:p>
            <a:pPr lvl="1"/>
            <a:r>
              <a:rPr lang="en-US" dirty="0" smtClean="0"/>
              <a:t>Imperfect </a:t>
            </a:r>
            <a:r>
              <a:rPr lang="en-US" dirty="0"/>
              <a:t>channel </a:t>
            </a:r>
            <a:r>
              <a:rPr lang="en-US" dirty="0" smtClean="0"/>
              <a:t>knowledge</a:t>
            </a:r>
          </a:p>
          <a:p>
            <a:pPr lvl="1"/>
            <a:r>
              <a:rPr lang="en-US" dirty="0"/>
              <a:t>Distributed resource management</a:t>
            </a:r>
          </a:p>
          <a:p>
            <a:pPr lvl="1"/>
            <a:r>
              <a:rPr lang="en-US" dirty="0"/>
              <a:t>Handling hardware impairments</a:t>
            </a:r>
          </a:p>
          <a:p>
            <a:pPr lvl="1"/>
            <a:endParaRPr lang="en-US" dirty="0"/>
          </a:p>
          <a:p>
            <a:r>
              <a:rPr lang="en-US" dirty="0" smtClean="0"/>
              <a:t>Optimal Beamforming</a:t>
            </a:r>
          </a:p>
          <a:p>
            <a:pPr lvl="1"/>
            <a:r>
              <a:rPr lang="en-US" dirty="0" smtClean="0"/>
              <a:t>Balance between signal gain and low interference</a:t>
            </a:r>
          </a:p>
          <a:p>
            <a:pPr lvl="1"/>
            <a:r>
              <a:rPr lang="en-US" dirty="0" smtClean="0"/>
              <a:t>Simple beamforming structure</a:t>
            </a:r>
            <a:endParaRPr lang="en-US" dirty="0"/>
          </a:p>
          <a:p>
            <a:pPr lvl="1"/>
            <a:r>
              <a:rPr lang="en-US" dirty="0" smtClean="0"/>
              <a:t>MRT and ZFBF are good for analysis</a:t>
            </a:r>
          </a:p>
          <a:p>
            <a:pPr lvl="1"/>
            <a:r>
              <a:rPr lang="en-US" dirty="0" smtClean="0"/>
              <a:t>Transmit MMSE (regularized ZF) has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958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124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Open Problems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10026427" cy="5760640"/>
          </a:xfrm>
        </p:spPr>
        <p:txBody>
          <a:bodyPr/>
          <a:lstStyle/>
          <a:p>
            <a:r>
              <a:rPr lang="en-US" dirty="0" smtClean="0"/>
              <a:t>Extension </a:t>
            </a:r>
            <a:r>
              <a:rPr lang="en-US" dirty="0"/>
              <a:t>to Multi-Hop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Including AF/DF relaying and/or physical layer network coding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Distributed Resource Management using Game Theory</a:t>
            </a:r>
            <a:endParaRPr lang="en-US" dirty="0"/>
          </a:p>
          <a:p>
            <a:pPr lvl="1"/>
            <a:r>
              <a:rPr lang="en-US" dirty="0" smtClean="0"/>
              <a:t>Reach “good” operating points non-cooperatively or cooperatively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Use of More Detailed System Models</a:t>
            </a:r>
          </a:p>
          <a:p>
            <a:pPr lvl="1"/>
            <a:r>
              <a:rPr lang="en-US" dirty="0" smtClean="0"/>
              <a:t>Consider imperfect CSI, impairments, etc. </a:t>
            </a:r>
            <a:r>
              <a:rPr lang="en-US" i="1" dirty="0" smtClean="0"/>
              <a:t>at the same time</a:t>
            </a:r>
          </a:p>
          <a:p>
            <a:pPr lvl="1"/>
            <a:r>
              <a:rPr lang="en-US" dirty="0" smtClean="0"/>
              <a:t>For amplifiers, hardware imperfections, energy efficiency, etc.</a:t>
            </a:r>
          </a:p>
          <a:p>
            <a:pPr lvl="1">
              <a:spcAft>
                <a:spcPts val="1800"/>
              </a:spcAft>
            </a:pPr>
            <a:r>
              <a:rPr lang="en-US" dirty="0" smtClean="0"/>
              <a:t>Impact on resource management (e.g., beamforming, power allocation)</a:t>
            </a:r>
            <a:endParaRPr lang="en-US" dirty="0"/>
          </a:p>
          <a:p>
            <a:r>
              <a:rPr lang="en-US" dirty="0" smtClean="0"/>
              <a:t>Context-Aware Resource Management</a:t>
            </a:r>
          </a:p>
          <a:p>
            <a:pPr lvl="1"/>
            <a:r>
              <a:rPr lang="en-US" dirty="0" smtClean="0"/>
              <a:t>Exploit time dimension (e.g., delay constraints, predictable behaviors)</a:t>
            </a:r>
          </a:p>
          <a:p>
            <a:pPr lvl="1">
              <a:spcAft>
                <a:spcPts val="1800"/>
              </a:spcAft>
            </a:pPr>
            <a:r>
              <a:rPr lang="en-US" dirty="0" smtClean="0"/>
              <a:t>Define and optimize quality-of-experience</a:t>
            </a:r>
          </a:p>
          <a:p>
            <a:r>
              <a:rPr lang="en-US" spc="-40" dirty="0" smtClean="0"/>
              <a:t>Interference and Load Management </a:t>
            </a:r>
            <a:r>
              <a:rPr lang="en-US" spc="-40" dirty="0"/>
              <a:t>in </a:t>
            </a:r>
            <a:r>
              <a:rPr lang="en-US" spc="-40" dirty="0" smtClean="0"/>
              <a:t>Coordinated Multi-Tier Networks</a:t>
            </a:r>
            <a:endParaRPr lang="sv-SE" spc="-40" dirty="0"/>
          </a:p>
        </p:txBody>
      </p:sp>
    </p:spTree>
    <p:extLst>
      <p:ext uri="{BB962C8B-B14F-4D97-AF65-F5344CB8AC3E}">
        <p14:creationId xmlns:p14="http://schemas.microsoft.com/office/powerpoint/2010/main" val="13995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125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Thank You For Listening!</a:t>
            </a:r>
          </a:p>
          <a:p>
            <a:endParaRPr lang="en-US" dirty="0"/>
          </a:p>
          <a:p>
            <a:r>
              <a:rPr lang="en-US" dirty="0" smtClean="0"/>
              <a:t>More Details in Our book</a:t>
            </a:r>
            <a:endParaRPr lang="en-US" dirty="0"/>
          </a:p>
          <a:p>
            <a:pPr lvl="1"/>
            <a:r>
              <a:rPr lang="en-US" dirty="0" smtClean="0"/>
              <a:t>More </a:t>
            </a:r>
            <a:r>
              <a:rPr lang="en-US" dirty="0" err="1"/>
              <a:t>parametrizations</a:t>
            </a:r>
            <a:r>
              <a:rPr lang="en-US" dirty="0"/>
              <a:t> and structural </a:t>
            </a:r>
            <a:r>
              <a:rPr lang="en-US" dirty="0" smtClean="0"/>
              <a:t>insights</a:t>
            </a:r>
            <a:endParaRPr lang="en-US" dirty="0"/>
          </a:p>
          <a:p>
            <a:pPr lvl="1"/>
            <a:r>
              <a:rPr lang="en-US" dirty="0"/>
              <a:t>Guidelines for scheduling and forming </a:t>
            </a:r>
            <a:r>
              <a:rPr lang="en-US" dirty="0" smtClean="0"/>
              <a:t>clusters</a:t>
            </a:r>
          </a:p>
          <a:p>
            <a:pPr lvl="1"/>
            <a:r>
              <a:rPr lang="en-US" dirty="0" smtClean="0"/>
              <a:t>Multi-casting, Multi-carrier</a:t>
            </a:r>
            <a:br>
              <a:rPr lang="en-US" dirty="0" smtClean="0"/>
            </a:br>
            <a:r>
              <a:rPr lang="en-US" dirty="0" smtClean="0"/>
              <a:t>Multi-antenna </a:t>
            </a:r>
            <a:r>
              <a:rPr lang="en-US" dirty="0"/>
              <a:t>users,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Cognitive radio and physical layer security</a:t>
            </a:r>
          </a:p>
          <a:p>
            <a:pPr lvl="1"/>
            <a:r>
              <a:rPr lang="en-US" dirty="0" smtClean="0"/>
              <a:t>300 references to articles in these areas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E-book and code available for free download!</a:t>
            </a:r>
            <a:endParaRPr lang="en-US" dirty="0"/>
          </a:p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endParaRPr lang="sv-SE" dirty="0"/>
          </a:p>
          <a:p>
            <a:r>
              <a:rPr lang="en-US" sz="2000" dirty="0"/>
              <a:t>All papers are </a:t>
            </a:r>
            <a:r>
              <a:rPr lang="en-US" sz="2000" dirty="0" smtClean="0"/>
              <a:t>available:</a:t>
            </a:r>
          </a:p>
          <a:p>
            <a:pPr lvl="1"/>
            <a:r>
              <a:rPr lang="en-US" sz="1800" dirty="0" smtClean="0"/>
              <a:t>http</a:t>
            </a:r>
            <a:r>
              <a:rPr lang="en-US" sz="1800" dirty="0"/>
              <a:t>://flexible-radio.com/emil-bjornson</a:t>
            </a:r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7" name="Picture 2" descr="C:\Users\emilbjo\Documents\NOW-book\Tutorial\PIMRC 2013\Section 1-3 Slides\frontp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130" y="2135985"/>
            <a:ext cx="3161293" cy="47401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6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From Single-Cell to Multi-Cell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937104" cy="5592114"/>
          </a:xfrm>
        </p:spPr>
        <p:txBody>
          <a:bodyPr/>
          <a:lstStyle/>
          <a:p>
            <a:r>
              <a:rPr lang="en-US" dirty="0" smtClean="0"/>
              <a:t>Naïve Multi-Cell Extension</a:t>
            </a:r>
          </a:p>
          <a:p>
            <a:pPr lvl="1"/>
            <a:r>
              <a:rPr lang="en-US" dirty="0" smtClean="0"/>
              <a:t>Divide BS into disjoint clusters</a:t>
            </a:r>
          </a:p>
          <a:p>
            <a:pPr lvl="1"/>
            <a:r>
              <a:rPr lang="en-US" dirty="0" smtClean="0"/>
              <a:t>SDMA within each cluster</a:t>
            </a:r>
          </a:p>
          <a:p>
            <a:pPr lvl="1"/>
            <a:r>
              <a:rPr lang="en-US" dirty="0" smtClean="0"/>
              <a:t>Avoid </a:t>
            </a:r>
            <a:r>
              <a:rPr lang="en-US" dirty="0"/>
              <a:t>inter-cluster </a:t>
            </a:r>
            <a:r>
              <a:rPr lang="en-US" dirty="0" smtClean="0"/>
              <a:t>interference</a:t>
            </a:r>
          </a:p>
          <a:p>
            <a:pPr lvl="1"/>
            <a:r>
              <a:rPr lang="en-US" dirty="0" smtClean="0"/>
              <a:t>Fractional frequency-reuse</a:t>
            </a:r>
          </a:p>
          <a:p>
            <a:pPr marL="295275" lvl="1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Coordinated </a:t>
            </a:r>
            <a:r>
              <a:rPr lang="en-US" dirty="0" smtClean="0"/>
              <a:t>Multi-Cell Transmission</a:t>
            </a:r>
          </a:p>
          <a:p>
            <a:pPr lvl="1"/>
            <a:r>
              <a:rPr lang="en-US" dirty="0" smtClean="0"/>
              <a:t>SDMA in multi-cell: All BSs collaborate</a:t>
            </a:r>
          </a:p>
          <a:p>
            <a:pPr lvl="1"/>
            <a:r>
              <a:rPr lang="en-US" dirty="0" smtClean="0"/>
              <a:t>Frequency-reuse one: Interference managed by beamforming</a:t>
            </a:r>
          </a:p>
          <a:p>
            <a:pPr lvl="1">
              <a:tabLst>
                <a:tab pos="2511425" algn="l"/>
                <a:tab pos="4845050" algn="l"/>
              </a:tabLst>
            </a:pPr>
            <a:r>
              <a:rPr lang="en-US" dirty="0" smtClean="0"/>
              <a:t>Many names: 	</a:t>
            </a:r>
            <a:r>
              <a:rPr lang="en-US" i="1" dirty="0" smtClean="0"/>
              <a:t>co-processing, 	coordinated multi-point (</a:t>
            </a:r>
            <a:r>
              <a:rPr lang="en-US" i="1" dirty="0" err="1" smtClean="0"/>
              <a:t>CoMP</a:t>
            </a:r>
            <a:r>
              <a:rPr lang="en-US" i="1" dirty="0"/>
              <a:t>),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	network </a:t>
            </a:r>
            <a:r>
              <a:rPr lang="en-US" i="1" dirty="0"/>
              <a:t>MIMO, </a:t>
            </a:r>
            <a:r>
              <a:rPr lang="en-US" i="1" dirty="0" smtClean="0"/>
              <a:t>	multi-cell processing</a:t>
            </a:r>
          </a:p>
          <a:p>
            <a:pPr lvl="1">
              <a:tabLst>
                <a:tab pos="2511425" algn="l"/>
                <a:tab pos="4845050" algn="l"/>
              </a:tabLst>
            </a:pPr>
            <a:endParaRPr lang="en-US" dirty="0"/>
          </a:p>
          <a:p>
            <a:pPr>
              <a:tabLst>
                <a:tab pos="2511425" algn="l"/>
                <a:tab pos="4845050" algn="l"/>
              </a:tabLst>
            </a:pPr>
            <a:r>
              <a:rPr lang="en-US" dirty="0" smtClean="0"/>
              <a:t>Almost as One Super-Cell</a:t>
            </a:r>
          </a:p>
          <a:p>
            <a:pPr lvl="1">
              <a:tabLst>
                <a:tab pos="2511425" algn="l"/>
                <a:tab pos="4845050" algn="l"/>
              </a:tabLst>
            </a:pPr>
            <a:r>
              <a:rPr lang="en-US" dirty="0" smtClean="0"/>
              <a:t>But: Different data knowledge, </a:t>
            </a:r>
            <a:r>
              <a:rPr lang="en-US" dirty="0"/>
              <a:t>channel knowledge, </a:t>
            </a:r>
            <a:r>
              <a:rPr lang="en-US" dirty="0" smtClean="0"/>
              <a:t>power constraints!</a:t>
            </a:r>
            <a:endParaRPr lang="en-US" dirty="0"/>
          </a:p>
        </p:txBody>
      </p:sp>
      <p:pic>
        <p:nvPicPr>
          <p:cNvPr id="7171" name="Picture 3" descr="C:\Users\emilbjo\Documents\NOW-book\Tutorial\PIMRC 2013\Section 1-3 Slides\example_static_cluste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83" y="971525"/>
            <a:ext cx="527860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40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Multi-Cell Coordination Structure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General Multi-Cell Coordination</a:t>
            </a:r>
            <a:endParaRPr lang="en-US" dirty="0"/>
          </a:p>
          <a:p>
            <a:pPr lvl="1"/>
            <a:r>
              <a:rPr lang="en-US" dirty="0"/>
              <a:t>Adjacent </a:t>
            </a:r>
            <a:r>
              <a:rPr lang="en-US" dirty="0" smtClean="0"/>
              <a:t>base stations coordinate interference</a:t>
            </a:r>
            <a:endParaRPr lang="en-US" dirty="0"/>
          </a:p>
          <a:p>
            <a:pPr lvl="1"/>
            <a:r>
              <a:rPr lang="en-US" dirty="0"/>
              <a:t>Some </a:t>
            </a:r>
            <a:r>
              <a:rPr lang="en-US" dirty="0" smtClean="0"/>
              <a:t>users served </a:t>
            </a:r>
            <a:r>
              <a:rPr lang="en-US" dirty="0"/>
              <a:t>by </a:t>
            </a:r>
            <a:r>
              <a:rPr lang="en-US" dirty="0" smtClean="0"/>
              <a:t>multiple base stations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sv-SE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33338" y="2699717"/>
            <a:ext cx="5688632" cy="302433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Dynamic Cooperation Clusters</a:t>
            </a:r>
            <a:r>
              <a:rPr lang="en-US" sz="2000" b="1" dirty="0">
                <a:latin typeface="+mj-lt"/>
              </a:rPr>
              <a:t/>
            </a:r>
            <a:br>
              <a:rPr lang="en-US" sz="2000" b="1" dirty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342900" indent="-342900" eaLnBrk="0" hangingPunct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Inner </a:t>
            </a:r>
            <a:r>
              <a:rPr lang="en-US" sz="2000" dirty="0" smtClean="0">
                <a:latin typeface="+mj-lt"/>
              </a:rPr>
              <a:t>Circle     : </a:t>
            </a:r>
            <a:r>
              <a:rPr lang="en-US" sz="2000" dirty="0">
                <a:latin typeface="+mj-lt"/>
              </a:rPr>
              <a:t>Serve users with data</a:t>
            </a:r>
          </a:p>
          <a:p>
            <a:pPr marL="342900" indent="-342900" eaLnBrk="0" hangingPunct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Outer </a:t>
            </a:r>
            <a:r>
              <a:rPr lang="en-US" sz="2000" dirty="0" smtClean="0">
                <a:latin typeface="+mj-lt"/>
              </a:rPr>
              <a:t>Circle    : Suppress interference</a:t>
            </a:r>
            <a:endParaRPr lang="en-US" sz="2000" dirty="0">
              <a:latin typeface="+mj-lt"/>
            </a:endParaRPr>
          </a:p>
          <a:p>
            <a:pPr marL="342900" indent="-342900" eaLnBrk="0" hangingPunct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Outside </a:t>
            </a:r>
            <a:r>
              <a:rPr lang="en-US" sz="2000" dirty="0" smtClean="0">
                <a:latin typeface="+mj-lt"/>
              </a:rPr>
              <a:t>Circles:</a:t>
            </a:r>
          </a:p>
          <a:p>
            <a:pPr lvl="1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Negligible impact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Impractical </a:t>
            </a:r>
            <a:r>
              <a:rPr lang="en-US" sz="2000" dirty="0">
                <a:latin typeface="+mj-lt"/>
              </a:rPr>
              <a:t>to </a:t>
            </a:r>
            <a:r>
              <a:rPr lang="en-US" sz="2000" dirty="0" smtClean="0">
                <a:latin typeface="+mj-lt"/>
              </a:rPr>
              <a:t>acquire information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Difficult to coordinate decisions</a:t>
            </a:r>
            <a:endParaRPr lang="en-US" sz="2000" dirty="0">
              <a:latin typeface="+mj-lt"/>
            </a:endParaRPr>
          </a:p>
        </p:txBody>
      </p:sp>
      <p:pic>
        <p:nvPicPr>
          <p:cNvPr id="11" name="Picture 10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2338226" y="3936113"/>
            <a:ext cx="304291" cy="289511"/>
          </a:xfrm>
          <a:prstGeom prst="rect">
            <a:avLst/>
          </a:prstGeom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2315960" y="3563813"/>
            <a:ext cx="376451" cy="289511"/>
          </a:xfrm>
          <a:prstGeom prst="rect">
            <a:avLst/>
          </a:prstGeom>
        </p:spPr>
      </p:pic>
      <p:pic>
        <p:nvPicPr>
          <p:cNvPr id="8195" name="Picture 3" descr="C:\Users\emilbjo\Documents\NOW-book\Tutorial\PIMRC 2013\Section 1-3 Slides\cellular_new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0" y="2195661"/>
            <a:ext cx="4437436" cy="521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 bwMode="auto">
          <a:xfrm>
            <a:off x="8176513" y="4355901"/>
            <a:ext cx="572690" cy="54997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9018314" y="4578936"/>
            <a:ext cx="572690" cy="549970"/>
          </a:xfrm>
          <a:prstGeom prst="ellipse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462015" y="4080790"/>
            <a:ext cx="572690" cy="549970"/>
          </a:xfrm>
          <a:prstGeom prst="ellipse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89322" y="5940077"/>
            <a:ext cx="590465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 smtClean="0"/>
              <a:t>E. </a:t>
            </a:r>
            <a:r>
              <a:rPr lang="en-US" sz="1600" dirty="0"/>
              <a:t>Björnson, </a:t>
            </a:r>
            <a:r>
              <a:rPr lang="en-US" sz="1600" dirty="0" smtClean="0"/>
              <a:t>N. </a:t>
            </a:r>
            <a:r>
              <a:rPr lang="en-US" sz="1600" dirty="0"/>
              <a:t>Jaldén, </a:t>
            </a:r>
            <a:r>
              <a:rPr lang="en-US" sz="1600" dirty="0" smtClean="0"/>
              <a:t>M. </a:t>
            </a:r>
            <a:r>
              <a:rPr lang="en-US" sz="1600" dirty="0"/>
              <a:t>Bengtsson, </a:t>
            </a:r>
            <a:r>
              <a:rPr lang="en-US" sz="1600" dirty="0" smtClean="0"/>
              <a:t>B. </a:t>
            </a:r>
            <a:r>
              <a:rPr lang="en-US" sz="1600" dirty="0"/>
              <a:t>Ottersten, “Optimality Properties, Distributed Strategies, and Measurement-Based Evaluation of Coordinated </a:t>
            </a:r>
            <a:r>
              <a:rPr lang="en-US" sz="1600" dirty="0" err="1"/>
              <a:t>Multicell</a:t>
            </a:r>
            <a:r>
              <a:rPr lang="en-US" sz="1600" dirty="0"/>
              <a:t> OFDMA Transmission,” IEEE </a:t>
            </a:r>
            <a:r>
              <a:rPr lang="en-US" sz="1600" dirty="0" smtClean="0"/>
              <a:t>Trans. </a:t>
            </a:r>
            <a:r>
              <a:rPr lang="en-US" sz="1600" dirty="0"/>
              <a:t>on Signal Processing, </a:t>
            </a:r>
            <a:r>
              <a:rPr lang="en-US" sz="1600" dirty="0" smtClean="0"/>
              <a:t>2011</a:t>
            </a:r>
            <a:r>
              <a:rPr lang="en-US" sz="1600" dirty="0"/>
              <a:t>.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33338" y="5868069"/>
            <a:ext cx="5688632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9060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Ideal Joint Transmission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Base Stations Serve All Users </a:t>
            </a:r>
            <a:r>
              <a:rPr lang="en-US" dirty="0" smtClean="0"/>
              <a:t>Jointly = One Super Cell</a:t>
            </a:r>
            <a:endParaRPr lang="en-US" dirty="0"/>
          </a:p>
        </p:txBody>
      </p:sp>
      <p:pic>
        <p:nvPicPr>
          <p:cNvPr id="7" name="Picture 2" descr="C:\Users\emilbjo\Documents\Presentationer\2012-10 Supelec\example_ideal_joint_transmi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69" y="323453"/>
            <a:ext cx="7049537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Wyner</a:t>
            </a:r>
            <a:r>
              <a:rPr lang="en-US" dirty="0"/>
              <a:t> Model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Abstraction</a:t>
            </a:r>
            <a:r>
              <a:rPr lang="en-US" dirty="0"/>
              <a:t>: 	User receives signals from own and 			neighboring base stations</a:t>
            </a:r>
          </a:p>
          <a:p>
            <a:endParaRPr lang="en-US" dirty="0"/>
          </a:p>
          <a:p>
            <a:r>
              <a:rPr lang="en-US" dirty="0"/>
              <a:t>One or Two Dimensional Versions</a:t>
            </a:r>
          </a:p>
          <a:p>
            <a:r>
              <a:rPr lang="en-US" dirty="0"/>
              <a:t>Joint Transmission or Coordination between Cells</a:t>
            </a:r>
          </a:p>
          <a:p>
            <a:endParaRPr lang="sv-SE" dirty="0"/>
          </a:p>
        </p:txBody>
      </p:sp>
      <p:pic>
        <p:nvPicPr>
          <p:cNvPr id="7" name="Picture 2" descr="C:\Users\emilbjo\Documents\Presentationer\2012-10 Supelec\example_wyner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32" y="1187549"/>
            <a:ext cx="9160902" cy="314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7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Coordinated Beamforming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Base Station Serves Each User</a:t>
            </a:r>
          </a:p>
          <a:p>
            <a:r>
              <a:rPr lang="en-US" dirty="0"/>
              <a:t>Interference Coordination Across Cells</a:t>
            </a:r>
            <a:endParaRPr lang="sv-SE" dirty="0"/>
          </a:p>
          <a:p>
            <a:endParaRPr lang="sv-SE" dirty="0"/>
          </a:p>
        </p:txBody>
      </p:sp>
      <p:pic>
        <p:nvPicPr>
          <p:cNvPr id="7" name="Picture 2" descr="C:\Users\emilbjo\Documents\Presentationer\2012-10 Supelec\example_coordinated_beamfor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38" y="1092578"/>
            <a:ext cx="5976664" cy="506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8226226" y="3203773"/>
            <a:ext cx="2232248" cy="15841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Special Case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Interference channel</a:t>
            </a:r>
          </a:p>
        </p:txBody>
      </p:sp>
    </p:spTree>
    <p:extLst>
      <p:ext uri="{BB962C8B-B14F-4D97-AF65-F5344CB8AC3E}">
        <p14:creationId xmlns:p14="http://schemas.microsoft.com/office/powerpoint/2010/main" val="1177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Soft-Cell Coordination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5796061"/>
            <a:ext cx="9489439" cy="1224136"/>
          </a:xfrm>
        </p:spPr>
        <p:txBody>
          <a:bodyPr/>
          <a:lstStyle/>
          <a:p>
            <a:r>
              <a:rPr lang="en-US" dirty="0" smtClean="0"/>
              <a:t>Heterogeneous Deployment</a:t>
            </a:r>
          </a:p>
          <a:p>
            <a:pPr lvl="1"/>
            <a:r>
              <a:rPr lang="en-US" dirty="0" smtClean="0"/>
              <a:t>Conventional macro BS overlaid by short-distance small BSs</a:t>
            </a:r>
          </a:p>
          <a:p>
            <a:pPr lvl="1"/>
            <a:r>
              <a:rPr lang="en-US" dirty="0" smtClean="0"/>
              <a:t>Interference coordination and joint transmission between layers</a:t>
            </a:r>
            <a:endParaRPr lang="en-US" dirty="0"/>
          </a:p>
        </p:txBody>
      </p:sp>
      <p:pic>
        <p:nvPicPr>
          <p:cNvPr id="1027" name="Picture 3" descr="C:\Users\emilbjo\Documents\NOW-book\Tutorial\PIMRC 2013\Section 1-3 Slides\figure_small_cell_over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74" y="1187549"/>
            <a:ext cx="7416824" cy="475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8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Cognitive Radio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Secondary </a:t>
            </a:r>
            <a:r>
              <a:rPr lang="en-US" dirty="0"/>
              <a:t>System Borrows Spectrum of Primary System</a:t>
            </a:r>
          </a:p>
          <a:p>
            <a:pPr lvl="1"/>
            <a:r>
              <a:rPr lang="en-US" dirty="0"/>
              <a:t>Underlay: Interference limits for primary users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7" name="Picture 2" descr="C:\Users\emilbjo\Documents\Presentationer\2012-10 Supelec\example_cognitive_rad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4" y="899517"/>
            <a:ext cx="6459590" cy="52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7578154" y="2411685"/>
            <a:ext cx="2880320" cy="252028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Other Examples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Spectrum sharing between operators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Physical layer security</a:t>
            </a:r>
          </a:p>
        </p:txBody>
      </p:sp>
    </p:spTree>
    <p:extLst>
      <p:ext uri="{BB962C8B-B14F-4D97-AF65-F5344CB8AC3E}">
        <p14:creationId xmlns:p14="http://schemas.microsoft.com/office/powerpoint/2010/main" val="22419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Biography: Emil Björnson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1983: Born in Malmö, Sweden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2007: Master of Science in</a:t>
            </a:r>
            <a:br>
              <a:rPr lang="en-US" dirty="0" smtClean="0"/>
            </a:br>
            <a:r>
              <a:rPr lang="en-US" dirty="0" smtClean="0"/>
              <a:t>Engineering Mathematics,</a:t>
            </a:r>
            <a:br>
              <a:rPr lang="en-US" dirty="0" smtClean="0"/>
            </a:br>
            <a:r>
              <a:rPr lang="en-US" dirty="0" smtClean="0"/>
              <a:t>Lund University, Sweden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2011: PhD in Telecommunications,</a:t>
            </a:r>
            <a:br>
              <a:rPr lang="en-US" dirty="0" smtClean="0"/>
            </a:br>
            <a:r>
              <a:rPr lang="en-US" dirty="0" smtClean="0"/>
              <a:t>KTH, Stockholm, Sweden</a:t>
            </a:r>
            <a:br>
              <a:rPr lang="en-US" dirty="0" smtClean="0"/>
            </a:br>
            <a:r>
              <a:rPr lang="en-US" dirty="0" smtClean="0"/>
              <a:t>Advisors: Björn Ottersten, Mats Bengtsson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2012-2014: International Postdoc Grant from Sweden.</a:t>
            </a:r>
            <a:br>
              <a:rPr lang="en-US" dirty="0" smtClean="0"/>
            </a:br>
            <a:r>
              <a:rPr lang="en-US" dirty="0" smtClean="0"/>
              <a:t>Work with Prof. </a:t>
            </a:r>
            <a:r>
              <a:rPr lang="en-US" dirty="0" err="1" smtClean="0"/>
              <a:t>Mérouane</a:t>
            </a:r>
            <a:r>
              <a:rPr lang="en-US" dirty="0" smtClean="0"/>
              <a:t> </a:t>
            </a:r>
            <a:r>
              <a:rPr lang="en-US" dirty="0" err="1" smtClean="0"/>
              <a:t>Debbah</a:t>
            </a:r>
            <a:r>
              <a:rPr lang="en-US" dirty="0" smtClean="0"/>
              <a:t> at </a:t>
            </a:r>
            <a:r>
              <a:rPr lang="en-US" dirty="0" err="1" smtClean="0"/>
              <a:t>Supélec</a:t>
            </a:r>
            <a:r>
              <a:rPr lang="en-US" dirty="0"/>
              <a:t> </a:t>
            </a:r>
            <a:r>
              <a:rPr lang="en-US" dirty="0" smtClean="0"/>
              <a:t>on </a:t>
            </a:r>
            <a:br>
              <a:rPr lang="en-US" dirty="0" smtClean="0"/>
            </a:br>
            <a:r>
              <a:rPr lang="en-US" dirty="0" smtClean="0"/>
              <a:t>“Optimization of Green Small-Cell Networks”</a:t>
            </a:r>
          </a:p>
          <a:p>
            <a:endParaRPr lang="en-US" dirty="0"/>
          </a:p>
          <a:p>
            <a:r>
              <a:rPr lang="en-US" dirty="0"/>
              <a:t>2014: Assistant </a:t>
            </a:r>
            <a:r>
              <a:rPr lang="en-US" dirty="0" smtClean="0"/>
              <a:t>Professor in </a:t>
            </a:r>
            <a:r>
              <a:rPr lang="en-US" dirty="0"/>
              <a:t>Communication Systems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Linköping University, Sweden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7" name="Picture 3" descr="C:\Users\emilbjo\Documents\Presentationer\NOW-book\132003_10151346741077228_432576213_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1325" r="22109" b="46520"/>
          <a:stretch/>
        </p:blipFill>
        <p:spPr bwMode="auto">
          <a:xfrm>
            <a:off x="7592765" y="1043533"/>
            <a:ext cx="2782330" cy="3707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Resource Management: First Definition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Problem Formulation (imprecise):</a:t>
            </a:r>
          </a:p>
          <a:p>
            <a:pPr lvl="1"/>
            <a:r>
              <a:rPr lang="en-US" dirty="0"/>
              <a:t>Select </a:t>
            </a:r>
            <a:r>
              <a:rPr lang="en-US" dirty="0" smtClean="0"/>
              <a:t>beamforming </a:t>
            </a:r>
            <a:r>
              <a:rPr lang="en-US" dirty="0"/>
              <a:t>to </a:t>
            </a:r>
            <a:r>
              <a:rPr lang="en-US" dirty="0" smtClean="0"/>
              <a:t>maximize “system utility”</a:t>
            </a:r>
            <a:endParaRPr lang="en-US" dirty="0"/>
          </a:p>
          <a:p>
            <a:pPr lvl="1"/>
            <a:r>
              <a:rPr lang="en-US" dirty="0"/>
              <a:t>Means: Allocate </a:t>
            </a:r>
            <a:r>
              <a:rPr lang="en-US" dirty="0" smtClean="0"/>
              <a:t>power to users </a:t>
            </a:r>
            <a:r>
              <a:rPr lang="en-US" dirty="0"/>
              <a:t>and in </a:t>
            </a:r>
            <a:r>
              <a:rPr lang="en-US" dirty="0" smtClean="0"/>
              <a:t>spatial dimensions</a:t>
            </a:r>
            <a:endParaRPr lang="en-US" dirty="0"/>
          </a:p>
          <a:p>
            <a:pPr lvl="1"/>
            <a:r>
              <a:rPr lang="en-US" dirty="0"/>
              <a:t>Satisfy: Physical, </a:t>
            </a:r>
            <a:r>
              <a:rPr lang="en-US" dirty="0" smtClean="0"/>
              <a:t>regulatory </a:t>
            </a:r>
            <a:r>
              <a:rPr lang="en-US" dirty="0"/>
              <a:t>&amp; </a:t>
            </a:r>
            <a:r>
              <a:rPr lang="en-US" dirty="0" smtClean="0"/>
              <a:t>economic constraints</a:t>
            </a:r>
            <a:endParaRPr lang="en-US" dirty="0"/>
          </a:p>
          <a:p>
            <a:pPr marL="295275" lvl="1" indent="0">
              <a:buNone/>
            </a:pPr>
            <a:endParaRPr lang="en-US" dirty="0"/>
          </a:p>
          <a:p>
            <a:r>
              <a:rPr lang="en-US" dirty="0"/>
              <a:t>Some Assumptions:</a:t>
            </a:r>
          </a:p>
          <a:p>
            <a:pPr lvl="1"/>
            <a:r>
              <a:rPr lang="en-US" dirty="0"/>
              <a:t>Linear </a:t>
            </a:r>
            <a:r>
              <a:rPr lang="en-US" dirty="0" smtClean="0"/>
              <a:t>transmission </a:t>
            </a:r>
            <a:r>
              <a:rPr lang="en-US" dirty="0"/>
              <a:t>and </a:t>
            </a:r>
            <a:r>
              <a:rPr lang="en-US" dirty="0" smtClean="0"/>
              <a:t>reception</a:t>
            </a:r>
            <a:endParaRPr lang="en-US" dirty="0"/>
          </a:p>
          <a:p>
            <a:pPr lvl="1"/>
            <a:r>
              <a:rPr lang="en-US" dirty="0"/>
              <a:t>Perfect </a:t>
            </a:r>
            <a:r>
              <a:rPr lang="en-US" dirty="0" smtClean="0"/>
              <a:t>synchronization </a:t>
            </a:r>
            <a:r>
              <a:rPr lang="en-US" dirty="0"/>
              <a:t>(whenever needed)</a:t>
            </a:r>
          </a:p>
          <a:p>
            <a:pPr lvl="1"/>
            <a:r>
              <a:rPr lang="en-US" dirty="0"/>
              <a:t>Flat-fading </a:t>
            </a:r>
            <a:r>
              <a:rPr lang="en-US" dirty="0" smtClean="0"/>
              <a:t>channels </a:t>
            </a:r>
            <a:r>
              <a:rPr lang="en-US" dirty="0"/>
              <a:t>(e.g., using OFDM)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Perfect </a:t>
            </a:r>
            <a:r>
              <a:rPr lang="en-US" dirty="0" smtClean="0"/>
              <a:t>channel knowledge</a:t>
            </a:r>
            <a:endParaRPr lang="en-US" dirty="0"/>
          </a:p>
          <a:p>
            <a:pPr lvl="1"/>
            <a:r>
              <a:rPr lang="en-US" dirty="0" smtClean="0"/>
              <a:t>Centralized optimization</a:t>
            </a:r>
          </a:p>
          <a:p>
            <a:pPr lvl="1"/>
            <a:r>
              <a:rPr lang="en-US" dirty="0"/>
              <a:t>Ideal transceiver </a:t>
            </a:r>
            <a:r>
              <a:rPr lang="en-US" dirty="0" smtClean="0"/>
              <a:t>hardware</a:t>
            </a:r>
            <a:endParaRPr lang="en-US" dirty="0"/>
          </a:p>
          <a:p>
            <a:endParaRPr lang="sv-SE" dirty="0"/>
          </a:p>
        </p:txBody>
      </p:sp>
      <p:sp>
        <p:nvSpPr>
          <p:cNvPr id="7" name="Right Brace 6"/>
          <p:cNvSpPr/>
          <p:nvPr/>
        </p:nvSpPr>
        <p:spPr bwMode="auto">
          <a:xfrm>
            <a:off x="4985866" y="5024389"/>
            <a:ext cx="428628" cy="1035566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5417914" y="5312421"/>
            <a:ext cx="244827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Relaxed in Part 2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004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Multi-Cell System Model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5" y="1259557"/>
                <a:ext cx="10026427" cy="1584176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Users: Channel </a:t>
                </a:r>
                <a:r>
                  <a:rPr lang="en-US" dirty="0" smtClean="0"/>
                  <a:t>vector                              to </a:t>
                </a:r>
                <a:r>
                  <a:rPr lang="en-US" dirty="0"/>
                  <a:t>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from </a:t>
                </a:r>
                <a:r>
                  <a:rPr lang="en-US" dirty="0" smtClean="0"/>
                  <a:t>all </a:t>
                </a:r>
                <a:r>
                  <a:rPr lang="en-US" dirty="0"/>
                  <a:t>BSs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Antennas 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smtClean="0"/>
                  <a:t>BS </a:t>
                </a:r>
                <a:r>
                  <a:rPr lang="en-US" dirty="0"/>
                  <a:t>(dimension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– small or large</a:t>
                </a:r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Antennas in Total (dimension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5" y="1259557"/>
                <a:ext cx="10026427" cy="1584176"/>
              </a:xfrm>
              <a:blipFill rotWithShape="1">
                <a:blip r:embed="rId2"/>
                <a:stretch>
                  <a:fillRect l="-1702" t="-3089" r="-61" b="-3552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:\Users\emilbjo\Documents\Presentationer\2012-10 Supelec\block-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4" y="2717672"/>
            <a:ext cx="9937104" cy="358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1457474" y="6588149"/>
            <a:ext cx="7992888" cy="43204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One System Model for All Multi-Cell Scenarios!</a:t>
            </a:r>
            <a:endParaRPr lang="en-US" sz="2000" dirty="0" smtClean="0">
              <a:latin typeface="+mj-lt"/>
            </a:endParaRPr>
          </a:p>
        </p:txBody>
      </p:sp>
      <p:pic>
        <p:nvPicPr>
          <p:cNvPr id="9" name="Picture 2" descr="C:\Users\emilbjo\Documents\Spara (Arkiv)\Journal\2011 - Transactions on Signal Processing 5\Presentation\chann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40"/>
          <a:stretch/>
        </p:blipFill>
        <p:spPr bwMode="auto">
          <a:xfrm>
            <a:off x="4625826" y="1306900"/>
            <a:ext cx="2664296" cy="5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00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Multi-Cell System </a:t>
            </a:r>
            <a:r>
              <a:rPr lang="en-US" dirty="0" smtClean="0"/>
              <a:t>Model: Dynamic Cooperation Clusters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865096" cy="5592114"/>
              </a:xfrm>
            </p:spPr>
            <p:txBody>
              <a:bodyPr/>
              <a:lstStyle/>
              <a:p>
                <a:r>
                  <a:rPr lang="en-US" dirty="0" smtClean="0"/>
                  <a:t>How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Defined?</a:t>
                </a:r>
              </a:p>
              <a:p>
                <a:pPr lvl="1"/>
                <a:r>
                  <a:rPr lang="en-US" dirty="0" smtClean="0"/>
                  <a:t>Consider </a:t>
                </a:r>
                <a:r>
                  <a:rPr lang="en-US" dirty="0"/>
                  <a:t>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Interpretation:</a:t>
                </a:r>
              </a:p>
              <a:p>
                <a:pPr lvl="1"/>
                <a:r>
                  <a:rPr lang="en-US" dirty="0" smtClean="0"/>
                  <a:t>Block-diagonal matrices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sz="2400" b="1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dirty="0" smtClean="0"/>
                  <a:t>has identity matrices for BSs that send </a:t>
                </a:r>
                <a:r>
                  <a:rPr lang="en-US" i="1" dirty="0" smtClean="0"/>
                  <a:t>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sz="2400" b="1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dirty="0"/>
                  <a:t>has identity matrices for </a:t>
                </a:r>
                <a:r>
                  <a:rPr lang="en-US" dirty="0" smtClean="0"/>
                  <a:t>BSs that can/should </a:t>
                </a:r>
                <a:r>
                  <a:rPr lang="en-US" i="1" dirty="0" smtClean="0"/>
                  <a:t>coordinate</a:t>
                </a:r>
                <a:r>
                  <a:rPr lang="en-US" dirty="0" smtClean="0"/>
                  <a:t> interference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865096" cy="5592114"/>
              </a:xfrm>
              <a:blipFill rotWithShape="1">
                <a:blip r:embed="rId2"/>
                <a:stretch>
                  <a:fillRect l="-1731" t="-872" r="-68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:\Users\emilbjo\Documents\NOW-book\Tutorial\PIMRC 2013\Section 1-3 Slides\clust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18" y="2051645"/>
            <a:ext cx="7128488" cy="29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5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153128" cy="682367"/>
          </a:xfrm>
        </p:spPr>
        <p:txBody>
          <a:bodyPr/>
          <a:lstStyle/>
          <a:p>
            <a:r>
              <a:rPr lang="en-US" dirty="0"/>
              <a:t>Multi-Cell System </a:t>
            </a:r>
            <a:r>
              <a:rPr lang="en-US" dirty="0" smtClean="0"/>
              <a:t>Model: </a:t>
            </a:r>
            <a:r>
              <a:rPr lang="en-US" dirty="0"/>
              <a:t>Dynamic Cooperation </a:t>
            </a:r>
            <a:r>
              <a:rPr lang="en-US" dirty="0" smtClean="0"/>
              <a:t>Clusters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Example: Coordinated Beamforming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 smtClean="0"/>
                  <a:t>This is 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B</a:t>
                </a:r>
                <a:r>
                  <a:rPr lang="en-US" dirty="0" smtClean="0"/>
                  <a:t>eamforming: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v-SE" dirty="0" smtClean="0"/>
                  <a:t/>
                </a:r>
                <a:br>
                  <a:rPr lang="sv-SE" dirty="0" smtClean="0"/>
                </a:br>
                <a:r>
                  <a:rPr lang="en-US" dirty="0" smtClean="0"/>
                  <a:t>Data </a:t>
                </a:r>
                <a:r>
                  <a:rPr lang="en-US" dirty="0"/>
                  <a:t>only from </a:t>
                </a:r>
                <a:r>
                  <a:rPr lang="en-US" dirty="0" smtClean="0"/>
                  <a:t>BS</a:t>
                </a:r>
                <a:r>
                  <a:rPr lang="en-US" baseline="-25000" dirty="0" smtClean="0"/>
                  <a:t>1: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Effective channel: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v-SE" dirty="0" smtClean="0"/>
                  <a:t/>
                </a:r>
                <a:br>
                  <a:rPr lang="sv-SE" dirty="0" smtClean="0"/>
                </a:br>
                <a:r>
                  <a:rPr lang="en-US" dirty="0" smtClean="0"/>
                  <a:t>Interference from all BSs:</a:t>
                </a:r>
              </a:p>
              <a:p>
                <a:pPr lvl="1"/>
                <a:endParaRPr lang="en-US" baseline="-2500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example_coordinated_beamform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42" y="1691605"/>
            <a:ext cx="5976664" cy="506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5587692" y="3144618"/>
            <a:ext cx="572690" cy="54997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3075709" y="1852550"/>
            <a:ext cx="2671948" cy="1246909"/>
          </a:xfrm>
          <a:custGeom>
            <a:avLst/>
            <a:gdLst>
              <a:gd name="connsiteX0" fmla="*/ 0 w 2600696"/>
              <a:gd name="connsiteY0" fmla="*/ 0 h 1187532"/>
              <a:gd name="connsiteX1" fmla="*/ 1864426 w 2600696"/>
              <a:gd name="connsiteY1" fmla="*/ 249381 h 1187532"/>
              <a:gd name="connsiteX2" fmla="*/ 2600696 w 2600696"/>
              <a:gd name="connsiteY2" fmla="*/ 1187532 h 118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696" h="1187532">
                <a:moveTo>
                  <a:pt x="0" y="0"/>
                </a:moveTo>
                <a:cubicBezTo>
                  <a:pt x="715488" y="25729"/>
                  <a:pt x="1430977" y="51459"/>
                  <a:pt x="1864426" y="249381"/>
                </a:cubicBezTo>
                <a:cubicBezTo>
                  <a:pt x="2297875" y="447303"/>
                  <a:pt x="2428504" y="999506"/>
                  <a:pt x="2600696" y="1187532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0242" name="Picture 2" descr="C:\Users\emilbjo\Documents\NOW-book\Tutorial\PIMRC 2013\Section 1-3 Slides\C-matri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2" y="5240437"/>
            <a:ext cx="3441621" cy="19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milbjo\Documents\NOW-book\Tutorial\PIMRC 2013\Section 1-3 Slides\D-matri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2" y="2771725"/>
            <a:ext cx="3441621" cy="19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Multi-Cell System Model</a:t>
            </a:r>
            <a:r>
              <a:rPr lang="en-US" dirty="0" smtClean="0"/>
              <a:t>: Power Constraints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Need for Power Constraints</a:t>
                </a:r>
                <a:endParaRPr lang="en-US" dirty="0"/>
              </a:p>
              <a:p>
                <a:pPr lvl="1"/>
                <a:r>
                  <a:rPr lang="en-US" dirty="0" smtClean="0"/>
                  <a:t>Limit radiated power according </a:t>
                </a:r>
                <a:r>
                  <a:rPr lang="en-US" dirty="0"/>
                  <a:t>to </a:t>
                </a:r>
                <a:r>
                  <a:rPr lang="en-US" dirty="0" smtClean="0"/>
                  <a:t>regulations</a:t>
                </a:r>
              </a:p>
              <a:p>
                <a:pPr lvl="1"/>
                <a:r>
                  <a:rPr lang="en-US" dirty="0"/>
                  <a:t>Protect </a:t>
                </a:r>
                <a:r>
                  <a:rPr lang="en-US" dirty="0" smtClean="0"/>
                  <a:t>dynamic range </a:t>
                </a:r>
                <a:r>
                  <a:rPr lang="en-US" dirty="0"/>
                  <a:t>of </a:t>
                </a:r>
                <a:r>
                  <a:rPr lang="en-US" dirty="0" smtClean="0"/>
                  <a:t>amplifiers</a:t>
                </a:r>
              </a:p>
              <a:p>
                <a:pPr lvl="1"/>
                <a:r>
                  <a:rPr lang="en-US" dirty="0"/>
                  <a:t>Manage </a:t>
                </a:r>
                <a:r>
                  <a:rPr lang="en-US" dirty="0" smtClean="0"/>
                  <a:t>cost of energy expenditure</a:t>
                </a:r>
                <a:endParaRPr lang="en-US" dirty="0"/>
              </a:p>
              <a:p>
                <a:pPr lvl="1"/>
                <a:r>
                  <a:rPr lang="en-US" dirty="0"/>
                  <a:t>Control </a:t>
                </a:r>
                <a:r>
                  <a:rPr lang="en-US" dirty="0" smtClean="0"/>
                  <a:t>interference </a:t>
                </a:r>
                <a:r>
                  <a:rPr lang="en-US" dirty="0"/>
                  <a:t>to </a:t>
                </a:r>
                <a:r>
                  <a:rPr lang="en-US" dirty="0" smtClean="0"/>
                  <a:t>certain users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General Power Constraints: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 bwMode="auto">
          <a:xfrm flipV="1">
            <a:off x="4410372" y="5075983"/>
            <a:ext cx="503486" cy="9361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Content Placeholder 9"/>
          <p:cNvSpPr txBox="1">
            <a:spLocks/>
          </p:cNvSpPr>
          <p:nvPr/>
        </p:nvSpPr>
        <p:spPr bwMode="auto">
          <a:xfrm>
            <a:off x="2681610" y="6005427"/>
            <a:ext cx="328614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Weighting matrix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(Positive semi-definite)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 flipV="1">
            <a:off x="6210002" y="5075983"/>
            <a:ext cx="936104" cy="9294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5777954" y="6005427"/>
            <a:ext cx="285752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Limit</a:t>
            </a:r>
          </a:p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(Positive scalar)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pic>
        <p:nvPicPr>
          <p:cNvPr id="1026" name="Picture 2" descr="C:\Users\emilbjo\Documents\NOW-book\Tutorial\PIMRC 2013\Section 1-3 Slides\power-constrai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93" y="4355901"/>
            <a:ext cx="4572749" cy="123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Brace 12"/>
          <p:cNvSpPr/>
          <p:nvPr/>
        </p:nvSpPr>
        <p:spPr bwMode="auto">
          <a:xfrm>
            <a:off x="7206714" y="1698171"/>
            <a:ext cx="428628" cy="1401289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Content Placeholder 9"/>
          <p:cNvSpPr txBox="1">
            <a:spLocks/>
          </p:cNvSpPr>
          <p:nvPr/>
        </p:nvSpPr>
        <p:spPr bwMode="auto">
          <a:xfrm>
            <a:off x="7722170" y="2195661"/>
            <a:ext cx="29696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All at the same time!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959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Multi-Cell System Model: Power </a:t>
            </a:r>
            <a:r>
              <a:rPr lang="en-US" dirty="0" smtClean="0"/>
              <a:t>Constraints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Recall: 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Example 1, Total Power Constraint: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Example 2, Per-Antenna Constraints: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r>
                  <a:rPr lang="en-US" dirty="0" smtClean="0"/>
                  <a:t>Example 3, Control Interference to User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sv-SE" sz="2400" b="0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power-constrai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70" y="971525"/>
            <a:ext cx="2438400" cy="12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 bwMode="auto">
          <a:xfrm>
            <a:off x="345246" y="2339677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45614" y="3563813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50778" y="5292005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0" name="Picture 2" descr="C:\Users\emilbjo\Documents\NOW-book\Tutorial\PIMRC 2013\Section 1-3 Slides\soft-shaping-constrai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2" y="5868069"/>
            <a:ext cx="7479029" cy="85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milbjo\Documents\NOW-book\Tutorial\PIMRC 2013\Section 1-3 Slides\per-antenna-constraint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23" y="4150778"/>
            <a:ext cx="9189743" cy="8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milbjo\Documents\NOW-book\Tutorial\PIMRC 2013\Section 1-3 Slides\total-pow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94" y="2447312"/>
            <a:ext cx="3722319" cy="8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1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How to Measure User Performance?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Mean Square Error (MSE)</a:t>
            </a:r>
          </a:p>
          <a:p>
            <a:pPr lvl="1"/>
            <a:r>
              <a:rPr lang="en-US" dirty="0"/>
              <a:t>Difference: transmitted and received signal</a:t>
            </a:r>
          </a:p>
          <a:p>
            <a:pPr lvl="1"/>
            <a:r>
              <a:rPr lang="en-US" dirty="0"/>
              <a:t>Easy to Analyze</a:t>
            </a:r>
          </a:p>
          <a:p>
            <a:pPr lvl="1"/>
            <a:r>
              <a:rPr lang="en-US" dirty="0"/>
              <a:t>Far from User Perspective?</a:t>
            </a:r>
          </a:p>
          <a:p>
            <a:endParaRPr lang="en-US" dirty="0"/>
          </a:p>
          <a:p>
            <a:r>
              <a:rPr lang="en-US" dirty="0"/>
              <a:t>Bit/Symbol Error </a:t>
            </a:r>
            <a:r>
              <a:rPr lang="en-US" dirty="0" smtClean="0"/>
              <a:t>Probability (BEP/SEP)</a:t>
            </a:r>
            <a:endParaRPr lang="en-US" dirty="0"/>
          </a:p>
          <a:p>
            <a:pPr lvl="1"/>
            <a:r>
              <a:rPr lang="en-US" dirty="0"/>
              <a:t>Probability of </a:t>
            </a:r>
            <a:r>
              <a:rPr lang="en-US" dirty="0" smtClean="0"/>
              <a:t>error </a:t>
            </a:r>
            <a:r>
              <a:rPr lang="en-US" dirty="0"/>
              <a:t>(for given data rate)</a:t>
            </a:r>
          </a:p>
          <a:p>
            <a:pPr lvl="1"/>
            <a:r>
              <a:rPr lang="en-US" dirty="0"/>
              <a:t>Intuitive </a:t>
            </a:r>
            <a:r>
              <a:rPr lang="en-US" dirty="0" smtClean="0"/>
              <a:t>interpretation</a:t>
            </a:r>
            <a:endParaRPr lang="en-US" dirty="0"/>
          </a:p>
          <a:p>
            <a:pPr lvl="1"/>
            <a:r>
              <a:rPr lang="en-US" dirty="0"/>
              <a:t>Complicated &amp; </a:t>
            </a:r>
            <a:r>
              <a:rPr lang="en-US" dirty="0" smtClean="0"/>
              <a:t>ignores channel coding</a:t>
            </a: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Information Rate</a:t>
            </a:r>
          </a:p>
          <a:p>
            <a:pPr lvl="1"/>
            <a:r>
              <a:rPr lang="en-US" dirty="0"/>
              <a:t>Bits per </a:t>
            </a:r>
            <a:r>
              <a:rPr lang="en-US" dirty="0" smtClean="0"/>
              <a:t>“channel use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Mutual </a:t>
            </a:r>
            <a:r>
              <a:rPr lang="en-US" dirty="0" smtClean="0"/>
              <a:t>information</a:t>
            </a:r>
            <a:r>
              <a:rPr lang="en-US" dirty="0"/>
              <a:t>: perfect and long coding</a:t>
            </a:r>
          </a:p>
          <a:p>
            <a:pPr lvl="1"/>
            <a:r>
              <a:rPr lang="en-US" dirty="0"/>
              <a:t>Anyway </a:t>
            </a:r>
            <a:r>
              <a:rPr lang="en-US" dirty="0" smtClean="0"/>
              <a:t>closest </a:t>
            </a:r>
            <a:r>
              <a:rPr lang="en-US" dirty="0"/>
              <a:t>to </a:t>
            </a:r>
            <a:r>
              <a:rPr lang="en-US" dirty="0" smtClean="0"/>
              <a:t>reality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sv-SE" dirty="0"/>
          </a:p>
        </p:txBody>
      </p:sp>
      <p:sp>
        <p:nvSpPr>
          <p:cNvPr id="9" name="Right Brace 8"/>
          <p:cNvSpPr/>
          <p:nvPr/>
        </p:nvSpPr>
        <p:spPr bwMode="auto">
          <a:xfrm>
            <a:off x="7074098" y="1331565"/>
            <a:ext cx="428628" cy="5214974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7362130" y="3042657"/>
            <a:ext cx="314498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All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improves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with SINR:</a:t>
            </a:r>
          </a:p>
          <a:p>
            <a:pPr marL="204788"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  <a:p>
            <a:pPr marL="204788"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Signal</a:t>
            </a:r>
            <a:endParaRPr lang="en-US" sz="2000" kern="0" baseline="0" dirty="0" smtClean="0">
              <a:latin typeface="+mn-lt"/>
            </a:endParaRPr>
          </a:p>
          <a:p>
            <a:pPr marL="204788"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Interference + Noise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528946" y="4471417"/>
            <a:ext cx="2713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26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/>
              <a:t>Generic Measure </a:t>
            </a:r>
            <a:r>
              <a:rPr lang="en-US" dirty="0"/>
              <a:t>User </a:t>
            </a:r>
            <a:r>
              <a:rPr lang="en-US" dirty="0" smtClean="0"/>
              <a:t>Performance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832648"/>
              </a:xfrm>
            </p:spPr>
            <p:txBody>
              <a:bodyPr/>
              <a:lstStyle/>
              <a:p>
                <a:r>
                  <a:rPr lang="en-US" dirty="0" smtClean="0"/>
                  <a:t>Generic Model</a:t>
                </a:r>
              </a:p>
              <a:p>
                <a:pPr lvl="1"/>
                <a:r>
                  <a:rPr lang="en-US" spc="-40" dirty="0"/>
                  <a:t>Any </a:t>
                </a:r>
                <a:r>
                  <a:rPr lang="en-US" spc="-40" dirty="0" smtClean="0"/>
                  <a:t>function </a:t>
                </a:r>
                <a:r>
                  <a:rPr lang="en-US" spc="-40" dirty="0"/>
                  <a:t>of </a:t>
                </a:r>
                <a:r>
                  <a:rPr lang="en-US" dirty="0" smtClean="0"/>
                  <a:t>signal-to-interference-and-noise ratio </a:t>
                </a:r>
                <a:r>
                  <a:rPr lang="en-US" dirty="0"/>
                  <a:t>(SINR</a:t>
                </a:r>
                <a:r>
                  <a:rPr lang="en-US" dirty="0" smtClean="0"/>
                  <a:t>):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95275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Increasing and </a:t>
                </a:r>
                <a:r>
                  <a:rPr lang="en-US" dirty="0" smtClean="0"/>
                  <a:t>continuous function</a:t>
                </a:r>
                <a:endParaRPr lang="en-US" dirty="0"/>
              </a:p>
              <a:p>
                <a:pPr lvl="1"/>
                <a:r>
                  <a:rPr lang="en-US" dirty="0" smtClean="0"/>
                  <a:t>For simplicity: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dirty="0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sv-SE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sv-SE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sv-SE" b="0" i="1" dirty="0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sv-SE" b="0" i="1" dirty="0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Simple Examples: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Information rate: </a:t>
                </a:r>
              </a:p>
              <a:p>
                <a:pPr lvl="1"/>
                <a:r>
                  <a:rPr lang="en-US" dirty="0" smtClean="0"/>
                  <a:t>MSE: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Complicated Function</a:t>
                </a:r>
              </a:p>
              <a:p>
                <a:pPr lvl="1"/>
                <a:r>
                  <a:rPr lang="en-US" dirty="0"/>
                  <a:t>Depends on </a:t>
                </a:r>
                <a:r>
                  <a:rPr lang="en-US" dirty="0" smtClean="0"/>
                  <a:t>all beamforming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832648"/>
              </a:xfrm>
              <a:blipFill rotWithShape="1">
                <a:blip r:embed="rId2"/>
                <a:stretch>
                  <a:fillRect l="-1798" t="-732" b="-20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user_perform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22" y="2267669"/>
            <a:ext cx="5510212" cy="14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8447" y="5388107"/>
            <a:ext cx="3157684" cy="5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9982" y="5004405"/>
            <a:ext cx="4377983" cy="41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 txBox="1">
                <a:spLocks/>
              </p:cNvSpPr>
              <p:nvPr/>
            </p:nvSpPr>
            <p:spPr bwMode="auto">
              <a:xfrm>
                <a:off x="7399734" y="2538601"/>
                <a:ext cx="2232248" cy="377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-204788" algn="ctr" defTabSz="1042988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</a:rPr>
                  <a:t>for User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/>
                      </a:rPr>
                      <m:t>𝑘</m:t>
                    </m:r>
                  </m:oMath>
                </a14:m>
                <a:endPara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</mc:Choice>
        <mc:Fallback xmlns="">
          <p:sp>
            <p:nvSpPr>
              <p:cNvPr id="10" name="Content Placeholder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9734" y="2538601"/>
                <a:ext cx="2232248" cy="377140"/>
              </a:xfrm>
              <a:prstGeom prst="rect">
                <a:avLst/>
              </a:prstGeom>
              <a:blipFill rotWithShape="1">
                <a:blip r:embed="rId6"/>
                <a:stretch>
                  <a:fillRect t="-8065" b="-338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 bwMode="auto">
          <a:xfrm>
            <a:off x="8154218" y="3257106"/>
            <a:ext cx="2410668" cy="145883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User Specific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Measure user’s satisfaction </a:t>
            </a:r>
          </a:p>
        </p:txBody>
      </p:sp>
    </p:spTree>
    <p:extLst>
      <p:ext uri="{BB962C8B-B14F-4D97-AF65-F5344CB8AC3E}">
        <p14:creationId xmlns:p14="http://schemas.microsoft.com/office/powerpoint/2010/main" val="207089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28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Section: Introduction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Questions?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29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Problem Formulation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Reference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6"/>
            <a:ext cx="9489439" cy="5904657"/>
          </a:xfrm>
        </p:spPr>
        <p:txBody>
          <a:bodyPr/>
          <a:lstStyle/>
          <a:p>
            <a:r>
              <a:rPr lang="en-US" dirty="0"/>
              <a:t>Tutorial is </a:t>
            </a:r>
            <a:r>
              <a:rPr lang="en-US" dirty="0" smtClean="0"/>
              <a:t>Partially based on </a:t>
            </a:r>
            <a:r>
              <a:rPr lang="en-US" dirty="0"/>
              <a:t>a </a:t>
            </a:r>
            <a:r>
              <a:rPr lang="en-US" dirty="0" smtClean="0"/>
              <a:t>Book: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270 pages</a:t>
            </a:r>
          </a:p>
          <a:p>
            <a:pPr lvl="1"/>
            <a:r>
              <a:rPr lang="en-US" dirty="0" smtClean="0"/>
              <a:t>E-book </a:t>
            </a:r>
            <a:r>
              <a:rPr lang="en-US" dirty="0"/>
              <a:t>for </a:t>
            </a:r>
            <a:r>
              <a:rPr lang="en-US" dirty="0" smtClean="0"/>
              <a:t>free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from our homepages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Printed book: Special price </a:t>
            </a:r>
            <a:r>
              <a:rPr lang="sv-SE" dirty="0"/>
              <a:t>$35</a:t>
            </a:r>
            <a:r>
              <a:rPr lang="en-US" dirty="0" smtClean="0"/>
              <a:t>, use link:</a:t>
            </a:r>
            <a:br>
              <a:rPr lang="en-US" dirty="0" smtClean="0"/>
            </a:br>
            <a:r>
              <a:rPr lang="en-GB" sz="1200" dirty="0">
                <a:hlinkClick r:id="rId3"/>
              </a:rPr>
              <a:t>https://</a:t>
            </a:r>
            <a:r>
              <a:rPr lang="en-GB" sz="1200" dirty="0" smtClean="0">
                <a:hlinkClick r:id="rId3"/>
              </a:rPr>
              <a:t>ecommerce.nowpublishers.com/shop/add_to_cart?id=1595</a:t>
            </a:r>
            <a:endParaRPr lang="en-GB" sz="1200" dirty="0" smtClean="0"/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code is available online</a:t>
            </a:r>
            <a:endParaRPr lang="en-US" dirty="0"/>
          </a:p>
          <a:p>
            <a:pPr marL="0" indent="-4762">
              <a:buNone/>
            </a:pPr>
            <a:endParaRPr lang="en-US" sz="1800" dirty="0" smtClean="0"/>
          </a:p>
          <a:p>
            <a:pPr marL="0" indent="-4762">
              <a:buNone/>
            </a:pPr>
            <a:endParaRPr lang="en-US" sz="1800" dirty="0"/>
          </a:p>
          <a:p>
            <a:pPr marL="0" indent="-4762">
              <a:buNone/>
            </a:pPr>
            <a:r>
              <a:rPr lang="en-US" sz="1800" dirty="0" smtClean="0"/>
              <a:t>Visit: </a:t>
            </a:r>
            <a:r>
              <a:rPr lang="en-US" sz="1800" dirty="0"/>
              <a:t>http://flexible-radio.com/emil-bjornson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33338" y="2044344"/>
            <a:ext cx="6192688" cy="209553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3338" y="2116353"/>
            <a:ext cx="616868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42988">
              <a:spcBef>
                <a:spcPts val="600"/>
              </a:spcBef>
              <a:buClr>
                <a:srgbClr val="808080"/>
              </a:buClr>
            </a:pPr>
            <a:r>
              <a:rPr lang="en-US" sz="2000" b="1" kern="0" dirty="0">
                <a:solidFill>
                  <a:srgbClr val="000000"/>
                </a:solidFill>
                <a:latin typeface="Verdana"/>
              </a:rPr>
              <a:t>Optimal Resource Allocation in Coordinated Multi-Cell Systems</a:t>
            </a:r>
          </a:p>
          <a:p>
            <a:pPr lvl="0" algn="ctr" defTabSz="1042988">
              <a:spcBef>
                <a:spcPts val="600"/>
              </a:spcBef>
              <a:buClr>
                <a:srgbClr val="808080"/>
              </a:buClr>
            </a:pP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Research book by 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E. Björnson and E. </a:t>
            </a:r>
            <a:r>
              <a:rPr lang="en-US" sz="1800" i="1" kern="0" dirty="0" err="1">
                <a:solidFill>
                  <a:srgbClr val="000000"/>
                </a:solidFill>
                <a:latin typeface="Verdana"/>
              </a:rPr>
              <a:t>Jorswieck</a:t>
            </a:r>
            <a:endParaRPr lang="en-US" sz="1800" i="1" kern="0" dirty="0">
              <a:solidFill>
                <a:srgbClr val="000000"/>
              </a:solidFill>
              <a:latin typeface="Verdana"/>
            </a:endParaRPr>
          </a:p>
          <a:p>
            <a:pPr lvl="0" algn="ctr" defTabSz="1042988">
              <a:spcBef>
                <a:spcPts val="600"/>
              </a:spcBef>
              <a:buClr>
                <a:srgbClr val="808080"/>
              </a:buClr>
            </a:pP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Foundations and </a:t>
            </a: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Trends in Communications </a:t>
            </a:r>
            <a:br>
              <a:rPr lang="en-US" sz="1800" i="1" kern="0" dirty="0" smtClean="0">
                <a:solidFill>
                  <a:srgbClr val="000000"/>
                </a:solidFill>
                <a:latin typeface="Verdana"/>
              </a:rPr>
            </a:b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and 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Information Theory, </a:t>
            </a: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/>
            </a:r>
            <a:br>
              <a:rPr lang="en-US" sz="1800" i="1" kern="0" dirty="0" smtClean="0">
                <a:solidFill>
                  <a:srgbClr val="000000"/>
                </a:solidFill>
                <a:latin typeface="Verdana"/>
              </a:rPr>
            </a:b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Vol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. 9, </a:t>
            </a: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No. 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2-3, </a:t>
            </a: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pp. 113-381, 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2013</a:t>
            </a:r>
            <a:endParaRPr lang="en-US" sz="1800" kern="0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9" name="Picture 2" descr="C:\Users\emilbjo\Documents\NOW-book\Tutorial\PIMRC 2013\Section 1-3 Slides\frontp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60" y="1115541"/>
            <a:ext cx="3889863" cy="5832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6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5" y="1259557"/>
            <a:ext cx="9577065" cy="5592114"/>
          </a:xfrm>
        </p:spPr>
        <p:txBody>
          <a:bodyPr/>
          <a:lstStyle/>
          <a:p>
            <a:r>
              <a:rPr lang="en-US" dirty="0"/>
              <a:t>General Formulation of </a:t>
            </a:r>
            <a:r>
              <a:rPr lang="en-US" dirty="0" smtClean="0"/>
              <a:t>Optimal Resource Management: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Multi-Objective Optimization </a:t>
            </a:r>
            <a:r>
              <a:rPr lang="en-US" dirty="0" smtClean="0"/>
              <a:t>Problem</a:t>
            </a:r>
            <a:endParaRPr lang="en-US" dirty="0"/>
          </a:p>
          <a:p>
            <a:pPr lvl="1"/>
            <a:r>
              <a:rPr lang="en-US" dirty="0" smtClean="0"/>
              <a:t>Generally impossible </a:t>
            </a:r>
            <a:r>
              <a:rPr lang="en-US" dirty="0"/>
              <a:t>to maximize for all users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Must divide power </a:t>
            </a:r>
            <a:r>
              <a:rPr lang="en-US" dirty="0"/>
              <a:t>and </a:t>
            </a:r>
            <a:r>
              <a:rPr lang="en-US" dirty="0" smtClean="0"/>
              <a:t>cause inter-user interference</a:t>
            </a:r>
            <a:endParaRPr lang="en-US" dirty="0"/>
          </a:p>
          <a:p>
            <a:endParaRPr lang="sv-SE" dirty="0"/>
          </a:p>
        </p:txBody>
      </p:sp>
      <p:pic>
        <p:nvPicPr>
          <p:cNvPr id="7" name="Picture 2" descr="C:\Users\emilbjo\Documents\Presentationer\2012-10 Supelec\optimization-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86" y="2144266"/>
            <a:ext cx="5808663" cy="17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5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Region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Definition: Achievable Performance </a:t>
                </a:r>
                <a:r>
                  <a:rPr lang="en-US" dirty="0"/>
                  <a:t>Region </a:t>
                </a:r>
              </a:p>
              <a:p>
                <a:pPr lvl="1"/>
                <a:r>
                  <a:rPr lang="en-US" dirty="0"/>
                  <a:t>Contains </a:t>
                </a:r>
                <a:r>
                  <a:rPr lang="en-US" dirty="0" smtClean="0"/>
                  <a:t>all feasible combinations</a:t>
                </a:r>
                <a:endParaRPr lang="en-US" dirty="0"/>
              </a:p>
              <a:p>
                <a:pPr lvl="1"/>
                <a:r>
                  <a:rPr lang="en-US" dirty="0" smtClean="0"/>
                  <a:t>Feasible = Achieved by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i="0" smtClean="0">
                            <a:latin typeface="Cambria Math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b="0" i="1" smtClean="0">
                        <a:latin typeface="Cambria Math"/>
                      </a:rPr>
                      <m:t>}</m:t>
                    </m:r>
                    <m:r>
                      <a:rPr lang="sv-SE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under power constraints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C:\Users\emilbjo\Documents\NOW-book\Tutorial\PIMRC 2013\Section 1-3 Slides\function-definit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1" r="43139" b="40712"/>
          <a:stretch/>
        </p:blipFill>
        <p:spPr bwMode="auto">
          <a:xfrm>
            <a:off x="6899267" y="1335345"/>
            <a:ext cx="390855" cy="30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ilbjo\Documents\Presentationer\2012-10 Supelec\performan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6" y="1681687"/>
            <a:ext cx="4314825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22" y="2913351"/>
            <a:ext cx="4891800" cy="417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665194" y="5451637"/>
            <a:ext cx="1928826" cy="111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2</a:t>
            </a:r>
            <a:r>
              <a:rPr lang="en-US" sz="2000" kern="0" dirty="0">
                <a:latin typeface="+mn-lt"/>
              </a:rPr>
              <a:t>-</a:t>
            </a:r>
            <a:r>
              <a:rPr lang="en-US" sz="2000" kern="0" dirty="0" smtClean="0">
                <a:latin typeface="+mn-lt"/>
              </a:rPr>
              <a:t>User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Performance</a:t>
            </a:r>
            <a:br>
              <a:rPr lang="en-US" sz="2000" kern="0" baseline="0" dirty="0" smtClean="0">
                <a:latin typeface="+mn-lt"/>
              </a:rPr>
            </a:br>
            <a:r>
              <a:rPr lang="en-US" sz="2000" kern="0" baseline="0" dirty="0" smtClean="0">
                <a:latin typeface="+mn-lt"/>
              </a:rPr>
              <a:t>Region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2537403" y="4808158"/>
            <a:ext cx="1428760" cy="642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10800000" flipV="1">
            <a:off x="806930" y="3223378"/>
            <a:ext cx="928694" cy="5000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521178" y="2723312"/>
            <a:ext cx="385765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Care about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user </a:t>
            </a:r>
            <a:r>
              <a:rPr lang="en-US" sz="2000" kern="0" noProof="0" dirty="0">
                <a:latin typeface="+mn-lt"/>
              </a:rPr>
              <a:t>2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rot="10800000" flipV="1">
            <a:off x="4342162" y="6027701"/>
            <a:ext cx="928694" cy="5000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Content Placeholder 9"/>
          <p:cNvSpPr txBox="1">
            <a:spLocks/>
          </p:cNvSpPr>
          <p:nvPr/>
        </p:nvSpPr>
        <p:spPr bwMode="auto">
          <a:xfrm>
            <a:off x="4008342" y="5603063"/>
            <a:ext cx="385765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Care about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user 1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rot="10800000" flipV="1">
            <a:off x="1985657" y="4402676"/>
            <a:ext cx="928694" cy="5000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Content Placeholder 9"/>
          <p:cNvSpPr txBox="1">
            <a:spLocks/>
          </p:cNvSpPr>
          <p:nvPr/>
        </p:nvSpPr>
        <p:spPr bwMode="auto">
          <a:xfrm>
            <a:off x="2594020" y="3586839"/>
            <a:ext cx="164307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Balance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between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users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8" name="Content Placeholder 9"/>
          <p:cNvSpPr txBox="1">
            <a:spLocks/>
          </p:cNvSpPr>
          <p:nvPr/>
        </p:nvSpPr>
        <p:spPr bwMode="auto">
          <a:xfrm>
            <a:off x="3236182" y="4227501"/>
            <a:ext cx="385765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Part of interest: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Pareto boundary</a:t>
            </a:r>
          </a:p>
        </p:txBody>
      </p:sp>
      <p:sp>
        <p:nvSpPr>
          <p:cNvPr id="19" name="Freeform 18"/>
          <p:cNvSpPr/>
          <p:nvPr/>
        </p:nvSpPr>
        <p:spPr bwMode="auto">
          <a:xfrm>
            <a:off x="604989" y="3786380"/>
            <a:ext cx="3668512" cy="2872210"/>
          </a:xfrm>
          <a:custGeom>
            <a:avLst/>
            <a:gdLst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689212 w 3720618"/>
              <a:gd name="connsiteY14" fmla="*/ 419099 h 2882520"/>
              <a:gd name="connsiteX15" fmla="*/ 723331 w 3720618"/>
              <a:gd name="connsiteY15" fmla="*/ 480514 h 2882520"/>
              <a:gd name="connsiteX16" fmla="*/ 736979 w 3720618"/>
              <a:gd name="connsiteY16" fmla="*/ 500985 h 2882520"/>
              <a:gd name="connsiteX17" fmla="*/ 757451 w 3720618"/>
              <a:gd name="connsiteY17" fmla="*/ 541929 h 2882520"/>
              <a:gd name="connsiteX18" fmla="*/ 771098 w 3720618"/>
              <a:gd name="connsiteY18" fmla="*/ 569224 h 2882520"/>
              <a:gd name="connsiteX19" fmla="*/ 812042 w 3720618"/>
              <a:gd name="connsiteY19" fmla="*/ 603343 h 2882520"/>
              <a:gd name="connsiteX20" fmla="*/ 859809 w 3720618"/>
              <a:gd name="connsiteY20" fmla="*/ 664758 h 2882520"/>
              <a:gd name="connsiteX21" fmla="*/ 873457 w 3720618"/>
              <a:gd name="connsiteY21" fmla="*/ 692054 h 2882520"/>
              <a:gd name="connsiteX22" fmla="*/ 914400 w 3720618"/>
              <a:gd name="connsiteY22" fmla="*/ 732997 h 2882520"/>
              <a:gd name="connsiteX23" fmla="*/ 948519 w 3720618"/>
              <a:gd name="connsiteY23" fmla="*/ 760293 h 2882520"/>
              <a:gd name="connsiteX24" fmla="*/ 975815 w 3720618"/>
              <a:gd name="connsiteY24" fmla="*/ 801236 h 2882520"/>
              <a:gd name="connsiteX25" fmla="*/ 1003110 w 3720618"/>
              <a:gd name="connsiteY25" fmla="*/ 842179 h 2882520"/>
              <a:gd name="connsiteX26" fmla="*/ 1016758 w 3720618"/>
              <a:gd name="connsiteY26" fmla="*/ 862651 h 2882520"/>
              <a:gd name="connsiteX27" fmla="*/ 1030406 w 3720618"/>
              <a:gd name="connsiteY27" fmla="*/ 883123 h 2882520"/>
              <a:gd name="connsiteX28" fmla="*/ 1050877 w 3720618"/>
              <a:gd name="connsiteY28" fmla="*/ 903594 h 2882520"/>
              <a:gd name="connsiteX29" fmla="*/ 1078173 w 3720618"/>
              <a:gd name="connsiteY29" fmla="*/ 944537 h 2882520"/>
              <a:gd name="connsiteX30" fmla="*/ 1105469 w 3720618"/>
              <a:gd name="connsiteY30" fmla="*/ 985481 h 2882520"/>
              <a:gd name="connsiteX31" fmla="*/ 1132764 w 3720618"/>
              <a:gd name="connsiteY31" fmla="*/ 1026424 h 2882520"/>
              <a:gd name="connsiteX32" fmla="*/ 1153236 w 3720618"/>
              <a:gd name="connsiteY32" fmla="*/ 1040072 h 2882520"/>
              <a:gd name="connsiteX33" fmla="*/ 1160060 w 3720618"/>
              <a:gd name="connsiteY33" fmla="*/ 1060543 h 2882520"/>
              <a:gd name="connsiteX34" fmla="*/ 1187355 w 3720618"/>
              <a:gd name="connsiteY34" fmla="*/ 1101487 h 2882520"/>
              <a:gd name="connsiteX35" fmla="*/ 1207827 w 3720618"/>
              <a:gd name="connsiteY35" fmla="*/ 1142430 h 2882520"/>
              <a:gd name="connsiteX36" fmla="*/ 1214651 w 3720618"/>
              <a:gd name="connsiteY36" fmla="*/ 1162902 h 2882520"/>
              <a:gd name="connsiteX37" fmla="*/ 1255594 w 3720618"/>
              <a:gd name="connsiteY37" fmla="*/ 1183373 h 2882520"/>
              <a:gd name="connsiteX38" fmla="*/ 1269242 w 3720618"/>
              <a:gd name="connsiteY38" fmla="*/ 1203845 h 2882520"/>
              <a:gd name="connsiteX39" fmla="*/ 1310185 w 3720618"/>
              <a:gd name="connsiteY39" fmla="*/ 1231140 h 2882520"/>
              <a:gd name="connsiteX40" fmla="*/ 1330657 w 3720618"/>
              <a:gd name="connsiteY40" fmla="*/ 1244788 h 2882520"/>
              <a:gd name="connsiteX41" fmla="*/ 1371600 w 3720618"/>
              <a:gd name="connsiteY41" fmla="*/ 1278908 h 2882520"/>
              <a:gd name="connsiteX42" fmla="*/ 1385248 w 3720618"/>
              <a:gd name="connsiteY42" fmla="*/ 1299379 h 2882520"/>
              <a:gd name="connsiteX43" fmla="*/ 1405719 w 3720618"/>
              <a:gd name="connsiteY43" fmla="*/ 1313027 h 2882520"/>
              <a:gd name="connsiteX44" fmla="*/ 1439839 w 3720618"/>
              <a:gd name="connsiteY44" fmla="*/ 1388090 h 2882520"/>
              <a:gd name="connsiteX45" fmla="*/ 1480782 w 3720618"/>
              <a:gd name="connsiteY45" fmla="*/ 1415385 h 2882520"/>
              <a:gd name="connsiteX46" fmla="*/ 1521725 w 3720618"/>
              <a:gd name="connsiteY46" fmla="*/ 1429033 h 2882520"/>
              <a:gd name="connsiteX47" fmla="*/ 1542197 w 3720618"/>
              <a:gd name="connsiteY47" fmla="*/ 1449505 h 2882520"/>
              <a:gd name="connsiteX48" fmla="*/ 1562669 w 3720618"/>
              <a:gd name="connsiteY48" fmla="*/ 1456329 h 2882520"/>
              <a:gd name="connsiteX49" fmla="*/ 1583140 w 3720618"/>
              <a:gd name="connsiteY49" fmla="*/ 1469976 h 2882520"/>
              <a:gd name="connsiteX50" fmla="*/ 1617260 w 3720618"/>
              <a:gd name="connsiteY50" fmla="*/ 1510920 h 2882520"/>
              <a:gd name="connsiteX51" fmla="*/ 1630907 w 3720618"/>
              <a:gd name="connsiteY51" fmla="*/ 1531391 h 2882520"/>
              <a:gd name="connsiteX52" fmla="*/ 1671851 w 3720618"/>
              <a:gd name="connsiteY52" fmla="*/ 1565511 h 2882520"/>
              <a:gd name="connsiteX53" fmla="*/ 1705970 w 3720618"/>
              <a:gd name="connsiteY53" fmla="*/ 1606454 h 2882520"/>
              <a:gd name="connsiteX54" fmla="*/ 1746913 w 3720618"/>
              <a:gd name="connsiteY54" fmla="*/ 1633749 h 2882520"/>
              <a:gd name="connsiteX55" fmla="*/ 1767385 w 3720618"/>
              <a:gd name="connsiteY55" fmla="*/ 1647397 h 2882520"/>
              <a:gd name="connsiteX56" fmla="*/ 1787857 w 3720618"/>
              <a:gd name="connsiteY56" fmla="*/ 1667869 h 2882520"/>
              <a:gd name="connsiteX57" fmla="*/ 1808328 w 3720618"/>
              <a:gd name="connsiteY57" fmla="*/ 1674693 h 2882520"/>
              <a:gd name="connsiteX58" fmla="*/ 1849271 w 3720618"/>
              <a:gd name="connsiteY58" fmla="*/ 1701988 h 2882520"/>
              <a:gd name="connsiteX59" fmla="*/ 1890215 w 3720618"/>
              <a:gd name="connsiteY59" fmla="*/ 1736108 h 2882520"/>
              <a:gd name="connsiteX60" fmla="*/ 1937982 w 3720618"/>
              <a:gd name="connsiteY60" fmla="*/ 1763403 h 2882520"/>
              <a:gd name="connsiteX61" fmla="*/ 1965277 w 3720618"/>
              <a:gd name="connsiteY61" fmla="*/ 1804346 h 2882520"/>
              <a:gd name="connsiteX62" fmla="*/ 2006221 w 3720618"/>
              <a:gd name="connsiteY62" fmla="*/ 1831642 h 2882520"/>
              <a:gd name="connsiteX63" fmla="*/ 2074460 w 3720618"/>
              <a:gd name="connsiteY63" fmla="*/ 1872585 h 2882520"/>
              <a:gd name="connsiteX64" fmla="*/ 2115403 w 3720618"/>
              <a:gd name="connsiteY64" fmla="*/ 1899881 h 2882520"/>
              <a:gd name="connsiteX65" fmla="*/ 2135874 w 3720618"/>
              <a:gd name="connsiteY65" fmla="*/ 1913529 h 2882520"/>
              <a:gd name="connsiteX66" fmla="*/ 2149522 w 3720618"/>
              <a:gd name="connsiteY66" fmla="*/ 1934000 h 2882520"/>
              <a:gd name="connsiteX67" fmla="*/ 2190466 w 3720618"/>
              <a:gd name="connsiteY67" fmla="*/ 1954472 h 2882520"/>
              <a:gd name="connsiteX68" fmla="*/ 2217761 w 3720618"/>
              <a:gd name="connsiteY68" fmla="*/ 1981767 h 2882520"/>
              <a:gd name="connsiteX69" fmla="*/ 2238233 w 3720618"/>
              <a:gd name="connsiteY69" fmla="*/ 2002239 h 2882520"/>
              <a:gd name="connsiteX70" fmla="*/ 2258704 w 3720618"/>
              <a:gd name="connsiteY70" fmla="*/ 2015887 h 2882520"/>
              <a:gd name="connsiteX71" fmla="*/ 2299648 w 3720618"/>
              <a:gd name="connsiteY71" fmla="*/ 2043182 h 2882520"/>
              <a:gd name="connsiteX72" fmla="*/ 2340591 w 3720618"/>
              <a:gd name="connsiteY72" fmla="*/ 2070478 h 2882520"/>
              <a:gd name="connsiteX73" fmla="*/ 2381534 w 3720618"/>
              <a:gd name="connsiteY73" fmla="*/ 2090949 h 2882520"/>
              <a:gd name="connsiteX74" fmla="*/ 2449773 w 3720618"/>
              <a:gd name="connsiteY74" fmla="*/ 2118245 h 2882520"/>
              <a:gd name="connsiteX75" fmla="*/ 2490716 w 3720618"/>
              <a:gd name="connsiteY75" fmla="*/ 2131893 h 2882520"/>
              <a:gd name="connsiteX76" fmla="*/ 2524836 w 3720618"/>
              <a:gd name="connsiteY76" fmla="*/ 2159188 h 2882520"/>
              <a:gd name="connsiteX77" fmla="*/ 2558955 w 3720618"/>
              <a:gd name="connsiteY77" fmla="*/ 2200132 h 2882520"/>
              <a:gd name="connsiteX78" fmla="*/ 2620370 w 3720618"/>
              <a:gd name="connsiteY78" fmla="*/ 2234251 h 2882520"/>
              <a:gd name="connsiteX79" fmla="*/ 2661313 w 3720618"/>
              <a:gd name="connsiteY79" fmla="*/ 2261546 h 2882520"/>
              <a:gd name="connsiteX80" fmla="*/ 2681785 w 3720618"/>
              <a:gd name="connsiteY80" fmla="*/ 2275194 h 2882520"/>
              <a:gd name="connsiteX81" fmla="*/ 2709080 w 3720618"/>
              <a:gd name="connsiteY81" fmla="*/ 2282018 h 2882520"/>
              <a:gd name="connsiteX82" fmla="*/ 2750024 w 3720618"/>
              <a:gd name="connsiteY82" fmla="*/ 2309314 h 2882520"/>
              <a:gd name="connsiteX83" fmla="*/ 2770495 w 3720618"/>
              <a:gd name="connsiteY83" fmla="*/ 2322961 h 2882520"/>
              <a:gd name="connsiteX84" fmla="*/ 2790967 w 3720618"/>
              <a:gd name="connsiteY84" fmla="*/ 2329785 h 2882520"/>
              <a:gd name="connsiteX85" fmla="*/ 2811439 w 3720618"/>
              <a:gd name="connsiteY85" fmla="*/ 2343433 h 2882520"/>
              <a:gd name="connsiteX86" fmla="*/ 2886501 w 3720618"/>
              <a:gd name="connsiteY86" fmla="*/ 2357081 h 2882520"/>
              <a:gd name="connsiteX87" fmla="*/ 2927445 w 3720618"/>
              <a:gd name="connsiteY87" fmla="*/ 2370729 h 2882520"/>
              <a:gd name="connsiteX88" fmla="*/ 2968388 w 3720618"/>
              <a:gd name="connsiteY88" fmla="*/ 2391200 h 2882520"/>
              <a:gd name="connsiteX89" fmla="*/ 3009331 w 3720618"/>
              <a:gd name="connsiteY89" fmla="*/ 2418496 h 2882520"/>
              <a:gd name="connsiteX90" fmla="*/ 3050274 w 3720618"/>
              <a:gd name="connsiteY90" fmla="*/ 2445791 h 2882520"/>
              <a:gd name="connsiteX91" fmla="*/ 3070746 w 3720618"/>
              <a:gd name="connsiteY91" fmla="*/ 2452615 h 2882520"/>
              <a:gd name="connsiteX92" fmla="*/ 3091218 w 3720618"/>
              <a:gd name="connsiteY92" fmla="*/ 2466263 h 2882520"/>
              <a:gd name="connsiteX93" fmla="*/ 3111689 w 3720618"/>
              <a:gd name="connsiteY93" fmla="*/ 2473087 h 2882520"/>
              <a:gd name="connsiteX94" fmla="*/ 3132161 w 3720618"/>
              <a:gd name="connsiteY94" fmla="*/ 2486735 h 2882520"/>
              <a:gd name="connsiteX95" fmla="*/ 3173104 w 3720618"/>
              <a:gd name="connsiteY95" fmla="*/ 2500382 h 2882520"/>
              <a:gd name="connsiteX96" fmla="*/ 3214048 w 3720618"/>
              <a:gd name="connsiteY96" fmla="*/ 2520854 h 2882520"/>
              <a:gd name="connsiteX97" fmla="*/ 3234519 w 3720618"/>
              <a:gd name="connsiteY97" fmla="*/ 2534502 h 2882520"/>
              <a:gd name="connsiteX98" fmla="*/ 3275463 w 3720618"/>
              <a:gd name="connsiteY98" fmla="*/ 2548149 h 2882520"/>
              <a:gd name="connsiteX99" fmla="*/ 3323230 w 3720618"/>
              <a:gd name="connsiteY99" fmla="*/ 2568621 h 2882520"/>
              <a:gd name="connsiteX100" fmla="*/ 3391469 w 3720618"/>
              <a:gd name="connsiteY100" fmla="*/ 2589093 h 2882520"/>
              <a:gd name="connsiteX101" fmla="*/ 3432412 w 3720618"/>
              <a:gd name="connsiteY101" fmla="*/ 2609564 h 2882520"/>
              <a:gd name="connsiteX102" fmla="*/ 3452883 w 3720618"/>
              <a:gd name="connsiteY102" fmla="*/ 2623212 h 2882520"/>
              <a:gd name="connsiteX103" fmla="*/ 3548418 w 3720618"/>
              <a:gd name="connsiteY103" fmla="*/ 2650508 h 2882520"/>
              <a:gd name="connsiteX104" fmla="*/ 3568889 w 3720618"/>
              <a:gd name="connsiteY104" fmla="*/ 2664155 h 2882520"/>
              <a:gd name="connsiteX105" fmla="*/ 3589361 w 3720618"/>
              <a:gd name="connsiteY105" fmla="*/ 2670979 h 2882520"/>
              <a:gd name="connsiteX106" fmla="*/ 3657600 w 3720618"/>
              <a:gd name="connsiteY106" fmla="*/ 2705099 h 2882520"/>
              <a:gd name="connsiteX107" fmla="*/ 3671248 w 3720618"/>
              <a:gd name="connsiteY107" fmla="*/ 2725570 h 2882520"/>
              <a:gd name="connsiteX108" fmla="*/ 3691719 w 3720618"/>
              <a:gd name="connsiteY108" fmla="*/ 2739218 h 2882520"/>
              <a:gd name="connsiteX109" fmla="*/ 3705367 w 3720618"/>
              <a:gd name="connsiteY109" fmla="*/ 2780161 h 2882520"/>
              <a:gd name="connsiteX110" fmla="*/ 3719015 w 3720618"/>
              <a:gd name="connsiteY110" fmla="*/ 2800633 h 2882520"/>
              <a:gd name="connsiteX111" fmla="*/ 3719015 w 3720618"/>
              <a:gd name="connsiteY111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39839 w 3720618"/>
              <a:gd name="connsiteY43" fmla="*/ 1388090 h 2882520"/>
              <a:gd name="connsiteX44" fmla="*/ 1480782 w 3720618"/>
              <a:gd name="connsiteY44" fmla="*/ 1415385 h 2882520"/>
              <a:gd name="connsiteX45" fmla="*/ 1521725 w 3720618"/>
              <a:gd name="connsiteY45" fmla="*/ 1429033 h 2882520"/>
              <a:gd name="connsiteX46" fmla="*/ 1542197 w 3720618"/>
              <a:gd name="connsiteY46" fmla="*/ 1449505 h 2882520"/>
              <a:gd name="connsiteX47" fmla="*/ 1562669 w 3720618"/>
              <a:gd name="connsiteY47" fmla="*/ 1456329 h 2882520"/>
              <a:gd name="connsiteX48" fmla="*/ 1583140 w 3720618"/>
              <a:gd name="connsiteY48" fmla="*/ 1469976 h 2882520"/>
              <a:gd name="connsiteX49" fmla="*/ 1617260 w 3720618"/>
              <a:gd name="connsiteY49" fmla="*/ 1510920 h 2882520"/>
              <a:gd name="connsiteX50" fmla="*/ 1630907 w 3720618"/>
              <a:gd name="connsiteY50" fmla="*/ 1531391 h 2882520"/>
              <a:gd name="connsiteX51" fmla="*/ 1671851 w 3720618"/>
              <a:gd name="connsiteY51" fmla="*/ 1565511 h 2882520"/>
              <a:gd name="connsiteX52" fmla="*/ 1705970 w 3720618"/>
              <a:gd name="connsiteY52" fmla="*/ 1606454 h 2882520"/>
              <a:gd name="connsiteX53" fmla="*/ 1746913 w 3720618"/>
              <a:gd name="connsiteY53" fmla="*/ 1633749 h 2882520"/>
              <a:gd name="connsiteX54" fmla="*/ 1767385 w 3720618"/>
              <a:gd name="connsiteY54" fmla="*/ 1647397 h 2882520"/>
              <a:gd name="connsiteX55" fmla="*/ 1787857 w 3720618"/>
              <a:gd name="connsiteY55" fmla="*/ 1667869 h 2882520"/>
              <a:gd name="connsiteX56" fmla="*/ 1808328 w 3720618"/>
              <a:gd name="connsiteY56" fmla="*/ 1674693 h 2882520"/>
              <a:gd name="connsiteX57" fmla="*/ 1849271 w 3720618"/>
              <a:gd name="connsiteY57" fmla="*/ 1701988 h 2882520"/>
              <a:gd name="connsiteX58" fmla="*/ 1890215 w 3720618"/>
              <a:gd name="connsiteY58" fmla="*/ 1736108 h 2882520"/>
              <a:gd name="connsiteX59" fmla="*/ 1937982 w 3720618"/>
              <a:gd name="connsiteY59" fmla="*/ 1763403 h 2882520"/>
              <a:gd name="connsiteX60" fmla="*/ 1965277 w 3720618"/>
              <a:gd name="connsiteY60" fmla="*/ 1804346 h 2882520"/>
              <a:gd name="connsiteX61" fmla="*/ 2006221 w 3720618"/>
              <a:gd name="connsiteY61" fmla="*/ 1831642 h 2882520"/>
              <a:gd name="connsiteX62" fmla="*/ 2074460 w 3720618"/>
              <a:gd name="connsiteY62" fmla="*/ 1872585 h 2882520"/>
              <a:gd name="connsiteX63" fmla="*/ 2115403 w 3720618"/>
              <a:gd name="connsiteY63" fmla="*/ 1899881 h 2882520"/>
              <a:gd name="connsiteX64" fmla="*/ 2135874 w 3720618"/>
              <a:gd name="connsiteY64" fmla="*/ 1913529 h 2882520"/>
              <a:gd name="connsiteX65" fmla="*/ 2149522 w 3720618"/>
              <a:gd name="connsiteY65" fmla="*/ 1934000 h 2882520"/>
              <a:gd name="connsiteX66" fmla="*/ 2190466 w 3720618"/>
              <a:gd name="connsiteY66" fmla="*/ 1954472 h 2882520"/>
              <a:gd name="connsiteX67" fmla="*/ 2217761 w 3720618"/>
              <a:gd name="connsiteY67" fmla="*/ 1981767 h 2882520"/>
              <a:gd name="connsiteX68" fmla="*/ 2238233 w 3720618"/>
              <a:gd name="connsiteY68" fmla="*/ 2002239 h 2882520"/>
              <a:gd name="connsiteX69" fmla="*/ 2258704 w 3720618"/>
              <a:gd name="connsiteY69" fmla="*/ 2015887 h 2882520"/>
              <a:gd name="connsiteX70" fmla="*/ 2299648 w 3720618"/>
              <a:gd name="connsiteY70" fmla="*/ 2043182 h 2882520"/>
              <a:gd name="connsiteX71" fmla="*/ 2340591 w 3720618"/>
              <a:gd name="connsiteY71" fmla="*/ 2070478 h 2882520"/>
              <a:gd name="connsiteX72" fmla="*/ 2381534 w 3720618"/>
              <a:gd name="connsiteY72" fmla="*/ 2090949 h 2882520"/>
              <a:gd name="connsiteX73" fmla="*/ 2449773 w 3720618"/>
              <a:gd name="connsiteY73" fmla="*/ 2118245 h 2882520"/>
              <a:gd name="connsiteX74" fmla="*/ 2490716 w 3720618"/>
              <a:gd name="connsiteY74" fmla="*/ 2131893 h 2882520"/>
              <a:gd name="connsiteX75" fmla="*/ 2524836 w 3720618"/>
              <a:gd name="connsiteY75" fmla="*/ 2159188 h 2882520"/>
              <a:gd name="connsiteX76" fmla="*/ 2558955 w 3720618"/>
              <a:gd name="connsiteY76" fmla="*/ 2200132 h 2882520"/>
              <a:gd name="connsiteX77" fmla="*/ 2620370 w 3720618"/>
              <a:gd name="connsiteY77" fmla="*/ 2234251 h 2882520"/>
              <a:gd name="connsiteX78" fmla="*/ 2661313 w 3720618"/>
              <a:gd name="connsiteY78" fmla="*/ 2261546 h 2882520"/>
              <a:gd name="connsiteX79" fmla="*/ 2681785 w 3720618"/>
              <a:gd name="connsiteY79" fmla="*/ 2275194 h 2882520"/>
              <a:gd name="connsiteX80" fmla="*/ 2709080 w 3720618"/>
              <a:gd name="connsiteY80" fmla="*/ 2282018 h 2882520"/>
              <a:gd name="connsiteX81" fmla="*/ 2750024 w 3720618"/>
              <a:gd name="connsiteY81" fmla="*/ 2309314 h 2882520"/>
              <a:gd name="connsiteX82" fmla="*/ 2770495 w 3720618"/>
              <a:gd name="connsiteY82" fmla="*/ 2322961 h 2882520"/>
              <a:gd name="connsiteX83" fmla="*/ 2790967 w 3720618"/>
              <a:gd name="connsiteY83" fmla="*/ 2329785 h 2882520"/>
              <a:gd name="connsiteX84" fmla="*/ 2811439 w 3720618"/>
              <a:gd name="connsiteY84" fmla="*/ 2343433 h 2882520"/>
              <a:gd name="connsiteX85" fmla="*/ 2886501 w 3720618"/>
              <a:gd name="connsiteY85" fmla="*/ 2357081 h 2882520"/>
              <a:gd name="connsiteX86" fmla="*/ 2927445 w 3720618"/>
              <a:gd name="connsiteY86" fmla="*/ 2370729 h 2882520"/>
              <a:gd name="connsiteX87" fmla="*/ 2968388 w 3720618"/>
              <a:gd name="connsiteY87" fmla="*/ 2391200 h 2882520"/>
              <a:gd name="connsiteX88" fmla="*/ 3009331 w 3720618"/>
              <a:gd name="connsiteY88" fmla="*/ 2418496 h 2882520"/>
              <a:gd name="connsiteX89" fmla="*/ 3050274 w 3720618"/>
              <a:gd name="connsiteY89" fmla="*/ 2445791 h 2882520"/>
              <a:gd name="connsiteX90" fmla="*/ 3070746 w 3720618"/>
              <a:gd name="connsiteY90" fmla="*/ 2452615 h 2882520"/>
              <a:gd name="connsiteX91" fmla="*/ 3091218 w 3720618"/>
              <a:gd name="connsiteY91" fmla="*/ 2466263 h 2882520"/>
              <a:gd name="connsiteX92" fmla="*/ 3111689 w 3720618"/>
              <a:gd name="connsiteY92" fmla="*/ 2473087 h 2882520"/>
              <a:gd name="connsiteX93" fmla="*/ 3132161 w 3720618"/>
              <a:gd name="connsiteY93" fmla="*/ 2486735 h 2882520"/>
              <a:gd name="connsiteX94" fmla="*/ 3173104 w 3720618"/>
              <a:gd name="connsiteY94" fmla="*/ 2500382 h 2882520"/>
              <a:gd name="connsiteX95" fmla="*/ 3214048 w 3720618"/>
              <a:gd name="connsiteY95" fmla="*/ 2520854 h 2882520"/>
              <a:gd name="connsiteX96" fmla="*/ 3234519 w 3720618"/>
              <a:gd name="connsiteY96" fmla="*/ 2534502 h 2882520"/>
              <a:gd name="connsiteX97" fmla="*/ 3275463 w 3720618"/>
              <a:gd name="connsiteY97" fmla="*/ 2548149 h 2882520"/>
              <a:gd name="connsiteX98" fmla="*/ 3323230 w 3720618"/>
              <a:gd name="connsiteY98" fmla="*/ 2568621 h 2882520"/>
              <a:gd name="connsiteX99" fmla="*/ 3391469 w 3720618"/>
              <a:gd name="connsiteY99" fmla="*/ 2589093 h 2882520"/>
              <a:gd name="connsiteX100" fmla="*/ 3432412 w 3720618"/>
              <a:gd name="connsiteY100" fmla="*/ 2609564 h 2882520"/>
              <a:gd name="connsiteX101" fmla="*/ 3452883 w 3720618"/>
              <a:gd name="connsiteY101" fmla="*/ 2623212 h 2882520"/>
              <a:gd name="connsiteX102" fmla="*/ 3548418 w 3720618"/>
              <a:gd name="connsiteY102" fmla="*/ 2650508 h 2882520"/>
              <a:gd name="connsiteX103" fmla="*/ 3568889 w 3720618"/>
              <a:gd name="connsiteY103" fmla="*/ 2664155 h 2882520"/>
              <a:gd name="connsiteX104" fmla="*/ 3589361 w 3720618"/>
              <a:gd name="connsiteY104" fmla="*/ 2670979 h 2882520"/>
              <a:gd name="connsiteX105" fmla="*/ 3657600 w 3720618"/>
              <a:gd name="connsiteY105" fmla="*/ 2705099 h 2882520"/>
              <a:gd name="connsiteX106" fmla="*/ 3671248 w 3720618"/>
              <a:gd name="connsiteY106" fmla="*/ 2725570 h 2882520"/>
              <a:gd name="connsiteX107" fmla="*/ 3691719 w 3720618"/>
              <a:gd name="connsiteY107" fmla="*/ 2739218 h 2882520"/>
              <a:gd name="connsiteX108" fmla="*/ 3705367 w 3720618"/>
              <a:gd name="connsiteY108" fmla="*/ 2780161 h 2882520"/>
              <a:gd name="connsiteX109" fmla="*/ 3719015 w 3720618"/>
              <a:gd name="connsiteY109" fmla="*/ 2800633 h 2882520"/>
              <a:gd name="connsiteX110" fmla="*/ 3719015 w 3720618"/>
              <a:gd name="connsiteY110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39839 w 3720618"/>
              <a:gd name="connsiteY43" fmla="*/ 1388090 h 2882520"/>
              <a:gd name="connsiteX44" fmla="*/ 1480782 w 3720618"/>
              <a:gd name="connsiteY44" fmla="*/ 1415385 h 2882520"/>
              <a:gd name="connsiteX45" fmla="*/ 1521725 w 3720618"/>
              <a:gd name="connsiteY45" fmla="*/ 1429033 h 2882520"/>
              <a:gd name="connsiteX46" fmla="*/ 1542197 w 3720618"/>
              <a:gd name="connsiteY46" fmla="*/ 1449505 h 2882520"/>
              <a:gd name="connsiteX47" fmla="*/ 1562669 w 3720618"/>
              <a:gd name="connsiteY47" fmla="*/ 1456329 h 2882520"/>
              <a:gd name="connsiteX48" fmla="*/ 1583140 w 3720618"/>
              <a:gd name="connsiteY48" fmla="*/ 1469976 h 2882520"/>
              <a:gd name="connsiteX49" fmla="*/ 1617260 w 3720618"/>
              <a:gd name="connsiteY49" fmla="*/ 1510920 h 2882520"/>
              <a:gd name="connsiteX50" fmla="*/ 1630907 w 3720618"/>
              <a:gd name="connsiteY50" fmla="*/ 1531391 h 2882520"/>
              <a:gd name="connsiteX51" fmla="*/ 1671851 w 3720618"/>
              <a:gd name="connsiteY51" fmla="*/ 1565511 h 2882520"/>
              <a:gd name="connsiteX52" fmla="*/ 1705970 w 3720618"/>
              <a:gd name="connsiteY52" fmla="*/ 1606454 h 2882520"/>
              <a:gd name="connsiteX53" fmla="*/ 1746913 w 3720618"/>
              <a:gd name="connsiteY53" fmla="*/ 1633749 h 2882520"/>
              <a:gd name="connsiteX54" fmla="*/ 1767385 w 3720618"/>
              <a:gd name="connsiteY54" fmla="*/ 1647397 h 2882520"/>
              <a:gd name="connsiteX55" fmla="*/ 1787857 w 3720618"/>
              <a:gd name="connsiteY55" fmla="*/ 1667869 h 2882520"/>
              <a:gd name="connsiteX56" fmla="*/ 1808328 w 3720618"/>
              <a:gd name="connsiteY56" fmla="*/ 1674693 h 2882520"/>
              <a:gd name="connsiteX57" fmla="*/ 1849271 w 3720618"/>
              <a:gd name="connsiteY57" fmla="*/ 1701988 h 2882520"/>
              <a:gd name="connsiteX58" fmla="*/ 1890215 w 3720618"/>
              <a:gd name="connsiteY58" fmla="*/ 1736108 h 2882520"/>
              <a:gd name="connsiteX59" fmla="*/ 1937982 w 3720618"/>
              <a:gd name="connsiteY59" fmla="*/ 1763403 h 2882520"/>
              <a:gd name="connsiteX60" fmla="*/ 1965277 w 3720618"/>
              <a:gd name="connsiteY60" fmla="*/ 1804346 h 2882520"/>
              <a:gd name="connsiteX61" fmla="*/ 2006221 w 3720618"/>
              <a:gd name="connsiteY61" fmla="*/ 1831642 h 2882520"/>
              <a:gd name="connsiteX62" fmla="*/ 2074460 w 3720618"/>
              <a:gd name="connsiteY62" fmla="*/ 1872585 h 2882520"/>
              <a:gd name="connsiteX63" fmla="*/ 2115403 w 3720618"/>
              <a:gd name="connsiteY63" fmla="*/ 1899881 h 2882520"/>
              <a:gd name="connsiteX64" fmla="*/ 2135874 w 3720618"/>
              <a:gd name="connsiteY64" fmla="*/ 1913529 h 2882520"/>
              <a:gd name="connsiteX65" fmla="*/ 2149522 w 3720618"/>
              <a:gd name="connsiteY65" fmla="*/ 1934000 h 2882520"/>
              <a:gd name="connsiteX66" fmla="*/ 2190466 w 3720618"/>
              <a:gd name="connsiteY66" fmla="*/ 1954472 h 2882520"/>
              <a:gd name="connsiteX67" fmla="*/ 2217761 w 3720618"/>
              <a:gd name="connsiteY67" fmla="*/ 1981767 h 2882520"/>
              <a:gd name="connsiteX68" fmla="*/ 2238233 w 3720618"/>
              <a:gd name="connsiteY68" fmla="*/ 2002239 h 2882520"/>
              <a:gd name="connsiteX69" fmla="*/ 2258704 w 3720618"/>
              <a:gd name="connsiteY69" fmla="*/ 2015887 h 2882520"/>
              <a:gd name="connsiteX70" fmla="*/ 2299648 w 3720618"/>
              <a:gd name="connsiteY70" fmla="*/ 2043182 h 2882520"/>
              <a:gd name="connsiteX71" fmla="*/ 2340591 w 3720618"/>
              <a:gd name="connsiteY71" fmla="*/ 2070478 h 2882520"/>
              <a:gd name="connsiteX72" fmla="*/ 2381534 w 3720618"/>
              <a:gd name="connsiteY72" fmla="*/ 2090949 h 2882520"/>
              <a:gd name="connsiteX73" fmla="*/ 2449773 w 3720618"/>
              <a:gd name="connsiteY73" fmla="*/ 2118245 h 2882520"/>
              <a:gd name="connsiteX74" fmla="*/ 2490716 w 3720618"/>
              <a:gd name="connsiteY74" fmla="*/ 2131893 h 2882520"/>
              <a:gd name="connsiteX75" fmla="*/ 2524836 w 3720618"/>
              <a:gd name="connsiteY75" fmla="*/ 2159188 h 2882520"/>
              <a:gd name="connsiteX76" fmla="*/ 2558955 w 3720618"/>
              <a:gd name="connsiteY76" fmla="*/ 2200132 h 2882520"/>
              <a:gd name="connsiteX77" fmla="*/ 2620370 w 3720618"/>
              <a:gd name="connsiteY77" fmla="*/ 2234251 h 2882520"/>
              <a:gd name="connsiteX78" fmla="*/ 2661313 w 3720618"/>
              <a:gd name="connsiteY78" fmla="*/ 2261546 h 2882520"/>
              <a:gd name="connsiteX79" fmla="*/ 2681785 w 3720618"/>
              <a:gd name="connsiteY79" fmla="*/ 2275194 h 2882520"/>
              <a:gd name="connsiteX80" fmla="*/ 2709080 w 3720618"/>
              <a:gd name="connsiteY80" fmla="*/ 2282018 h 2882520"/>
              <a:gd name="connsiteX81" fmla="*/ 2750024 w 3720618"/>
              <a:gd name="connsiteY81" fmla="*/ 2309314 h 2882520"/>
              <a:gd name="connsiteX82" fmla="*/ 2770495 w 3720618"/>
              <a:gd name="connsiteY82" fmla="*/ 2322961 h 2882520"/>
              <a:gd name="connsiteX83" fmla="*/ 2790967 w 3720618"/>
              <a:gd name="connsiteY83" fmla="*/ 2329785 h 2882520"/>
              <a:gd name="connsiteX84" fmla="*/ 2811439 w 3720618"/>
              <a:gd name="connsiteY84" fmla="*/ 2343433 h 2882520"/>
              <a:gd name="connsiteX85" fmla="*/ 2886501 w 3720618"/>
              <a:gd name="connsiteY85" fmla="*/ 2357081 h 2882520"/>
              <a:gd name="connsiteX86" fmla="*/ 2927445 w 3720618"/>
              <a:gd name="connsiteY86" fmla="*/ 2370729 h 2882520"/>
              <a:gd name="connsiteX87" fmla="*/ 2968388 w 3720618"/>
              <a:gd name="connsiteY87" fmla="*/ 2391200 h 2882520"/>
              <a:gd name="connsiteX88" fmla="*/ 3009331 w 3720618"/>
              <a:gd name="connsiteY88" fmla="*/ 2418496 h 2882520"/>
              <a:gd name="connsiteX89" fmla="*/ 3050274 w 3720618"/>
              <a:gd name="connsiteY89" fmla="*/ 2445791 h 2882520"/>
              <a:gd name="connsiteX90" fmla="*/ 3070746 w 3720618"/>
              <a:gd name="connsiteY90" fmla="*/ 2452615 h 2882520"/>
              <a:gd name="connsiteX91" fmla="*/ 3091218 w 3720618"/>
              <a:gd name="connsiteY91" fmla="*/ 2466263 h 2882520"/>
              <a:gd name="connsiteX92" fmla="*/ 3111689 w 3720618"/>
              <a:gd name="connsiteY92" fmla="*/ 2473087 h 2882520"/>
              <a:gd name="connsiteX93" fmla="*/ 3132161 w 3720618"/>
              <a:gd name="connsiteY93" fmla="*/ 2486735 h 2882520"/>
              <a:gd name="connsiteX94" fmla="*/ 3173104 w 3720618"/>
              <a:gd name="connsiteY94" fmla="*/ 2500382 h 2882520"/>
              <a:gd name="connsiteX95" fmla="*/ 3214048 w 3720618"/>
              <a:gd name="connsiteY95" fmla="*/ 2520854 h 2882520"/>
              <a:gd name="connsiteX96" fmla="*/ 3234519 w 3720618"/>
              <a:gd name="connsiteY96" fmla="*/ 2534502 h 2882520"/>
              <a:gd name="connsiteX97" fmla="*/ 3275463 w 3720618"/>
              <a:gd name="connsiteY97" fmla="*/ 2548149 h 2882520"/>
              <a:gd name="connsiteX98" fmla="*/ 3323230 w 3720618"/>
              <a:gd name="connsiteY98" fmla="*/ 2568621 h 2882520"/>
              <a:gd name="connsiteX99" fmla="*/ 3391469 w 3720618"/>
              <a:gd name="connsiteY99" fmla="*/ 2589093 h 2882520"/>
              <a:gd name="connsiteX100" fmla="*/ 3432412 w 3720618"/>
              <a:gd name="connsiteY100" fmla="*/ 2609564 h 2882520"/>
              <a:gd name="connsiteX101" fmla="*/ 3452883 w 3720618"/>
              <a:gd name="connsiteY101" fmla="*/ 2623212 h 2882520"/>
              <a:gd name="connsiteX102" fmla="*/ 3548418 w 3720618"/>
              <a:gd name="connsiteY102" fmla="*/ 2650508 h 2882520"/>
              <a:gd name="connsiteX103" fmla="*/ 3568889 w 3720618"/>
              <a:gd name="connsiteY103" fmla="*/ 2664155 h 2882520"/>
              <a:gd name="connsiteX104" fmla="*/ 3589361 w 3720618"/>
              <a:gd name="connsiteY104" fmla="*/ 2670979 h 2882520"/>
              <a:gd name="connsiteX105" fmla="*/ 3657600 w 3720618"/>
              <a:gd name="connsiteY105" fmla="*/ 2705099 h 2882520"/>
              <a:gd name="connsiteX106" fmla="*/ 3671248 w 3720618"/>
              <a:gd name="connsiteY106" fmla="*/ 2725570 h 2882520"/>
              <a:gd name="connsiteX107" fmla="*/ 3691719 w 3720618"/>
              <a:gd name="connsiteY107" fmla="*/ 2739218 h 2882520"/>
              <a:gd name="connsiteX108" fmla="*/ 3705367 w 3720618"/>
              <a:gd name="connsiteY108" fmla="*/ 2780161 h 2882520"/>
              <a:gd name="connsiteX109" fmla="*/ 3719015 w 3720618"/>
              <a:gd name="connsiteY109" fmla="*/ 2800633 h 2882520"/>
              <a:gd name="connsiteX110" fmla="*/ 3719015 w 3720618"/>
              <a:gd name="connsiteY110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80782 w 3720618"/>
              <a:gd name="connsiteY43" fmla="*/ 1415385 h 2882520"/>
              <a:gd name="connsiteX44" fmla="*/ 1521725 w 3720618"/>
              <a:gd name="connsiteY44" fmla="*/ 1429033 h 2882520"/>
              <a:gd name="connsiteX45" fmla="*/ 1542197 w 3720618"/>
              <a:gd name="connsiteY45" fmla="*/ 1449505 h 2882520"/>
              <a:gd name="connsiteX46" fmla="*/ 1562669 w 3720618"/>
              <a:gd name="connsiteY46" fmla="*/ 1456329 h 2882520"/>
              <a:gd name="connsiteX47" fmla="*/ 1583140 w 3720618"/>
              <a:gd name="connsiteY47" fmla="*/ 1469976 h 2882520"/>
              <a:gd name="connsiteX48" fmla="*/ 1617260 w 3720618"/>
              <a:gd name="connsiteY48" fmla="*/ 1510920 h 2882520"/>
              <a:gd name="connsiteX49" fmla="*/ 1630907 w 3720618"/>
              <a:gd name="connsiteY49" fmla="*/ 1531391 h 2882520"/>
              <a:gd name="connsiteX50" fmla="*/ 1671851 w 3720618"/>
              <a:gd name="connsiteY50" fmla="*/ 1565511 h 2882520"/>
              <a:gd name="connsiteX51" fmla="*/ 1705970 w 3720618"/>
              <a:gd name="connsiteY51" fmla="*/ 1606454 h 2882520"/>
              <a:gd name="connsiteX52" fmla="*/ 1746913 w 3720618"/>
              <a:gd name="connsiteY52" fmla="*/ 1633749 h 2882520"/>
              <a:gd name="connsiteX53" fmla="*/ 1767385 w 3720618"/>
              <a:gd name="connsiteY53" fmla="*/ 1647397 h 2882520"/>
              <a:gd name="connsiteX54" fmla="*/ 1787857 w 3720618"/>
              <a:gd name="connsiteY54" fmla="*/ 1667869 h 2882520"/>
              <a:gd name="connsiteX55" fmla="*/ 1808328 w 3720618"/>
              <a:gd name="connsiteY55" fmla="*/ 1674693 h 2882520"/>
              <a:gd name="connsiteX56" fmla="*/ 1849271 w 3720618"/>
              <a:gd name="connsiteY56" fmla="*/ 1701988 h 2882520"/>
              <a:gd name="connsiteX57" fmla="*/ 1890215 w 3720618"/>
              <a:gd name="connsiteY57" fmla="*/ 1736108 h 2882520"/>
              <a:gd name="connsiteX58" fmla="*/ 1937982 w 3720618"/>
              <a:gd name="connsiteY58" fmla="*/ 1763403 h 2882520"/>
              <a:gd name="connsiteX59" fmla="*/ 1965277 w 3720618"/>
              <a:gd name="connsiteY59" fmla="*/ 1804346 h 2882520"/>
              <a:gd name="connsiteX60" fmla="*/ 2006221 w 3720618"/>
              <a:gd name="connsiteY60" fmla="*/ 1831642 h 2882520"/>
              <a:gd name="connsiteX61" fmla="*/ 2074460 w 3720618"/>
              <a:gd name="connsiteY61" fmla="*/ 1872585 h 2882520"/>
              <a:gd name="connsiteX62" fmla="*/ 2115403 w 3720618"/>
              <a:gd name="connsiteY62" fmla="*/ 1899881 h 2882520"/>
              <a:gd name="connsiteX63" fmla="*/ 2135874 w 3720618"/>
              <a:gd name="connsiteY63" fmla="*/ 1913529 h 2882520"/>
              <a:gd name="connsiteX64" fmla="*/ 2149522 w 3720618"/>
              <a:gd name="connsiteY64" fmla="*/ 1934000 h 2882520"/>
              <a:gd name="connsiteX65" fmla="*/ 2190466 w 3720618"/>
              <a:gd name="connsiteY65" fmla="*/ 1954472 h 2882520"/>
              <a:gd name="connsiteX66" fmla="*/ 2217761 w 3720618"/>
              <a:gd name="connsiteY66" fmla="*/ 1981767 h 2882520"/>
              <a:gd name="connsiteX67" fmla="*/ 2238233 w 3720618"/>
              <a:gd name="connsiteY67" fmla="*/ 2002239 h 2882520"/>
              <a:gd name="connsiteX68" fmla="*/ 2258704 w 3720618"/>
              <a:gd name="connsiteY68" fmla="*/ 2015887 h 2882520"/>
              <a:gd name="connsiteX69" fmla="*/ 2299648 w 3720618"/>
              <a:gd name="connsiteY69" fmla="*/ 2043182 h 2882520"/>
              <a:gd name="connsiteX70" fmla="*/ 2340591 w 3720618"/>
              <a:gd name="connsiteY70" fmla="*/ 2070478 h 2882520"/>
              <a:gd name="connsiteX71" fmla="*/ 2381534 w 3720618"/>
              <a:gd name="connsiteY71" fmla="*/ 2090949 h 2882520"/>
              <a:gd name="connsiteX72" fmla="*/ 2449773 w 3720618"/>
              <a:gd name="connsiteY72" fmla="*/ 2118245 h 2882520"/>
              <a:gd name="connsiteX73" fmla="*/ 2490716 w 3720618"/>
              <a:gd name="connsiteY73" fmla="*/ 2131893 h 2882520"/>
              <a:gd name="connsiteX74" fmla="*/ 2524836 w 3720618"/>
              <a:gd name="connsiteY74" fmla="*/ 2159188 h 2882520"/>
              <a:gd name="connsiteX75" fmla="*/ 2558955 w 3720618"/>
              <a:gd name="connsiteY75" fmla="*/ 2200132 h 2882520"/>
              <a:gd name="connsiteX76" fmla="*/ 2620370 w 3720618"/>
              <a:gd name="connsiteY76" fmla="*/ 2234251 h 2882520"/>
              <a:gd name="connsiteX77" fmla="*/ 2661313 w 3720618"/>
              <a:gd name="connsiteY77" fmla="*/ 2261546 h 2882520"/>
              <a:gd name="connsiteX78" fmla="*/ 2681785 w 3720618"/>
              <a:gd name="connsiteY78" fmla="*/ 2275194 h 2882520"/>
              <a:gd name="connsiteX79" fmla="*/ 2709080 w 3720618"/>
              <a:gd name="connsiteY79" fmla="*/ 2282018 h 2882520"/>
              <a:gd name="connsiteX80" fmla="*/ 2750024 w 3720618"/>
              <a:gd name="connsiteY80" fmla="*/ 2309314 h 2882520"/>
              <a:gd name="connsiteX81" fmla="*/ 2770495 w 3720618"/>
              <a:gd name="connsiteY81" fmla="*/ 2322961 h 2882520"/>
              <a:gd name="connsiteX82" fmla="*/ 2790967 w 3720618"/>
              <a:gd name="connsiteY82" fmla="*/ 2329785 h 2882520"/>
              <a:gd name="connsiteX83" fmla="*/ 2811439 w 3720618"/>
              <a:gd name="connsiteY83" fmla="*/ 2343433 h 2882520"/>
              <a:gd name="connsiteX84" fmla="*/ 2886501 w 3720618"/>
              <a:gd name="connsiteY84" fmla="*/ 2357081 h 2882520"/>
              <a:gd name="connsiteX85" fmla="*/ 2927445 w 3720618"/>
              <a:gd name="connsiteY85" fmla="*/ 2370729 h 2882520"/>
              <a:gd name="connsiteX86" fmla="*/ 2968388 w 3720618"/>
              <a:gd name="connsiteY86" fmla="*/ 2391200 h 2882520"/>
              <a:gd name="connsiteX87" fmla="*/ 3009331 w 3720618"/>
              <a:gd name="connsiteY87" fmla="*/ 2418496 h 2882520"/>
              <a:gd name="connsiteX88" fmla="*/ 3050274 w 3720618"/>
              <a:gd name="connsiteY88" fmla="*/ 2445791 h 2882520"/>
              <a:gd name="connsiteX89" fmla="*/ 3070746 w 3720618"/>
              <a:gd name="connsiteY89" fmla="*/ 2452615 h 2882520"/>
              <a:gd name="connsiteX90" fmla="*/ 3091218 w 3720618"/>
              <a:gd name="connsiteY90" fmla="*/ 2466263 h 2882520"/>
              <a:gd name="connsiteX91" fmla="*/ 3111689 w 3720618"/>
              <a:gd name="connsiteY91" fmla="*/ 2473087 h 2882520"/>
              <a:gd name="connsiteX92" fmla="*/ 3132161 w 3720618"/>
              <a:gd name="connsiteY92" fmla="*/ 2486735 h 2882520"/>
              <a:gd name="connsiteX93" fmla="*/ 3173104 w 3720618"/>
              <a:gd name="connsiteY93" fmla="*/ 2500382 h 2882520"/>
              <a:gd name="connsiteX94" fmla="*/ 3214048 w 3720618"/>
              <a:gd name="connsiteY94" fmla="*/ 2520854 h 2882520"/>
              <a:gd name="connsiteX95" fmla="*/ 3234519 w 3720618"/>
              <a:gd name="connsiteY95" fmla="*/ 2534502 h 2882520"/>
              <a:gd name="connsiteX96" fmla="*/ 3275463 w 3720618"/>
              <a:gd name="connsiteY96" fmla="*/ 2548149 h 2882520"/>
              <a:gd name="connsiteX97" fmla="*/ 3323230 w 3720618"/>
              <a:gd name="connsiteY97" fmla="*/ 2568621 h 2882520"/>
              <a:gd name="connsiteX98" fmla="*/ 3391469 w 3720618"/>
              <a:gd name="connsiteY98" fmla="*/ 2589093 h 2882520"/>
              <a:gd name="connsiteX99" fmla="*/ 3432412 w 3720618"/>
              <a:gd name="connsiteY99" fmla="*/ 2609564 h 2882520"/>
              <a:gd name="connsiteX100" fmla="*/ 3452883 w 3720618"/>
              <a:gd name="connsiteY100" fmla="*/ 2623212 h 2882520"/>
              <a:gd name="connsiteX101" fmla="*/ 3548418 w 3720618"/>
              <a:gd name="connsiteY101" fmla="*/ 2650508 h 2882520"/>
              <a:gd name="connsiteX102" fmla="*/ 3568889 w 3720618"/>
              <a:gd name="connsiteY102" fmla="*/ 2664155 h 2882520"/>
              <a:gd name="connsiteX103" fmla="*/ 3589361 w 3720618"/>
              <a:gd name="connsiteY103" fmla="*/ 2670979 h 2882520"/>
              <a:gd name="connsiteX104" fmla="*/ 3657600 w 3720618"/>
              <a:gd name="connsiteY104" fmla="*/ 2705099 h 2882520"/>
              <a:gd name="connsiteX105" fmla="*/ 3671248 w 3720618"/>
              <a:gd name="connsiteY105" fmla="*/ 2725570 h 2882520"/>
              <a:gd name="connsiteX106" fmla="*/ 3691719 w 3720618"/>
              <a:gd name="connsiteY106" fmla="*/ 2739218 h 2882520"/>
              <a:gd name="connsiteX107" fmla="*/ 3705367 w 3720618"/>
              <a:gd name="connsiteY107" fmla="*/ 2780161 h 2882520"/>
              <a:gd name="connsiteX108" fmla="*/ 3719015 w 3720618"/>
              <a:gd name="connsiteY108" fmla="*/ 2800633 h 2882520"/>
              <a:gd name="connsiteX109" fmla="*/ 3719015 w 3720618"/>
              <a:gd name="connsiteY109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562669 w 3720618"/>
              <a:gd name="connsiteY45" fmla="*/ 1456329 h 2882520"/>
              <a:gd name="connsiteX46" fmla="*/ 1583140 w 3720618"/>
              <a:gd name="connsiteY46" fmla="*/ 1469976 h 2882520"/>
              <a:gd name="connsiteX47" fmla="*/ 1617260 w 3720618"/>
              <a:gd name="connsiteY47" fmla="*/ 1510920 h 2882520"/>
              <a:gd name="connsiteX48" fmla="*/ 1630907 w 3720618"/>
              <a:gd name="connsiteY48" fmla="*/ 1531391 h 2882520"/>
              <a:gd name="connsiteX49" fmla="*/ 1671851 w 3720618"/>
              <a:gd name="connsiteY49" fmla="*/ 1565511 h 2882520"/>
              <a:gd name="connsiteX50" fmla="*/ 1705970 w 3720618"/>
              <a:gd name="connsiteY50" fmla="*/ 1606454 h 2882520"/>
              <a:gd name="connsiteX51" fmla="*/ 1746913 w 3720618"/>
              <a:gd name="connsiteY51" fmla="*/ 1633749 h 2882520"/>
              <a:gd name="connsiteX52" fmla="*/ 1767385 w 3720618"/>
              <a:gd name="connsiteY52" fmla="*/ 1647397 h 2882520"/>
              <a:gd name="connsiteX53" fmla="*/ 1787857 w 3720618"/>
              <a:gd name="connsiteY53" fmla="*/ 1667869 h 2882520"/>
              <a:gd name="connsiteX54" fmla="*/ 1808328 w 3720618"/>
              <a:gd name="connsiteY54" fmla="*/ 1674693 h 2882520"/>
              <a:gd name="connsiteX55" fmla="*/ 1849271 w 3720618"/>
              <a:gd name="connsiteY55" fmla="*/ 1701988 h 2882520"/>
              <a:gd name="connsiteX56" fmla="*/ 1890215 w 3720618"/>
              <a:gd name="connsiteY56" fmla="*/ 1736108 h 2882520"/>
              <a:gd name="connsiteX57" fmla="*/ 1937982 w 3720618"/>
              <a:gd name="connsiteY57" fmla="*/ 1763403 h 2882520"/>
              <a:gd name="connsiteX58" fmla="*/ 1965277 w 3720618"/>
              <a:gd name="connsiteY58" fmla="*/ 1804346 h 2882520"/>
              <a:gd name="connsiteX59" fmla="*/ 2006221 w 3720618"/>
              <a:gd name="connsiteY59" fmla="*/ 1831642 h 2882520"/>
              <a:gd name="connsiteX60" fmla="*/ 2074460 w 3720618"/>
              <a:gd name="connsiteY60" fmla="*/ 1872585 h 2882520"/>
              <a:gd name="connsiteX61" fmla="*/ 2115403 w 3720618"/>
              <a:gd name="connsiteY61" fmla="*/ 1899881 h 2882520"/>
              <a:gd name="connsiteX62" fmla="*/ 2135874 w 3720618"/>
              <a:gd name="connsiteY62" fmla="*/ 1913529 h 2882520"/>
              <a:gd name="connsiteX63" fmla="*/ 2149522 w 3720618"/>
              <a:gd name="connsiteY63" fmla="*/ 1934000 h 2882520"/>
              <a:gd name="connsiteX64" fmla="*/ 2190466 w 3720618"/>
              <a:gd name="connsiteY64" fmla="*/ 1954472 h 2882520"/>
              <a:gd name="connsiteX65" fmla="*/ 2217761 w 3720618"/>
              <a:gd name="connsiteY65" fmla="*/ 1981767 h 2882520"/>
              <a:gd name="connsiteX66" fmla="*/ 2238233 w 3720618"/>
              <a:gd name="connsiteY66" fmla="*/ 2002239 h 2882520"/>
              <a:gd name="connsiteX67" fmla="*/ 2258704 w 3720618"/>
              <a:gd name="connsiteY67" fmla="*/ 2015887 h 2882520"/>
              <a:gd name="connsiteX68" fmla="*/ 2299648 w 3720618"/>
              <a:gd name="connsiteY68" fmla="*/ 2043182 h 2882520"/>
              <a:gd name="connsiteX69" fmla="*/ 2340591 w 3720618"/>
              <a:gd name="connsiteY69" fmla="*/ 2070478 h 2882520"/>
              <a:gd name="connsiteX70" fmla="*/ 2381534 w 3720618"/>
              <a:gd name="connsiteY70" fmla="*/ 2090949 h 2882520"/>
              <a:gd name="connsiteX71" fmla="*/ 2449773 w 3720618"/>
              <a:gd name="connsiteY71" fmla="*/ 2118245 h 2882520"/>
              <a:gd name="connsiteX72" fmla="*/ 2490716 w 3720618"/>
              <a:gd name="connsiteY72" fmla="*/ 2131893 h 2882520"/>
              <a:gd name="connsiteX73" fmla="*/ 2524836 w 3720618"/>
              <a:gd name="connsiteY73" fmla="*/ 2159188 h 2882520"/>
              <a:gd name="connsiteX74" fmla="*/ 2558955 w 3720618"/>
              <a:gd name="connsiteY74" fmla="*/ 2200132 h 2882520"/>
              <a:gd name="connsiteX75" fmla="*/ 2620370 w 3720618"/>
              <a:gd name="connsiteY75" fmla="*/ 2234251 h 2882520"/>
              <a:gd name="connsiteX76" fmla="*/ 2661313 w 3720618"/>
              <a:gd name="connsiteY76" fmla="*/ 2261546 h 2882520"/>
              <a:gd name="connsiteX77" fmla="*/ 2681785 w 3720618"/>
              <a:gd name="connsiteY77" fmla="*/ 2275194 h 2882520"/>
              <a:gd name="connsiteX78" fmla="*/ 2709080 w 3720618"/>
              <a:gd name="connsiteY78" fmla="*/ 2282018 h 2882520"/>
              <a:gd name="connsiteX79" fmla="*/ 2750024 w 3720618"/>
              <a:gd name="connsiteY79" fmla="*/ 2309314 h 2882520"/>
              <a:gd name="connsiteX80" fmla="*/ 2770495 w 3720618"/>
              <a:gd name="connsiteY80" fmla="*/ 2322961 h 2882520"/>
              <a:gd name="connsiteX81" fmla="*/ 2790967 w 3720618"/>
              <a:gd name="connsiteY81" fmla="*/ 2329785 h 2882520"/>
              <a:gd name="connsiteX82" fmla="*/ 2811439 w 3720618"/>
              <a:gd name="connsiteY82" fmla="*/ 2343433 h 2882520"/>
              <a:gd name="connsiteX83" fmla="*/ 2886501 w 3720618"/>
              <a:gd name="connsiteY83" fmla="*/ 2357081 h 2882520"/>
              <a:gd name="connsiteX84" fmla="*/ 2927445 w 3720618"/>
              <a:gd name="connsiteY84" fmla="*/ 2370729 h 2882520"/>
              <a:gd name="connsiteX85" fmla="*/ 2968388 w 3720618"/>
              <a:gd name="connsiteY85" fmla="*/ 2391200 h 2882520"/>
              <a:gd name="connsiteX86" fmla="*/ 3009331 w 3720618"/>
              <a:gd name="connsiteY86" fmla="*/ 2418496 h 2882520"/>
              <a:gd name="connsiteX87" fmla="*/ 3050274 w 3720618"/>
              <a:gd name="connsiteY87" fmla="*/ 2445791 h 2882520"/>
              <a:gd name="connsiteX88" fmla="*/ 3070746 w 3720618"/>
              <a:gd name="connsiteY88" fmla="*/ 2452615 h 2882520"/>
              <a:gd name="connsiteX89" fmla="*/ 3091218 w 3720618"/>
              <a:gd name="connsiteY89" fmla="*/ 2466263 h 2882520"/>
              <a:gd name="connsiteX90" fmla="*/ 3111689 w 3720618"/>
              <a:gd name="connsiteY90" fmla="*/ 2473087 h 2882520"/>
              <a:gd name="connsiteX91" fmla="*/ 3132161 w 3720618"/>
              <a:gd name="connsiteY91" fmla="*/ 2486735 h 2882520"/>
              <a:gd name="connsiteX92" fmla="*/ 3173104 w 3720618"/>
              <a:gd name="connsiteY92" fmla="*/ 2500382 h 2882520"/>
              <a:gd name="connsiteX93" fmla="*/ 3214048 w 3720618"/>
              <a:gd name="connsiteY93" fmla="*/ 2520854 h 2882520"/>
              <a:gd name="connsiteX94" fmla="*/ 3234519 w 3720618"/>
              <a:gd name="connsiteY94" fmla="*/ 2534502 h 2882520"/>
              <a:gd name="connsiteX95" fmla="*/ 3275463 w 3720618"/>
              <a:gd name="connsiteY95" fmla="*/ 2548149 h 2882520"/>
              <a:gd name="connsiteX96" fmla="*/ 3323230 w 3720618"/>
              <a:gd name="connsiteY96" fmla="*/ 2568621 h 2882520"/>
              <a:gd name="connsiteX97" fmla="*/ 3391469 w 3720618"/>
              <a:gd name="connsiteY97" fmla="*/ 2589093 h 2882520"/>
              <a:gd name="connsiteX98" fmla="*/ 3432412 w 3720618"/>
              <a:gd name="connsiteY98" fmla="*/ 2609564 h 2882520"/>
              <a:gd name="connsiteX99" fmla="*/ 3452883 w 3720618"/>
              <a:gd name="connsiteY99" fmla="*/ 2623212 h 2882520"/>
              <a:gd name="connsiteX100" fmla="*/ 3548418 w 3720618"/>
              <a:gd name="connsiteY100" fmla="*/ 2650508 h 2882520"/>
              <a:gd name="connsiteX101" fmla="*/ 3568889 w 3720618"/>
              <a:gd name="connsiteY101" fmla="*/ 2664155 h 2882520"/>
              <a:gd name="connsiteX102" fmla="*/ 3589361 w 3720618"/>
              <a:gd name="connsiteY102" fmla="*/ 2670979 h 2882520"/>
              <a:gd name="connsiteX103" fmla="*/ 3657600 w 3720618"/>
              <a:gd name="connsiteY103" fmla="*/ 2705099 h 2882520"/>
              <a:gd name="connsiteX104" fmla="*/ 3671248 w 3720618"/>
              <a:gd name="connsiteY104" fmla="*/ 2725570 h 2882520"/>
              <a:gd name="connsiteX105" fmla="*/ 3691719 w 3720618"/>
              <a:gd name="connsiteY105" fmla="*/ 2739218 h 2882520"/>
              <a:gd name="connsiteX106" fmla="*/ 3705367 w 3720618"/>
              <a:gd name="connsiteY106" fmla="*/ 2780161 h 2882520"/>
              <a:gd name="connsiteX107" fmla="*/ 3719015 w 3720618"/>
              <a:gd name="connsiteY107" fmla="*/ 2800633 h 2882520"/>
              <a:gd name="connsiteX108" fmla="*/ 3719015 w 3720618"/>
              <a:gd name="connsiteY108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562669 w 3720618"/>
              <a:gd name="connsiteY45" fmla="*/ 1456329 h 2882520"/>
              <a:gd name="connsiteX46" fmla="*/ 1617260 w 3720618"/>
              <a:gd name="connsiteY46" fmla="*/ 1510920 h 2882520"/>
              <a:gd name="connsiteX47" fmla="*/ 1630907 w 3720618"/>
              <a:gd name="connsiteY47" fmla="*/ 1531391 h 2882520"/>
              <a:gd name="connsiteX48" fmla="*/ 1671851 w 3720618"/>
              <a:gd name="connsiteY48" fmla="*/ 1565511 h 2882520"/>
              <a:gd name="connsiteX49" fmla="*/ 1705970 w 3720618"/>
              <a:gd name="connsiteY49" fmla="*/ 1606454 h 2882520"/>
              <a:gd name="connsiteX50" fmla="*/ 1746913 w 3720618"/>
              <a:gd name="connsiteY50" fmla="*/ 1633749 h 2882520"/>
              <a:gd name="connsiteX51" fmla="*/ 1767385 w 3720618"/>
              <a:gd name="connsiteY51" fmla="*/ 1647397 h 2882520"/>
              <a:gd name="connsiteX52" fmla="*/ 1787857 w 3720618"/>
              <a:gd name="connsiteY52" fmla="*/ 1667869 h 2882520"/>
              <a:gd name="connsiteX53" fmla="*/ 1808328 w 3720618"/>
              <a:gd name="connsiteY53" fmla="*/ 1674693 h 2882520"/>
              <a:gd name="connsiteX54" fmla="*/ 1849271 w 3720618"/>
              <a:gd name="connsiteY54" fmla="*/ 1701988 h 2882520"/>
              <a:gd name="connsiteX55" fmla="*/ 1890215 w 3720618"/>
              <a:gd name="connsiteY55" fmla="*/ 1736108 h 2882520"/>
              <a:gd name="connsiteX56" fmla="*/ 1937982 w 3720618"/>
              <a:gd name="connsiteY56" fmla="*/ 1763403 h 2882520"/>
              <a:gd name="connsiteX57" fmla="*/ 1965277 w 3720618"/>
              <a:gd name="connsiteY57" fmla="*/ 1804346 h 2882520"/>
              <a:gd name="connsiteX58" fmla="*/ 2006221 w 3720618"/>
              <a:gd name="connsiteY58" fmla="*/ 1831642 h 2882520"/>
              <a:gd name="connsiteX59" fmla="*/ 2074460 w 3720618"/>
              <a:gd name="connsiteY59" fmla="*/ 1872585 h 2882520"/>
              <a:gd name="connsiteX60" fmla="*/ 2115403 w 3720618"/>
              <a:gd name="connsiteY60" fmla="*/ 1899881 h 2882520"/>
              <a:gd name="connsiteX61" fmla="*/ 2135874 w 3720618"/>
              <a:gd name="connsiteY61" fmla="*/ 1913529 h 2882520"/>
              <a:gd name="connsiteX62" fmla="*/ 2149522 w 3720618"/>
              <a:gd name="connsiteY62" fmla="*/ 1934000 h 2882520"/>
              <a:gd name="connsiteX63" fmla="*/ 2190466 w 3720618"/>
              <a:gd name="connsiteY63" fmla="*/ 1954472 h 2882520"/>
              <a:gd name="connsiteX64" fmla="*/ 2217761 w 3720618"/>
              <a:gd name="connsiteY64" fmla="*/ 1981767 h 2882520"/>
              <a:gd name="connsiteX65" fmla="*/ 2238233 w 3720618"/>
              <a:gd name="connsiteY65" fmla="*/ 2002239 h 2882520"/>
              <a:gd name="connsiteX66" fmla="*/ 2258704 w 3720618"/>
              <a:gd name="connsiteY66" fmla="*/ 2015887 h 2882520"/>
              <a:gd name="connsiteX67" fmla="*/ 2299648 w 3720618"/>
              <a:gd name="connsiteY67" fmla="*/ 2043182 h 2882520"/>
              <a:gd name="connsiteX68" fmla="*/ 2340591 w 3720618"/>
              <a:gd name="connsiteY68" fmla="*/ 2070478 h 2882520"/>
              <a:gd name="connsiteX69" fmla="*/ 2381534 w 3720618"/>
              <a:gd name="connsiteY69" fmla="*/ 2090949 h 2882520"/>
              <a:gd name="connsiteX70" fmla="*/ 2449773 w 3720618"/>
              <a:gd name="connsiteY70" fmla="*/ 2118245 h 2882520"/>
              <a:gd name="connsiteX71" fmla="*/ 2490716 w 3720618"/>
              <a:gd name="connsiteY71" fmla="*/ 2131893 h 2882520"/>
              <a:gd name="connsiteX72" fmla="*/ 2524836 w 3720618"/>
              <a:gd name="connsiteY72" fmla="*/ 2159188 h 2882520"/>
              <a:gd name="connsiteX73" fmla="*/ 2558955 w 3720618"/>
              <a:gd name="connsiteY73" fmla="*/ 2200132 h 2882520"/>
              <a:gd name="connsiteX74" fmla="*/ 2620370 w 3720618"/>
              <a:gd name="connsiteY74" fmla="*/ 2234251 h 2882520"/>
              <a:gd name="connsiteX75" fmla="*/ 2661313 w 3720618"/>
              <a:gd name="connsiteY75" fmla="*/ 2261546 h 2882520"/>
              <a:gd name="connsiteX76" fmla="*/ 2681785 w 3720618"/>
              <a:gd name="connsiteY76" fmla="*/ 2275194 h 2882520"/>
              <a:gd name="connsiteX77" fmla="*/ 2709080 w 3720618"/>
              <a:gd name="connsiteY77" fmla="*/ 2282018 h 2882520"/>
              <a:gd name="connsiteX78" fmla="*/ 2750024 w 3720618"/>
              <a:gd name="connsiteY78" fmla="*/ 2309314 h 2882520"/>
              <a:gd name="connsiteX79" fmla="*/ 2770495 w 3720618"/>
              <a:gd name="connsiteY79" fmla="*/ 2322961 h 2882520"/>
              <a:gd name="connsiteX80" fmla="*/ 2790967 w 3720618"/>
              <a:gd name="connsiteY80" fmla="*/ 2329785 h 2882520"/>
              <a:gd name="connsiteX81" fmla="*/ 2811439 w 3720618"/>
              <a:gd name="connsiteY81" fmla="*/ 2343433 h 2882520"/>
              <a:gd name="connsiteX82" fmla="*/ 2886501 w 3720618"/>
              <a:gd name="connsiteY82" fmla="*/ 2357081 h 2882520"/>
              <a:gd name="connsiteX83" fmla="*/ 2927445 w 3720618"/>
              <a:gd name="connsiteY83" fmla="*/ 2370729 h 2882520"/>
              <a:gd name="connsiteX84" fmla="*/ 2968388 w 3720618"/>
              <a:gd name="connsiteY84" fmla="*/ 2391200 h 2882520"/>
              <a:gd name="connsiteX85" fmla="*/ 3009331 w 3720618"/>
              <a:gd name="connsiteY85" fmla="*/ 2418496 h 2882520"/>
              <a:gd name="connsiteX86" fmla="*/ 3050274 w 3720618"/>
              <a:gd name="connsiteY86" fmla="*/ 2445791 h 2882520"/>
              <a:gd name="connsiteX87" fmla="*/ 3070746 w 3720618"/>
              <a:gd name="connsiteY87" fmla="*/ 2452615 h 2882520"/>
              <a:gd name="connsiteX88" fmla="*/ 3091218 w 3720618"/>
              <a:gd name="connsiteY88" fmla="*/ 2466263 h 2882520"/>
              <a:gd name="connsiteX89" fmla="*/ 3111689 w 3720618"/>
              <a:gd name="connsiteY89" fmla="*/ 2473087 h 2882520"/>
              <a:gd name="connsiteX90" fmla="*/ 3132161 w 3720618"/>
              <a:gd name="connsiteY90" fmla="*/ 2486735 h 2882520"/>
              <a:gd name="connsiteX91" fmla="*/ 3173104 w 3720618"/>
              <a:gd name="connsiteY91" fmla="*/ 2500382 h 2882520"/>
              <a:gd name="connsiteX92" fmla="*/ 3214048 w 3720618"/>
              <a:gd name="connsiteY92" fmla="*/ 2520854 h 2882520"/>
              <a:gd name="connsiteX93" fmla="*/ 3234519 w 3720618"/>
              <a:gd name="connsiteY93" fmla="*/ 2534502 h 2882520"/>
              <a:gd name="connsiteX94" fmla="*/ 3275463 w 3720618"/>
              <a:gd name="connsiteY94" fmla="*/ 2548149 h 2882520"/>
              <a:gd name="connsiteX95" fmla="*/ 3323230 w 3720618"/>
              <a:gd name="connsiteY95" fmla="*/ 2568621 h 2882520"/>
              <a:gd name="connsiteX96" fmla="*/ 3391469 w 3720618"/>
              <a:gd name="connsiteY96" fmla="*/ 2589093 h 2882520"/>
              <a:gd name="connsiteX97" fmla="*/ 3432412 w 3720618"/>
              <a:gd name="connsiteY97" fmla="*/ 2609564 h 2882520"/>
              <a:gd name="connsiteX98" fmla="*/ 3452883 w 3720618"/>
              <a:gd name="connsiteY98" fmla="*/ 2623212 h 2882520"/>
              <a:gd name="connsiteX99" fmla="*/ 3548418 w 3720618"/>
              <a:gd name="connsiteY99" fmla="*/ 2650508 h 2882520"/>
              <a:gd name="connsiteX100" fmla="*/ 3568889 w 3720618"/>
              <a:gd name="connsiteY100" fmla="*/ 2664155 h 2882520"/>
              <a:gd name="connsiteX101" fmla="*/ 3589361 w 3720618"/>
              <a:gd name="connsiteY101" fmla="*/ 2670979 h 2882520"/>
              <a:gd name="connsiteX102" fmla="*/ 3657600 w 3720618"/>
              <a:gd name="connsiteY102" fmla="*/ 2705099 h 2882520"/>
              <a:gd name="connsiteX103" fmla="*/ 3671248 w 3720618"/>
              <a:gd name="connsiteY103" fmla="*/ 2725570 h 2882520"/>
              <a:gd name="connsiteX104" fmla="*/ 3691719 w 3720618"/>
              <a:gd name="connsiteY104" fmla="*/ 2739218 h 2882520"/>
              <a:gd name="connsiteX105" fmla="*/ 3705367 w 3720618"/>
              <a:gd name="connsiteY105" fmla="*/ 2780161 h 2882520"/>
              <a:gd name="connsiteX106" fmla="*/ 3719015 w 3720618"/>
              <a:gd name="connsiteY106" fmla="*/ 2800633 h 2882520"/>
              <a:gd name="connsiteX107" fmla="*/ 3719015 w 3720618"/>
              <a:gd name="connsiteY107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30907 w 3720618"/>
              <a:gd name="connsiteY46" fmla="*/ 1531391 h 2882520"/>
              <a:gd name="connsiteX47" fmla="*/ 1671851 w 3720618"/>
              <a:gd name="connsiteY47" fmla="*/ 1565511 h 2882520"/>
              <a:gd name="connsiteX48" fmla="*/ 1705970 w 3720618"/>
              <a:gd name="connsiteY48" fmla="*/ 1606454 h 2882520"/>
              <a:gd name="connsiteX49" fmla="*/ 1746913 w 3720618"/>
              <a:gd name="connsiteY49" fmla="*/ 1633749 h 2882520"/>
              <a:gd name="connsiteX50" fmla="*/ 1767385 w 3720618"/>
              <a:gd name="connsiteY50" fmla="*/ 1647397 h 2882520"/>
              <a:gd name="connsiteX51" fmla="*/ 1787857 w 3720618"/>
              <a:gd name="connsiteY51" fmla="*/ 1667869 h 2882520"/>
              <a:gd name="connsiteX52" fmla="*/ 1808328 w 3720618"/>
              <a:gd name="connsiteY52" fmla="*/ 1674693 h 2882520"/>
              <a:gd name="connsiteX53" fmla="*/ 1849271 w 3720618"/>
              <a:gd name="connsiteY53" fmla="*/ 1701988 h 2882520"/>
              <a:gd name="connsiteX54" fmla="*/ 1890215 w 3720618"/>
              <a:gd name="connsiteY54" fmla="*/ 1736108 h 2882520"/>
              <a:gd name="connsiteX55" fmla="*/ 1937982 w 3720618"/>
              <a:gd name="connsiteY55" fmla="*/ 1763403 h 2882520"/>
              <a:gd name="connsiteX56" fmla="*/ 1965277 w 3720618"/>
              <a:gd name="connsiteY56" fmla="*/ 1804346 h 2882520"/>
              <a:gd name="connsiteX57" fmla="*/ 2006221 w 3720618"/>
              <a:gd name="connsiteY57" fmla="*/ 1831642 h 2882520"/>
              <a:gd name="connsiteX58" fmla="*/ 2074460 w 3720618"/>
              <a:gd name="connsiteY58" fmla="*/ 1872585 h 2882520"/>
              <a:gd name="connsiteX59" fmla="*/ 2115403 w 3720618"/>
              <a:gd name="connsiteY59" fmla="*/ 1899881 h 2882520"/>
              <a:gd name="connsiteX60" fmla="*/ 2135874 w 3720618"/>
              <a:gd name="connsiteY60" fmla="*/ 1913529 h 2882520"/>
              <a:gd name="connsiteX61" fmla="*/ 2149522 w 3720618"/>
              <a:gd name="connsiteY61" fmla="*/ 1934000 h 2882520"/>
              <a:gd name="connsiteX62" fmla="*/ 2190466 w 3720618"/>
              <a:gd name="connsiteY62" fmla="*/ 1954472 h 2882520"/>
              <a:gd name="connsiteX63" fmla="*/ 2217761 w 3720618"/>
              <a:gd name="connsiteY63" fmla="*/ 1981767 h 2882520"/>
              <a:gd name="connsiteX64" fmla="*/ 2238233 w 3720618"/>
              <a:gd name="connsiteY64" fmla="*/ 2002239 h 2882520"/>
              <a:gd name="connsiteX65" fmla="*/ 2258704 w 3720618"/>
              <a:gd name="connsiteY65" fmla="*/ 2015887 h 2882520"/>
              <a:gd name="connsiteX66" fmla="*/ 2299648 w 3720618"/>
              <a:gd name="connsiteY66" fmla="*/ 2043182 h 2882520"/>
              <a:gd name="connsiteX67" fmla="*/ 2340591 w 3720618"/>
              <a:gd name="connsiteY67" fmla="*/ 2070478 h 2882520"/>
              <a:gd name="connsiteX68" fmla="*/ 2381534 w 3720618"/>
              <a:gd name="connsiteY68" fmla="*/ 2090949 h 2882520"/>
              <a:gd name="connsiteX69" fmla="*/ 2449773 w 3720618"/>
              <a:gd name="connsiteY69" fmla="*/ 2118245 h 2882520"/>
              <a:gd name="connsiteX70" fmla="*/ 2490716 w 3720618"/>
              <a:gd name="connsiteY70" fmla="*/ 2131893 h 2882520"/>
              <a:gd name="connsiteX71" fmla="*/ 2524836 w 3720618"/>
              <a:gd name="connsiteY71" fmla="*/ 2159188 h 2882520"/>
              <a:gd name="connsiteX72" fmla="*/ 2558955 w 3720618"/>
              <a:gd name="connsiteY72" fmla="*/ 2200132 h 2882520"/>
              <a:gd name="connsiteX73" fmla="*/ 2620370 w 3720618"/>
              <a:gd name="connsiteY73" fmla="*/ 2234251 h 2882520"/>
              <a:gd name="connsiteX74" fmla="*/ 2661313 w 3720618"/>
              <a:gd name="connsiteY74" fmla="*/ 2261546 h 2882520"/>
              <a:gd name="connsiteX75" fmla="*/ 2681785 w 3720618"/>
              <a:gd name="connsiteY75" fmla="*/ 2275194 h 2882520"/>
              <a:gd name="connsiteX76" fmla="*/ 2709080 w 3720618"/>
              <a:gd name="connsiteY76" fmla="*/ 2282018 h 2882520"/>
              <a:gd name="connsiteX77" fmla="*/ 2750024 w 3720618"/>
              <a:gd name="connsiteY77" fmla="*/ 2309314 h 2882520"/>
              <a:gd name="connsiteX78" fmla="*/ 2770495 w 3720618"/>
              <a:gd name="connsiteY78" fmla="*/ 2322961 h 2882520"/>
              <a:gd name="connsiteX79" fmla="*/ 2790967 w 3720618"/>
              <a:gd name="connsiteY79" fmla="*/ 2329785 h 2882520"/>
              <a:gd name="connsiteX80" fmla="*/ 2811439 w 3720618"/>
              <a:gd name="connsiteY80" fmla="*/ 2343433 h 2882520"/>
              <a:gd name="connsiteX81" fmla="*/ 2886501 w 3720618"/>
              <a:gd name="connsiteY81" fmla="*/ 2357081 h 2882520"/>
              <a:gd name="connsiteX82" fmla="*/ 2927445 w 3720618"/>
              <a:gd name="connsiteY82" fmla="*/ 2370729 h 2882520"/>
              <a:gd name="connsiteX83" fmla="*/ 2968388 w 3720618"/>
              <a:gd name="connsiteY83" fmla="*/ 2391200 h 2882520"/>
              <a:gd name="connsiteX84" fmla="*/ 3009331 w 3720618"/>
              <a:gd name="connsiteY84" fmla="*/ 2418496 h 2882520"/>
              <a:gd name="connsiteX85" fmla="*/ 3050274 w 3720618"/>
              <a:gd name="connsiteY85" fmla="*/ 2445791 h 2882520"/>
              <a:gd name="connsiteX86" fmla="*/ 3070746 w 3720618"/>
              <a:gd name="connsiteY86" fmla="*/ 2452615 h 2882520"/>
              <a:gd name="connsiteX87" fmla="*/ 3091218 w 3720618"/>
              <a:gd name="connsiteY87" fmla="*/ 2466263 h 2882520"/>
              <a:gd name="connsiteX88" fmla="*/ 3111689 w 3720618"/>
              <a:gd name="connsiteY88" fmla="*/ 2473087 h 2882520"/>
              <a:gd name="connsiteX89" fmla="*/ 3132161 w 3720618"/>
              <a:gd name="connsiteY89" fmla="*/ 2486735 h 2882520"/>
              <a:gd name="connsiteX90" fmla="*/ 3173104 w 3720618"/>
              <a:gd name="connsiteY90" fmla="*/ 2500382 h 2882520"/>
              <a:gd name="connsiteX91" fmla="*/ 3214048 w 3720618"/>
              <a:gd name="connsiteY91" fmla="*/ 2520854 h 2882520"/>
              <a:gd name="connsiteX92" fmla="*/ 3234519 w 3720618"/>
              <a:gd name="connsiteY92" fmla="*/ 2534502 h 2882520"/>
              <a:gd name="connsiteX93" fmla="*/ 3275463 w 3720618"/>
              <a:gd name="connsiteY93" fmla="*/ 2548149 h 2882520"/>
              <a:gd name="connsiteX94" fmla="*/ 3323230 w 3720618"/>
              <a:gd name="connsiteY94" fmla="*/ 2568621 h 2882520"/>
              <a:gd name="connsiteX95" fmla="*/ 3391469 w 3720618"/>
              <a:gd name="connsiteY95" fmla="*/ 2589093 h 2882520"/>
              <a:gd name="connsiteX96" fmla="*/ 3432412 w 3720618"/>
              <a:gd name="connsiteY96" fmla="*/ 2609564 h 2882520"/>
              <a:gd name="connsiteX97" fmla="*/ 3452883 w 3720618"/>
              <a:gd name="connsiteY97" fmla="*/ 2623212 h 2882520"/>
              <a:gd name="connsiteX98" fmla="*/ 3548418 w 3720618"/>
              <a:gd name="connsiteY98" fmla="*/ 2650508 h 2882520"/>
              <a:gd name="connsiteX99" fmla="*/ 3568889 w 3720618"/>
              <a:gd name="connsiteY99" fmla="*/ 2664155 h 2882520"/>
              <a:gd name="connsiteX100" fmla="*/ 3589361 w 3720618"/>
              <a:gd name="connsiteY100" fmla="*/ 2670979 h 2882520"/>
              <a:gd name="connsiteX101" fmla="*/ 3657600 w 3720618"/>
              <a:gd name="connsiteY101" fmla="*/ 2705099 h 2882520"/>
              <a:gd name="connsiteX102" fmla="*/ 3671248 w 3720618"/>
              <a:gd name="connsiteY102" fmla="*/ 2725570 h 2882520"/>
              <a:gd name="connsiteX103" fmla="*/ 3691719 w 3720618"/>
              <a:gd name="connsiteY103" fmla="*/ 2739218 h 2882520"/>
              <a:gd name="connsiteX104" fmla="*/ 3705367 w 3720618"/>
              <a:gd name="connsiteY104" fmla="*/ 2780161 h 2882520"/>
              <a:gd name="connsiteX105" fmla="*/ 3719015 w 3720618"/>
              <a:gd name="connsiteY105" fmla="*/ 2800633 h 2882520"/>
              <a:gd name="connsiteX106" fmla="*/ 3719015 w 3720618"/>
              <a:gd name="connsiteY106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71851 w 3720618"/>
              <a:gd name="connsiteY46" fmla="*/ 1565511 h 2882520"/>
              <a:gd name="connsiteX47" fmla="*/ 1705970 w 3720618"/>
              <a:gd name="connsiteY47" fmla="*/ 1606454 h 2882520"/>
              <a:gd name="connsiteX48" fmla="*/ 1746913 w 3720618"/>
              <a:gd name="connsiteY48" fmla="*/ 1633749 h 2882520"/>
              <a:gd name="connsiteX49" fmla="*/ 1767385 w 3720618"/>
              <a:gd name="connsiteY49" fmla="*/ 1647397 h 2882520"/>
              <a:gd name="connsiteX50" fmla="*/ 1787857 w 3720618"/>
              <a:gd name="connsiteY50" fmla="*/ 1667869 h 2882520"/>
              <a:gd name="connsiteX51" fmla="*/ 1808328 w 3720618"/>
              <a:gd name="connsiteY51" fmla="*/ 1674693 h 2882520"/>
              <a:gd name="connsiteX52" fmla="*/ 1849271 w 3720618"/>
              <a:gd name="connsiteY52" fmla="*/ 1701988 h 2882520"/>
              <a:gd name="connsiteX53" fmla="*/ 1890215 w 3720618"/>
              <a:gd name="connsiteY53" fmla="*/ 1736108 h 2882520"/>
              <a:gd name="connsiteX54" fmla="*/ 1937982 w 3720618"/>
              <a:gd name="connsiteY54" fmla="*/ 1763403 h 2882520"/>
              <a:gd name="connsiteX55" fmla="*/ 1965277 w 3720618"/>
              <a:gd name="connsiteY55" fmla="*/ 1804346 h 2882520"/>
              <a:gd name="connsiteX56" fmla="*/ 2006221 w 3720618"/>
              <a:gd name="connsiteY56" fmla="*/ 1831642 h 2882520"/>
              <a:gd name="connsiteX57" fmla="*/ 2074460 w 3720618"/>
              <a:gd name="connsiteY57" fmla="*/ 1872585 h 2882520"/>
              <a:gd name="connsiteX58" fmla="*/ 2115403 w 3720618"/>
              <a:gd name="connsiteY58" fmla="*/ 1899881 h 2882520"/>
              <a:gd name="connsiteX59" fmla="*/ 2135874 w 3720618"/>
              <a:gd name="connsiteY59" fmla="*/ 1913529 h 2882520"/>
              <a:gd name="connsiteX60" fmla="*/ 2149522 w 3720618"/>
              <a:gd name="connsiteY60" fmla="*/ 1934000 h 2882520"/>
              <a:gd name="connsiteX61" fmla="*/ 2190466 w 3720618"/>
              <a:gd name="connsiteY61" fmla="*/ 1954472 h 2882520"/>
              <a:gd name="connsiteX62" fmla="*/ 2217761 w 3720618"/>
              <a:gd name="connsiteY62" fmla="*/ 1981767 h 2882520"/>
              <a:gd name="connsiteX63" fmla="*/ 2238233 w 3720618"/>
              <a:gd name="connsiteY63" fmla="*/ 2002239 h 2882520"/>
              <a:gd name="connsiteX64" fmla="*/ 2258704 w 3720618"/>
              <a:gd name="connsiteY64" fmla="*/ 2015887 h 2882520"/>
              <a:gd name="connsiteX65" fmla="*/ 2299648 w 3720618"/>
              <a:gd name="connsiteY65" fmla="*/ 2043182 h 2882520"/>
              <a:gd name="connsiteX66" fmla="*/ 2340591 w 3720618"/>
              <a:gd name="connsiteY66" fmla="*/ 2070478 h 2882520"/>
              <a:gd name="connsiteX67" fmla="*/ 2381534 w 3720618"/>
              <a:gd name="connsiteY67" fmla="*/ 2090949 h 2882520"/>
              <a:gd name="connsiteX68" fmla="*/ 2449773 w 3720618"/>
              <a:gd name="connsiteY68" fmla="*/ 2118245 h 2882520"/>
              <a:gd name="connsiteX69" fmla="*/ 2490716 w 3720618"/>
              <a:gd name="connsiteY69" fmla="*/ 2131893 h 2882520"/>
              <a:gd name="connsiteX70" fmla="*/ 2524836 w 3720618"/>
              <a:gd name="connsiteY70" fmla="*/ 2159188 h 2882520"/>
              <a:gd name="connsiteX71" fmla="*/ 2558955 w 3720618"/>
              <a:gd name="connsiteY71" fmla="*/ 2200132 h 2882520"/>
              <a:gd name="connsiteX72" fmla="*/ 2620370 w 3720618"/>
              <a:gd name="connsiteY72" fmla="*/ 2234251 h 2882520"/>
              <a:gd name="connsiteX73" fmla="*/ 2661313 w 3720618"/>
              <a:gd name="connsiteY73" fmla="*/ 2261546 h 2882520"/>
              <a:gd name="connsiteX74" fmla="*/ 2681785 w 3720618"/>
              <a:gd name="connsiteY74" fmla="*/ 2275194 h 2882520"/>
              <a:gd name="connsiteX75" fmla="*/ 2709080 w 3720618"/>
              <a:gd name="connsiteY75" fmla="*/ 2282018 h 2882520"/>
              <a:gd name="connsiteX76" fmla="*/ 2750024 w 3720618"/>
              <a:gd name="connsiteY76" fmla="*/ 2309314 h 2882520"/>
              <a:gd name="connsiteX77" fmla="*/ 2770495 w 3720618"/>
              <a:gd name="connsiteY77" fmla="*/ 2322961 h 2882520"/>
              <a:gd name="connsiteX78" fmla="*/ 2790967 w 3720618"/>
              <a:gd name="connsiteY78" fmla="*/ 2329785 h 2882520"/>
              <a:gd name="connsiteX79" fmla="*/ 2811439 w 3720618"/>
              <a:gd name="connsiteY79" fmla="*/ 2343433 h 2882520"/>
              <a:gd name="connsiteX80" fmla="*/ 2886501 w 3720618"/>
              <a:gd name="connsiteY80" fmla="*/ 2357081 h 2882520"/>
              <a:gd name="connsiteX81" fmla="*/ 2927445 w 3720618"/>
              <a:gd name="connsiteY81" fmla="*/ 2370729 h 2882520"/>
              <a:gd name="connsiteX82" fmla="*/ 2968388 w 3720618"/>
              <a:gd name="connsiteY82" fmla="*/ 2391200 h 2882520"/>
              <a:gd name="connsiteX83" fmla="*/ 3009331 w 3720618"/>
              <a:gd name="connsiteY83" fmla="*/ 2418496 h 2882520"/>
              <a:gd name="connsiteX84" fmla="*/ 3050274 w 3720618"/>
              <a:gd name="connsiteY84" fmla="*/ 2445791 h 2882520"/>
              <a:gd name="connsiteX85" fmla="*/ 3070746 w 3720618"/>
              <a:gd name="connsiteY85" fmla="*/ 2452615 h 2882520"/>
              <a:gd name="connsiteX86" fmla="*/ 3091218 w 3720618"/>
              <a:gd name="connsiteY86" fmla="*/ 2466263 h 2882520"/>
              <a:gd name="connsiteX87" fmla="*/ 3111689 w 3720618"/>
              <a:gd name="connsiteY87" fmla="*/ 2473087 h 2882520"/>
              <a:gd name="connsiteX88" fmla="*/ 3132161 w 3720618"/>
              <a:gd name="connsiteY88" fmla="*/ 2486735 h 2882520"/>
              <a:gd name="connsiteX89" fmla="*/ 3173104 w 3720618"/>
              <a:gd name="connsiteY89" fmla="*/ 2500382 h 2882520"/>
              <a:gd name="connsiteX90" fmla="*/ 3214048 w 3720618"/>
              <a:gd name="connsiteY90" fmla="*/ 2520854 h 2882520"/>
              <a:gd name="connsiteX91" fmla="*/ 3234519 w 3720618"/>
              <a:gd name="connsiteY91" fmla="*/ 2534502 h 2882520"/>
              <a:gd name="connsiteX92" fmla="*/ 3275463 w 3720618"/>
              <a:gd name="connsiteY92" fmla="*/ 2548149 h 2882520"/>
              <a:gd name="connsiteX93" fmla="*/ 3323230 w 3720618"/>
              <a:gd name="connsiteY93" fmla="*/ 2568621 h 2882520"/>
              <a:gd name="connsiteX94" fmla="*/ 3391469 w 3720618"/>
              <a:gd name="connsiteY94" fmla="*/ 2589093 h 2882520"/>
              <a:gd name="connsiteX95" fmla="*/ 3432412 w 3720618"/>
              <a:gd name="connsiteY95" fmla="*/ 2609564 h 2882520"/>
              <a:gd name="connsiteX96" fmla="*/ 3452883 w 3720618"/>
              <a:gd name="connsiteY96" fmla="*/ 2623212 h 2882520"/>
              <a:gd name="connsiteX97" fmla="*/ 3548418 w 3720618"/>
              <a:gd name="connsiteY97" fmla="*/ 2650508 h 2882520"/>
              <a:gd name="connsiteX98" fmla="*/ 3568889 w 3720618"/>
              <a:gd name="connsiteY98" fmla="*/ 2664155 h 2882520"/>
              <a:gd name="connsiteX99" fmla="*/ 3589361 w 3720618"/>
              <a:gd name="connsiteY99" fmla="*/ 2670979 h 2882520"/>
              <a:gd name="connsiteX100" fmla="*/ 3657600 w 3720618"/>
              <a:gd name="connsiteY100" fmla="*/ 2705099 h 2882520"/>
              <a:gd name="connsiteX101" fmla="*/ 3671248 w 3720618"/>
              <a:gd name="connsiteY101" fmla="*/ 2725570 h 2882520"/>
              <a:gd name="connsiteX102" fmla="*/ 3691719 w 3720618"/>
              <a:gd name="connsiteY102" fmla="*/ 2739218 h 2882520"/>
              <a:gd name="connsiteX103" fmla="*/ 3705367 w 3720618"/>
              <a:gd name="connsiteY103" fmla="*/ 2780161 h 2882520"/>
              <a:gd name="connsiteX104" fmla="*/ 3719015 w 3720618"/>
              <a:gd name="connsiteY104" fmla="*/ 2800633 h 2882520"/>
              <a:gd name="connsiteX105" fmla="*/ 3719015 w 3720618"/>
              <a:gd name="connsiteY105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71851 w 3720618"/>
              <a:gd name="connsiteY46" fmla="*/ 1565511 h 2882520"/>
              <a:gd name="connsiteX47" fmla="*/ 1746913 w 3720618"/>
              <a:gd name="connsiteY47" fmla="*/ 1633749 h 2882520"/>
              <a:gd name="connsiteX48" fmla="*/ 1767385 w 3720618"/>
              <a:gd name="connsiteY48" fmla="*/ 1647397 h 2882520"/>
              <a:gd name="connsiteX49" fmla="*/ 1787857 w 3720618"/>
              <a:gd name="connsiteY49" fmla="*/ 1667869 h 2882520"/>
              <a:gd name="connsiteX50" fmla="*/ 1808328 w 3720618"/>
              <a:gd name="connsiteY50" fmla="*/ 1674693 h 2882520"/>
              <a:gd name="connsiteX51" fmla="*/ 1849271 w 3720618"/>
              <a:gd name="connsiteY51" fmla="*/ 1701988 h 2882520"/>
              <a:gd name="connsiteX52" fmla="*/ 1890215 w 3720618"/>
              <a:gd name="connsiteY52" fmla="*/ 1736108 h 2882520"/>
              <a:gd name="connsiteX53" fmla="*/ 1937982 w 3720618"/>
              <a:gd name="connsiteY53" fmla="*/ 1763403 h 2882520"/>
              <a:gd name="connsiteX54" fmla="*/ 1965277 w 3720618"/>
              <a:gd name="connsiteY54" fmla="*/ 1804346 h 2882520"/>
              <a:gd name="connsiteX55" fmla="*/ 2006221 w 3720618"/>
              <a:gd name="connsiteY55" fmla="*/ 1831642 h 2882520"/>
              <a:gd name="connsiteX56" fmla="*/ 2074460 w 3720618"/>
              <a:gd name="connsiteY56" fmla="*/ 1872585 h 2882520"/>
              <a:gd name="connsiteX57" fmla="*/ 2115403 w 3720618"/>
              <a:gd name="connsiteY57" fmla="*/ 1899881 h 2882520"/>
              <a:gd name="connsiteX58" fmla="*/ 2135874 w 3720618"/>
              <a:gd name="connsiteY58" fmla="*/ 1913529 h 2882520"/>
              <a:gd name="connsiteX59" fmla="*/ 2149522 w 3720618"/>
              <a:gd name="connsiteY59" fmla="*/ 1934000 h 2882520"/>
              <a:gd name="connsiteX60" fmla="*/ 2190466 w 3720618"/>
              <a:gd name="connsiteY60" fmla="*/ 1954472 h 2882520"/>
              <a:gd name="connsiteX61" fmla="*/ 2217761 w 3720618"/>
              <a:gd name="connsiteY61" fmla="*/ 1981767 h 2882520"/>
              <a:gd name="connsiteX62" fmla="*/ 2238233 w 3720618"/>
              <a:gd name="connsiteY62" fmla="*/ 2002239 h 2882520"/>
              <a:gd name="connsiteX63" fmla="*/ 2258704 w 3720618"/>
              <a:gd name="connsiteY63" fmla="*/ 2015887 h 2882520"/>
              <a:gd name="connsiteX64" fmla="*/ 2299648 w 3720618"/>
              <a:gd name="connsiteY64" fmla="*/ 2043182 h 2882520"/>
              <a:gd name="connsiteX65" fmla="*/ 2340591 w 3720618"/>
              <a:gd name="connsiteY65" fmla="*/ 2070478 h 2882520"/>
              <a:gd name="connsiteX66" fmla="*/ 2381534 w 3720618"/>
              <a:gd name="connsiteY66" fmla="*/ 2090949 h 2882520"/>
              <a:gd name="connsiteX67" fmla="*/ 2449773 w 3720618"/>
              <a:gd name="connsiteY67" fmla="*/ 2118245 h 2882520"/>
              <a:gd name="connsiteX68" fmla="*/ 2490716 w 3720618"/>
              <a:gd name="connsiteY68" fmla="*/ 2131893 h 2882520"/>
              <a:gd name="connsiteX69" fmla="*/ 2524836 w 3720618"/>
              <a:gd name="connsiteY69" fmla="*/ 2159188 h 2882520"/>
              <a:gd name="connsiteX70" fmla="*/ 2558955 w 3720618"/>
              <a:gd name="connsiteY70" fmla="*/ 2200132 h 2882520"/>
              <a:gd name="connsiteX71" fmla="*/ 2620370 w 3720618"/>
              <a:gd name="connsiteY71" fmla="*/ 2234251 h 2882520"/>
              <a:gd name="connsiteX72" fmla="*/ 2661313 w 3720618"/>
              <a:gd name="connsiteY72" fmla="*/ 2261546 h 2882520"/>
              <a:gd name="connsiteX73" fmla="*/ 2681785 w 3720618"/>
              <a:gd name="connsiteY73" fmla="*/ 2275194 h 2882520"/>
              <a:gd name="connsiteX74" fmla="*/ 2709080 w 3720618"/>
              <a:gd name="connsiteY74" fmla="*/ 2282018 h 2882520"/>
              <a:gd name="connsiteX75" fmla="*/ 2750024 w 3720618"/>
              <a:gd name="connsiteY75" fmla="*/ 2309314 h 2882520"/>
              <a:gd name="connsiteX76" fmla="*/ 2770495 w 3720618"/>
              <a:gd name="connsiteY76" fmla="*/ 2322961 h 2882520"/>
              <a:gd name="connsiteX77" fmla="*/ 2790967 w 3720618"/>
              <a:gd name="connsiteY77" fmla="*/ 2329785 h 2882520"/>
              <a:gd name="connsiteX78" fmla="*/ 2811439 w 3720618"/>
              <a:gd name="connsiteY78" fmla="*/ 2343433 h 2882520"/>
              <a:gd name="connsiteX79" fmla="*/ 2886501 w 3720618"/>
              <a:gd name="connsiteY79" fmla="*/ 2357081 h 2882520"/>
              <a:gd name="connsiteX80" fmla="*/ 2927445 w 3720618"/>
              <a:gd name="connsiteY80" fmla="*/ 2370729 h 2882520"/>
              <a:gd name="connsiteX81" fmla="*/ 2968388 w 3720618"/>
              <a:gd name="connsiteY81" fmla="*/ 2391200 h 2882520"/>
              <a:gd name="connsiteX82" fmla="*/ 3009331 w 3720618"/>
              <a:gd name="connsiteY82" fmla="*/ 2418496 h 2882520"/>
              <a:gd name="connsiteX83" fmla="*/ 3050274 w 3720618"/>
              <a:gd name="connsiteY83" fmla="*/ 2445791 h 2882520"/>
              <a:gd name="connsiteX84" fmla="*/ 3070746 w 3720618"/>
              <a:gd name="connsiteY84" fmla="*/ 2452615 h 2882520"/>
              <a:gd name="connsiteX85" fmla="*/ 3091218 w 3720618"/>
              <a:gd name="connsiteY85" fmla="*/ 2466263 h 2882520"/>
              <a:gd name="connsiteX86" fmla="*/ 3111689 w 3720618"/>
              <a:gd name="connsiteY86" fmla="*/ 2473087 h 2882520"/>
              <a:gd name="connsiteX87" fmla="*/ 3132161 w 3720618"/>
              <a:gd name="connsiteY87" fmla="*/ 2486735 h 2882520"/>
              <a:gd name="connsiteX88" fmla="*/ 3173104 w 3720618"/>
              <a:gd name="connsiteY88" fmla="*/ 2500382 h 2882520"/>
              <a:gd name="connsiteX89" fmla="*/ 3214048 w 3720618"/>
              <a:gd name="connsiteY89" fmla="*/ 2520854 h 2882520"/>
              <a:gd name="connsiteX90" fmla="*/ 3234519 w 3720618"/>
              <a:gd name="connsiteY90" fmla="*/ 2534502 h 2882520"/>
              <a:gd name="connsiteX91" fmla="*/ 3275463 w 3720618"/>
              <a:gd name="connsiteY91" fmla="*/ 2548149 h 2882520"/>
              <a:gd name="connsiteX92" fmla="*/ 3323230 w 3720618"/>
              <a:gd name="connsiteY92" fmla="*/ 2568621 h 2882520"/>
              <a:gd name="connsiteX93" fmla="*/ 3391469 w 3720618"/>
              <a:gd name="connsiteY93" fmla="*/ 2589093 h 2882520"/>
              <a:gd name="connsiteX94" fmla="*/ 3432412 w 3720618"/>
              <a:gd name="connsiteY94" fmla="*/ 2609564 h 2882520"/>
              <a:gd name="connsiteX95" fmla="*/ 3452883 w 3720618"/>
              <a:gd name="connsiteY95" fmla="*/ 2623212 h 2882520"/>
              <a:gd name="connsiteX96" fmla="*/ 3548418 w 3720618"/>
              <a:gd name="connsiteY96" fmla="*/ 2650508 h 2882520"/>
              <a:gd name="connsiteX97" fmla="*/ 3568889 w 3720618"/>
              <a:gd name="connsiteY97" fmla="*/ 2664155 h 2882520"/>
              <a:gd name="connsiteX98" fmla="*/ 3589361 w 3720618"/>
              <a:gd name="connsiteY98" fmla="*/ 2670979 h 2882520"/>
              <a:gd name="connsiteX99" fmla="*/ 3657600 w 3720618"/>
              <a:gd name="connsiteY99" fmla="*/ 2705099 h 2882520"/>
              <a:gd name="connsiteX100" fmla="*/ 3671248 w 3720618"/>
              <a:gd name="connsiteY100" fmla="*/ 2725570 h 2882520"/>
              <a:gd name="connsiteX101" fmla="*/ 3691719 w 3720618"/>
              <a:gd name="connsiteY101" fmla="*/ 2739218 h 2882520"/>
              <a:gd name="connsiteX102" fmla="*/ 3705367 w 3720618"/>
              <a:gd name="connsiteY102" fmla="*/ 2780161 h 2882520"/>
              <a:gd name="connsiteX103" fmla="*/ 3719015 w 3720618"/>
              <a:gd name="connsiteY103" fmla="*/ 2800633 h 2882520"/>
              <a:gd name="connsiteX104" fmla="*/ 3719015 w 3720618"/>
              <a:gd name="connsiteY104" fmla="*/ 2882520 h 2882520"/>
              <a:gd name="connsiteX0" fmla="*/ 0 w 3720562"/>
              <a:gd name="connsiteY0" fmla="*/ 9666 h 2887282"/>
              <a:gd name="connsiteX1" fmla="*/ 388961 w 3720562"/>
              <a:gd name="connsiteY1" fmla="*/ 9666 h 2887282"/>
              <a:gd name="connsiteX2" fmla="*/ 443552 w 3720562"/>
              <a:gd name="connsiteY2" fmla="*/ 23314 h 2887282"/>
              <a:gd name="connsiteX3" fmla="*/ 484495 w 3720562"/>
              <a:gd name="connsiteY3" fmla="*/ 50609 h 2887282"/>
              <a:gd name="connsiteX4" fmla="*/ 491319 w 3720562"/>
              <a:gd name="connsiteY4" fmla="*/ 71081 h 2887282"/>
              <a:gd name="connsiteX5" fmla="*/ 532263 w 3720562"/>
              <a:gd name="connsiteY5" fmla="*/ 98376 h 2887282"/>
              <a:gd name="connsiteX6" fmla="*/ 545910 w 3720562"/>
              <a:gd name="connsiteY6" fmla="*/ 139320 h 2887282"/>
              <a:gd name="connsiteX7" fmla="*/ 552734 w 3720562"/>
              <a:gd name="connsiteY7" fmla="*/ 173439 h 2887282"/>
              <a:gd name="connsiteX8" fmla="*/ 566382 w 3720562"/>
              <a:gd name="connsiteY8" fmla="*/ 214382 h 2887282"/>
              <a:gd name="connsiteX9" fmla="*/ 573206 w 3720562"/>
              <a:gd name="connsiteY9" fmla="*/ 234854 h 2887282"/>
              <a:gd name="connsiteX10" fmla="*/ 586854 w 3720562"/>
              <a:gd name="connsiteY10" fmla="*/ 275797 h 2887282"/>
              <a:gd name="connsiteX11" fmla="*/ 600501 w 3720562"/>
              <a:gd name="connsiteY11" fmla="*/ 296269 h 2887282"/>
              <a:gd name="connsiteX12" fmla="*/ 607325 w 3720562"/>
              <a:gd name="connsiteY12" fmla="*/ 316740 h 2887282"/>
              <a:gd name="connsiteX13" fmla="*/ 655092 w 3720562"/>
              <a:gd name="connsiteY13" fmla="*/ 371332 h 2887282"/>
              <a:gd name="connsiteX14" fmla="*/ 723331 w 3720562"/>
              <a:gd name="connsiteY14" fmla="*/ 480514 h 2887282"/>
              <a:gd name="connsiteX15" fmla="*/ 736979 w 3720562"/>
              <a:gd name="connsiteY15" fmla="*/ 500985 h 2887282"/>
              <a:gd name="connsiteX16" fmla="*/ 757451 w 3720562"/>
              <a:gd name="connsiteY16" fmla="*/ 541929 h 2887282"/>
              <a:gd name="connsiteX17" fmla="*/ 771098 w 3720562"/>
              <a:gd name="connsiteY17" fmla="*/ 569224 h 2887282"/>
              <a:gd name="connsiteX18" fmla="*/ 812042 w 3720562"/>
              <a:gd name="connsiteY18" fmla="*/ 603343 h 2887282"/>
              <a:gd name="connsiteX19" fmla="*/ 859809 w 3720562"/>
              <a:gd name="connsiteY19" fmla="*/ 664758 h 2887282"/>
              <a:gd name="connsiteX20" fmla="*/ 873457 w 3720562"/>
              <a:gd name="connsiteY20" fmla="*/ 692054 h 2887282"/>
              <a:gd name="connsiteX21" fmla="*/ 914400 w 3720562"/>
              <a:gd name="connsiteY21" fmla="*/ 732997 h 2887282"/>
              <a:gd name="connsiteX22" fmla="*/ 948519 w 3720562"/>
              <a:gd name="connsiteY22" fmla="*/ 760293 h 2887282"/>
              <a:gd name="connsiteX23" fmla="*/ 975815 w 3720562"/>
              <a:gd name="connsiteY23" fmla="*/ 801236 h 2887282"/>
              <a:gd name="connsiteX24" fmla="*/ 1003110 w 3720562"/>
              <a:gd name="connsiteY24" fmla="*/ 842179 h 2887282"/>
              <a:gd name="connsiteX25" fmla="*/ 1016758 w 3720562"/>
              <a:gd name="connsiteY25" fmla="*/ 862651 h 2887282"/>
              <a:gd name="connsiteX26" fmla="*/ 1030406 w 3720562"/>
              <a:gd name="connsiteY26" fmla="*/ 883123 h 2887282"/>
              <a:gd name="connsiteX27" fmla="*/ 1050877 w 3720562"/>
              <a:gd name="connsiteY27" fmla="*/ 903594 h 2887282"/>
              <a:gd name="connsiteX28" fmla="*/ 1078173 w 3720562"/>
              <a:gd name="connsiteY28" fmla="*/ 944537 h 2887282"/>
              <a:gd name="connsiteX29" fmla="*/ 1105469 w 3720562"/>
              <a:gd name="connsiteY29" fmla="*/ 985481 h 2887282"/>
              <a:gd name="connsiteX30" fmla="*/ 1132764 w 3720562"/>
              <a:gd name="connsiteY30" fmla="*/ 1026424 h 2887282"/>
              <a:gd name="connsiteX31" fmla="*/ 1153236 w 3720562"/>
              <a:gd name="connsiteY31" fmla="*/ 1040072 h 2887282"/>
              <a:gd name="connsiteX32" fmla="*/ 1160060 w 3720562"/>
              <a:gd name="connsiteY32" fmla="*/ 1060543 h 2887282"/>
              <a:gd name="connsiteX33" fmla="*/ 1187355 w 3720562"/>
              <a:gd name="connsiteY33" fmla="*/ 1101487 h 2887282"/>
              <a:gd name="connsiteX34" fmla="*/ 1207827 w 3720562"/>
              <a:gd name="connsiteY34" fmla="*/ 1142430 h 2887282"/>
              <a:gd name="connsiteX35" fmla="*/ 1214651 w 3720562"/>
              <a:gd name="connsiteY35" fmla="*/ 1162902 h 2887282"/>
              <a:gd name="connsiteX36" fmla="*/ 1255594 w 3720562"/>
              <a:gd name="connsiteY36" fmla="*/ 1183373 h 2887282"/>
              <a:gd name="connsiteX37" fmla="*/ 1269242 w 3720562"/>
              <a:gd name="connsiteY37" fmla="*/ 1203845 h 2887282"/>
              <a:gd name="connsiteX38" fmla="*/ 1310185 w 3720562"/>
              <a:gd name="connsiteY38" fmla="*/ 1231140 h 2887282"/>
              <a:gd name="connsiteX39" fmla="*/ 1330657 w 3720562"/>
              <a:gd name="connsiteY39" fmla="*/ 1244788 h 2887282"/>
              <a:gd name="connsiteX40" fmla="*/ 1371600 w 3720562"/>
              <a:gd name="connsiteY40" fmla="*/ 1278908 h 2887282"/>
              <a:gd name="connsiteX41" fmla="*/ 1385248 w 3720562"/>
              <a:gd name="connsiteY41" fmla="*/ 1299379 h 2887282"/>
              <a:gd name="connsiteX42" fmla="*/ 1405719 w 3720562"/>
              <a:gd name="connsiteY42" fmla="*/ 1313027 h 2887282"/>
              <a:gd name="connsiteX43" fmla="*/ 1521725 w 3720562"/>
              <a:gd name="connsiteY43" fmla="*/ 1429033 h 2887282"/>
              <a:gd name="connsiteX44" fmla="*/ 1542197 w 3720562"/>
              <a:gd name="connsiteY44" fmla="*/ 1449505 h 2887282"/>
              <a:gd name="connsiteX45" fmla="*/ 1617260 w 3720562"/>
              <a:gd name="connsiteY45" fmla="*/ 1510920 h 2887282"/>
              <a:gd name="connsiteX46" fmla="*/ 1671851 w 3720562"/>
              <a:gd name="connsiteY46" fmla="*/ 1565511 h 2887282"/>
              <a:gd name="connsiteX47" fmla="*/ 1746913 w 3720562"/>
              <a:gd name="connsiteY47" fmla="*/ 1633749 h 2887282"/>
              <a:gd name="connsiteX48" fmla="*/ 1767385 w 3720562"/>
              <a:gd name="connsiteY48" fmla="*/ 1647397 h 2887282"/>
              <a:gd name="connsiteX49" fmla="*/ 1787857 w 3720562"/>
              <a:gd name="connsiteY49" fmla="*/ 1667869 h 2887282"/>
              <a:gd name="connsiteX50" fmla="*/ 1808328 w 3720562"/>
              <a:gd name="connsiteY50" fmla="*/ 1674693 h 2887282"/>
              <a:gd name="connsiteX51" fmla="*/ 1849271 w 3720562"/>
              <a:gd name="connsiteY51" fmla="*/ 1701988 h 2887282"/>
              <a:gd name="connsiteX52" fmla="*/ 1890215 w 3720562"/>
              <a:gd name="connsiteY52" fmla="*/ 1736108 h 2887282"/>
              <a:gd name="connsiteX53" fmla="*/ 1937982 w 3720562"/>
              <a:gd name="connsiteY53" fmla="*/ 1763403 h 2887282"/>
              <a:gd name="connsiteX54" fmla="*/ 1965277 w 3720562"/>
              <a:gd name="connsiteY54" fmla="*/ 1804346 h 2887282"/>
              <a:gd name="connsiteX55" fmla="*/ 2006221 w 3720562"/>
              <a:gd name="connsiteY55" fmla="*/ 1831642 h 2887282"/>
              <a:gd name="connsiteX56" fmla="*/ 2074460 w 3720562"/>
              <a:gd name="connsiteY56" fmla="*/ 1872585 h 2887282"/>
              <a:gd name="connsiteX57" fmla="*/ 2115403 w 3720562"/>
              <a:gd name="connsiteY57" fmla="*/ 1899881 h 2887282"/>
              <a:gd name="connsiteX58" fmla="*/ 2135874 w 3720562"/>
              <a:gd name="connsiteY58" fmla="*/ 1913529 h 2887282"/>
              <a:gd name="connsiteX59" fmla="*/ 2149522 w 3720562"/>
              <a:gd name="connsiteY59" fmla="*/ 1934000 h 2887282"/>
              <a:gd name="connsiteX60" fmla="*/ 2190466 w 3720562"/>
              <a:gd name="connsiteY60" fmla="*/ 1954472 h 2887282"/>
              <a:gd name="connsiteX61" fmla="*/ 2217761 w 3720562"/>
              <a:gd name="connsiteY61" fmla="*/ 1981767 h 2887282"/>
              <a:gd name="connsiteX62" fmla="*/ 2238233 w 3720562"/>
              <a:gd name="connsiteY62" fmla="*/ 2002239 h 2887282"/>
              <a:gd name="connsiteX63" fmla="*/ 2258704 w 3720562"/>
              <a:gd name="connsiteY63" fmla="*/ 2015887 h 2887282"/>
              <a:gd name="connsiteX64" fmla="*/ 2299648 w 3720562"/>
              <a:gd name="connsiteY64" fmla="*/ 2043182 h 2887282"/>
              <a:gd name="connsiteX65" fmla="*/ 2340591 w 3720562"/>
              <a:gd name="connsiteY65" fmla="*/ 2070478 h 2887282"/>
              <a:gd name="connsiteX66" fmla="*/ 2381534 w 3720562"/>
              <a:gd name="connsiteY66" fmla="*/ 2090949 h 2887282"/>
              <a:gd name="connsiteX67" fmla="*/ 2449773 w 3720562"/>
              <a:gd name="connsiteY67" fmla="*/ 2118245 h 2887282"/>
              <a:gd name="connsiteX68" fmla="*/ 2490716 w 3720562"/>
              <a:gd name="connsiteY68" fmla="*/ 2131893 h 2887282"/>
              <a:gd name="connsiteX69" fmla="*/ 2524836 w 3720562"/>
              <a:gd name="connsiteY69" fmla="*/ 2159188 h 2887282"/>
              <a:gd name="connsiteX70" fmla="*/ 2558955 w 3720562"/>
              <a:gd name="connsiteY70" fmla="*/ 2200132 h 2887282"/>
              <a:gd name="connsiteX71" fmla="*/ 2620370 w 3720562"/>
              <a:gd name="connsiteY71" fmla="*/ 2234251 h 2887282"/>
              <a:gd name="connsiteX72" fmla="*/ 2661313 w 3720562"/>
              <a:gd name="connsiteY72" fmla="*/ 2261546 h 2887282"/>
              <a:gd name="connsiteX73" fmla="*/ 2681785 w 3720562"/>
              <a:gd name="connsiteY73" fmla="*/ 2275194 h 2887282"/>
              <a:gd name="connsiteX74" fmla="*/ 2709080 w 3720562"/>
              <a:gd name="connsiteY74" fmla="*/ 2282018 h 2887282"/>
              <a:gd name="connsiteX75" fmla="*/ 2750024 w 3720562"/>
              <a:gd name="connsiteY75" fmla="*/ 2309314 h 2887282"/>
              <a:gd name="connsiteX76" fmla="*/ 2770495 w 3720562"/>
              <a:gd name="connsiteY76" fmla="*/ 2322961 h 2887282"/>
              <a:gd name="connsiteX77" fmla="*/ 2790967 w 3720562"/>
              <a:gd name="connsiteY77" fmla="*/ 2329785 h 2887282"/>
              <a:gd name="connsiteX78" fmla="*/ 2811439 w 3720562"/>
              <a:gd name="connsiteY78" fmla="*/ 2343433 h 2887282"/>
              <a:gd name="connsiteX79" fmla="*/ 2886501 w 3720562"/>
              <a:gd name="connsiteY79" fmla="*/ 2357081 h 2887282"/>
              <a:gd name="connsiteX80" fmla="*/ 2927445 w 3720562"/>
              <a:gd name="connsiteY80" fmla="*/ 2370729 h 2887282"/>
              <a:gd name="connsiteX81" fmla="*/ 2968388 w 3720562"/>
              <a:gd name="connsiteY81" fmla="*/ 2391200 h 2887282"/>
              <a:gd name="connsiteX82" fmla="*/ 3009331 w 3720562"/>
              <a:gd name="connsiteY82" fmla="*/ 2418496 h 2887282"/>
              <a:gd name="connsiteX83" fmla="*/ 3050274 w 3720562"/>
              <a:gd name="connsiteY83" fmla="*/ 2445791 h 2887282"/>
              <a:gd name="connsiteX84" fmla="*/ 3070746 w 3720562"/>
              <a:gd name="connsiteY84" fmla="*/ 2452615 h 2887282"/>
              <a:gd name="connsiteX85" fmla="*/ 3091218 w 3720562"/>
              <a:gd name="connsiteY85" fmla="*/ 2466263 h 2887282"/>
              <a:gd name="connsiteX86" fmla="*/ 3111689 w 3720562"/>
              <a:gd name="connsiteY86" fmla="*/ 2473087 h 2887282"/>
              <a:gd name="connsiteX87" fmla="*/ 3132161 w 3720562"/>
              <a:gd name="connsiteY87" fmla="*/ 2486735 h 2887282"/>
              <a:gd name="connsiteX88" fmla="*/ 3173104 w 3720562"/>
              <a:gd name="connsiteY88" fmla="*/ 2500382 h 2887282"/>
              <a:gd name="connsiteX89" fmla="*/ 3214048 w 3720562"/>
              <a:gd name="connsiteY89" fmla="*/ 2520854 h 2887282"/>
              <a:gd name="connsiteX90" fmla="*/ 3234519 w 3720562"/>
              <a:gd name="connsiteY90" fmla="*/ 2534502 h 2887282"/>
              <a:gd name="connsiteX91" fmla="*/ 3275463 w 3720562"/>
              <a:gd name="connsiteY91" fmla="*/ 2548149 h 2887282"/>
              <a:gd name="connsiteX92" fmla="*/ 3323230 w 3720562"/>
              <a:gd name="connsiteY92" fmla="*/ 2568621 h 2887282"/>
              <a:gd name="connsiteX93" fmla="*/ 3391469 w 3720562"/>
              <a:gd name="connsiteY93" fmla="*/ 2589093 h 2887282"/>
              <a:gd name="connsiteX94" fmla="*/ 3432412 w 3720562"/>
              <a:gd name="connsiteY94" fmla="*/ 2609564 h 2887282"/>
              <a:gd name="connsiteX95" fmla="*/ 3452883 w 3720562"/>
              <a:gd name="connsiteY95" fmla="*/ 2623212 h 2887282"/>
              <a:gd name="connsiteX96" fmla="*/ 3548418 w 3720562"/>
              <a:gd name="connsiteY96" fmla="*/ 2650508 h 2887282"/>
              <a:gd name="connsiteX97" fmla="*/ 3568889 w 3720562"/>
              <a:gd name="connsiteY97" fmla="*/ 2664155 h 2887282"/>
              <a:gd name="connsiteX98" fmla="*/ 3589361 w 3720562"/>
              <a:gd name="connsiteY98" fmla="*/ 2670979 h 2887282"/>
              <a:gd name="connsiteX99" fmla="*/ 3657600 w 3720562"/>
              <a:gd name="connsiteY99" fmla="*/ 2705099 h 2887282"/>
              <a:gd name="connsiteX100" fmla="*/ 3671248 w 3720562"/>
              <a:gd name="connsiteY100" fmla="*/ 2725570 h 2887282"/>
              <a:gd name="connsiteX101" fmla="*/ 3691719 w 3720562"/>
              <a:gd name="connsiteY101" fmla="*/ 2739218 h 2887282"/>
              <a:gd name="connsiteX102" fmla="*/ 3705367 w 3720562"/>
              <a:gd name="connsiteY102" fmla="*/ 2780161 h 2887282"/>
              <a:gd name="connsiteX103" fmla="*/ 3719015 w 3720562"/>
              <a:gd name="connsiteY103" fmla="*/ 2800633 h 2887282"/>
              <a:gd name="connsiteX104" fmla="*/ 3666627 w 3720562"/>
              <a:gd name="connsiteY104" fmla="*/ 2887282 h 2887282"/>
              <a:gd name="connsiteX0" fmla="*/ 0 w 3706338"/>
              <a:gd name="connsiteY0" fmla="*/ 9666 h 2887282"/>
              <a:gd name="connsiteX1" fmla="*/ 388961 w 3706338"/>
              <a:gd name="connsiteY1" fmla="*/ 9666 h 2887282"/>
              <a:gd name="connsiteX2" fmla="*/ 443552 w 3706338"/>
              <a:gd name="connsiteY2" fmla="*/ 23314 h 2887282"/>
              <a:gd name="connsiteX3" fmla="*/ 484495 w 3706338"/>
              <a:gd name="connsiteY3" fmla="*/ 50609 h 2887282"/>
              <a:gd name="connsiteX4" fmla="*/ 491319 w 3706338"/>
              <a:gd name="connsiteY4" fmla="*/ 71081 h 2887282"/>
              <a:gd name="connsiteX5" fmla="*/ 532263 w 3706338"/>
              <a:gd name="connsiteY5" fmla="*/ 98376 h 2887282"/>
              <a:gd name="connsiteX6" fmla="*/ 545910 w 3706338"/>
              <a:gd name="connsiteY6" fmla="*/ 139320 h 2887282"/>
              <a:gd name="connsiteX7" fmla="*/ 552734 w 3706338"/>
              <a:gd name="connsiteY7" fmla="*/ 173439 h 2887282"/>
              <a:gd name="connsiteX8" fmla="*/ 566382 w 3706338"/>
              <a:gd name="connsiteY8" fmla="*/ 214382 h 2887282"/>
              <a:gd name="connsiteX9" fmla="*/ 573206 w 3706338"/>
              <a:gd name="connsiteY9" fmla="*/ 234854 h 2887282"/>
              <a:gd name="connsiteX10" fmla="*/ 586854 w 3706338"/>
              <a:gd name="connsiteY10" fmla="*/ 275797 h 2887282"/>
              <a:gd name="connsiteX11" fmla="*/ 600501 w 3706338"/>
              <a:gd name="connsiteY11" fmla="*/ 296269 h 2887282"/>
              <a:gd name="connsiteX12" fmla="*/ 607325 w 3706338"/>
              <a:gd name="connsiteY12" fmla="*/ 316740 h 2887282"/>
              <a:gd name="connsiteX13" fmla="*/ 655092 w 3706338"/>
              <a:gd name="connsiteY13" fmla="*/ 371332 h 2887282"/>
              <a:gd name="connsiteX14" fmla="*/ 723331 w 3706338"/>
              <a:gd name="connsiteY14" fmla="*/ 480514 h 2887282"/>
              <a:gd name="connsiteX15" fmla="*/ 736979 w 3706338"/>
              <a:gd name="connsiteY15" fmla="*/ 500985 h 2887282"/>
              <a:gd name="connsiteX16" fmla="*/ 757451 w 3706338"/>
              <a:gd name="connsiteY16" fmla="*/ 541929 h 2887282"/>
              <a:gd name="connsiteX17" fmla="*/ 771098 w 3706338"/>
              <a:gd name="connsiteY17" fmla="*/ 569224 h 2887282"/>
              <a:gd name="connsiteX18" fmla="*/ 812042 w 3706338"/>
              <a:gd name="connsiteY18" fmla="*/ 603343 h 2887282"/>
              <a:gd name="connsiteX19" fmla="*/ 859809 w 3706338"/>
              <a:gd name="connsiteY19" fmla="*/ 664758 h 2887282"/>
              <a:gd name="connsiteX20" fmla="*/ 873457 w 3706338"/>
              <a:gd name="connsiteY20" fmla="*/ 692054 h 2887282"/>
              <a:gd name="connsiteX21" fmla="*/ 914400 w 3706338"/>
              <a:gd name="connsiteY21" fmla="*/ 732997 h 2887282"/>
              <a:gd name="connsiteX22" fmla="*/ 948519 w 3706338"/>
              <a:gd name="connsiteY22" fmla="*/ 760293 h 2887282"/>
              <a:gd name="connsiteX23" fmla="*/ 975815 w 3706338"/>
              <a:gd name="connsiteY23" fmla="*/ 801236 h 2887282"/>
              <a:gd name="connsiteX24" fmla="*/ 1003110 w 3706338"/>
              <a:gd name="connsiteY24" fmla="*/ 842179 h 2887282"/>
              <a:gd name="connsiteX25" fmla="*/ 1016758 w 3706338"/>
              <a:gd name="connsiteY25" fmla="*/ 862651 h 2887282"/>
              <a:gd name="connsiteX26" fmla="*/ 1030406 w 3706338"/>
              <a:gd name="connsiteY26" fmla="*/ 883123 h 2887282"/>
              <a:gd name="connsiteX27" fmla="*/ 1050877 w 3706338"/>
              <a:gd name="connsiteY27" fmla="*/ 903594 h 2887282"/>
              <a:gd name="connsiteX28" fmla="*/ 1078173 w 3706338"/>
              <a:gd name="connsiteY28" fmla="*/ 944537 h 2887282"/>
              <a:gd name="connsiteX29" fmla="*/ 1105469 w 3706338"/>
              <a:gd name="connsiteY29" fmla="*/ 985481 h 2887282"/>
              <a:gd name="connsiteX30" fmla="*/ 1132764 w 3706338"/>
              <a:gd name="connsiteY30" fmla="*/ 1026424 h 2887282"/>
              <a:gd name="connsiteX31" fmla="*/ 1153236 w 3706338"/>
              <a:gd name="connsiteY31" fmla="*/ 1040072 h 2887282"/>
              <a:gd name="connsiteX32" fmla="*/ 1160060 w 3706338"/>
              <a:gd name="connsiteY32" fmla="*/ 1060543 h 2887282"/>
              <a:gd name="connsiteX33" fmla="*/ 1187355 w 3706338"/>
              <a:gd name="connsiteY33" fmla="*/ 1101487 h 2887282"/>
              <a:gd name="connsiteX34" fmla="*/ 1207827 w 3706338"/>
              <a:gd name="connsiteY34" fmla="*/ 1142430 h 2887282"/>
              <a:gd name="connsiteX35" fmla="*/ 1214651 w 3706338"/>
              <a:gd name="connsiteY35" fmla="*/ 1162902 h 2887282"/>
              <a:gd name="connsiteX36" fmla="*/ 1255594 w 3706338"/>
              <a:gd name="connsiteY36" fmla="*/ 1183373 h 2887282"/>
              <a:gd name="connsiteX37" fmla="*/ 1269242 w 3706338"/>
              <a:gd name="connsiteY37" fmla="*/ 1203845 h 2887282"/>
              <a:gd name="connsiteX38" fmla="*/ 1310185 w 3706338"/>
              <a:gd name="connsiteY38" fmla="*/ 1231140 h 2887282"/>
              <a:gd name="connsiteX39" fmla="*/ 1330657 w 3706338"/>
              <a:gd name="connsiteY39" fmla="*/ 1244788 h 2887282"/>
              <a:gd name="connsiteX40" fmla="*/ 1371600 w 3706338"/>
              <a:gd name="connsiteY40" fmla="*/ 1278908 h 2887282"/>
              <a:gd name="connsiteX41" fmla="*/ 1385248 w 3706338"/>
              <a:gd name="connsiteY41" fmla="*/ 1299379 h 2887282"/>
              <a:gd name="connsiteX42" fmla="*/ 1405719 w 3706338"/>
              <a:gd name="connsiteY42" fmla="*/ 1313027 h 2887282"/>
              <a:gd name="connsiteX43" fmla="*/ 1521725 w 3706338"/>
              <a:gd name="connsiteY43" fmla="*/ 1429033 h 2887282"/>
              <a:gd name="connsiteX44" fmla="*/ 1542197 w 3706338"/>
              <a:gd name="connsiteY44" fmla="*/ 1449505 h 2887282"/>
              <a:gd name="connsiteX45" fmla="*/ 1617260 w 3706338"/>
              <a:gd name="connsiteY45" fmla="*/ 1510920 h 2887282"/>
              <a:gd name="connsiteX46" fmla="*/ 1671851 w 3706338"/>
              <a:gd name="connsiteY46" fmla="*/ 1565511 h 2887282"/>
              <a:gd name="connsiteX47" fmla="*/ 1746913 w 3706338"/>
              <a:gd name="connsiteY47" fmla="*/ 1633749 h 2887282"/>
              <a:gd name="connsiteX48" fmla="*/ 1767385 w 3706338"/>
              <a:gd name="connsiteY48" fmla="*/ 1647397 h 2887282"/>
              <a:gd name="connsiteX49" fmla="*/ 1787857 w 3706338"/>
              <a:gd name="connsiteY49" fmla="*/ 1667869 h 2887282"/>
              <a:gd name="connsiteX50" fmla="*/ 1808328 w 3706338"/>
              <a:gd name="connsiteY50" fmla="*/ 1674693 h 2887282"/>
              <a:gd name="connsiteX51" fmla="*/ 1849271 w 3706338"/>
              <a:gd name="connsiteY51" fmla="*/ 1701988 h 2887282"/>
              <a:gd name="connsiteX52" fmla="*/ 1890215 w 3706338"/>
              <a:gd name="connsiteY52" fmla="*/ 1736108 h 2887282"/>
              <a:gd name="connsiteX53" fmla="*/ 1937982 w 3706338"/>
              <a:gd name="connsiteY53" fmla="*/ 1763403 h 2887282"/>
              <a:gd name="connsiteX54" fmla="*/ 1965277 w 3706338"/>
              <a:gd name="connsiteY54" fmla="*/ 1804346 h 2887282"/>
              <a:gd name="connsiteX55" fmla="*/ 2006221 w 3706338"/>
              <a:gd name="connsiteY55" fmla="*/ 1831642 h 2887282"/>
              <a:gd name="connsiteX56" fmla="*/ 2074460 w 3706338"/>
              <a:gd name="connsiteY56" fmla="*/ 1872585 h 2887282"/>
              <a:gd name="connsiteX57" fmla="*/ 2115403 w 3706338"/>
              <a:gd name="connsiteY57" fmla="*/ 1899881 h 2887282"/>
              <a:gd name="connsiteX58" fmla="*/ 2135874 w 3706338"/>
              <a:gd name="connsiteY58" fmla="*/ 1913529 h 2887282"/>
              <a:gd name="connsiteX59" fmla="*/ 2149522 w 3706338"/>
              <a:gd name="connsiteY59" fmla="*/ 1934000 h 2887282"/>
              <a:gd name="connsiteX60" fmla="*/ 2190466 w 3706338"/>
              <a:gd name="connsiteY60" fmla="*/ 1954472 h 2887282"/>
              <a:gd name="connsiteX61" fmla="*/ 2217761 w 3706338"/>
              <a:gd name="connsiteY61" fmla="*/ 1981767 h 2887282"/>
              <a:gd name="connsiteX62" fmla="*/ 2238233 w 3706338"/>
              <a:gd name="connsiteY62" fmla="*/ 2002239 h 2887282"/>
              <a:gd name="connsiteX63" fmla="*/ 2258704 w 3706338"/>
              <a:gd name="connsiteY63" fmla="*/ 2015887 h 2887282"/>
              <a:gd name="connsiteX64" fmla="*/ 2299648 w 3706338"/>
              <a:gd name="connsiteY64" fmla="*/ 2043182 h 2887282"/>
              <a:gd name="connsiteX65" fmla="*/ 2340591 w 3706338"/>
              <a:gd name="connsiteY65" fmla="*/ 2070478 h 2887282"/>
              <a:gd name="connsiteX66" fmla="*/ 2381534 w 3706338"/>
              <a:gd name="connsiteY66" fmla="*/ 2090949 h 2887282"/>
              <a:gd name="connsiteX67" fmla="*/ 2449773 w 3706338"/>
              <a:gd name="connsiteY67" fmla="*/ 2118245 h 2887282"/>
              <a:gd name="connsiteX68" fmla="*/ 2490716 w 3706338"/>
              <a:gd name="connsiteY68" fmla="*/ 2131893 h 2887282"/>
              <a:gd name="connsiteX69" fmla="*/ 2524836 w 3706338"/>
              <a:gd name="connsiteY69" fmla="*/ 2159188 h 2887282"/>
              <a:gd name="connsiteX70" fmla="*/ 2558955 w 3706338"/>
              <a:gd name="connsiteY70" fmla="*/ 2200132 h 2887282"/>
              <a:gd name="connsiteX71" fmla="*/ 2620370 w 3706338"/>
              <a:gd name="connsiteY71" fmla="*/ 2234251 h 2887282"/>
              <a:gd name="connsiteX72" fmla="*/ 2661313 w 3706338"/>
              <a:gd name="connsiteY72" fmla="*/ 2261546 h 2887282"/>
              <a:gd name="connsiteX73" fmla="*/ 2681785 w 3706338"/>
              <a:gd name="connsiteY73" fmla="*/ 2275194 h 2887282"/>
              <a:gd name="connsiteX74" fmla="*/ 2709080 w 3706338"/>
              <a:gd name="connsiteY74" fmla="*/ 2282018 h 2887282"/>
              <a:gd name="connsiteX75" fmla="*/ 2750024 w 3706338"/>
              <a:gd name="connsiteY75" fmla="*/ 2309314 h 2887282"/>
              <a:gd name="connsiteX76" fmla="*/ 2770495 w 3706338"/>
              <a:gd name="connsiteY76" fmla="*/ 2322961 h 2887282"/>
              <a:gd name="connsiteX77" fmla="*/ 2790967 w 3706338"/>
              <a:gd name="connsiteY77" fmla="*/ 2329785 h 2887282"/>
              <a:gd name="connsiteX78" fmla="*/ 2811439 w 3706338"/>
              <a:gd name="connsiteY78" fmla="*/ 2343433 h 2887282"/>
              <a:gd name="connsiteX79" fmla="*/ 2886501 w 3706338"/>
              <a:gd name="connsiteY79" fmla="*/ 2357081 h 2887282"/>
              <a:gd name="connsiteX80" fmla="*/ 2927445 w 3706338"/>
              <a:gd name="connsiteY80" fmla="*/ 2370729 h 2887282"/>
              <a:gd name="connsiteX81" fmla="*/ 2968388 w 3706338"/>
              <a:gd name="connsiteY81" fmla="*/ 2391200 h 2887282"/>
              <a:gd name="connsiteX82" fmla="*/ 3009331 w 3706338"/>
              <a:gd name="connsiteY82" fmla="*/ 2418496 h 2887282"/>
              <a:gd name="connsiteX83" fmla="*/ 3050274 w 3706338"/>
              <a:gd name="connsiteY83" fmla="*/ 2445791 h 2887282"/>
              <a:gd name="connsiteX84" fmla="*/ 3070746 w 3706338"/>
              <a:gd name="connsiteY84" fmla="*/ 2452615 h 2887282"/>
              <a:gd name="connsiteX85" fmla="*/ 3091218 w 3706338"/>
              <a:gd name="connsiteY85" fmla="*/ 2466263 h 2887282"/>
              <a:gd name="connsiteX86" fmla="*/ 3111689 w 3706338"/>
              <a:gd name="connsiteY86" fmla="*/ 2473087 h 2887282"/>
              <a:gd name="connsiteX87" fmla="*/ 3132161 w 3706338"/>
              <a:gd name="connsiteY87" fmla="*/ 2486735 h 2887282"/>
              <a:gd name="connsiteX88" fmla="*/ 3173104 w 3706338"/>
              <a:gd name="connsiteY88" fmla="*/ 2500382 h 2887282"/>
              <a:gd name="connsiteX89" fmla="*/ 3214048 w 3706338"/>
              <a:gd name="connsiteY89" fmla="*/ 2520854 h 2887282"/>
              <a:gd name="connsiteX90" fmla="*/ 3234519 w 3706338"/>
              <a:gd name="connsiteY90" fmla="*/ 2534502 h 2887282"/>
              <a:gd name="connsiteX91" fmla="*/ 3275463 w 3706338"/>
              <a:gd name="connsiteY91" fmla="*/ 2548149 h 2887282"/>
              <a:gd name="connsiteX92" fmla="*/ 3323230 w 3706338"/>
              <a:gd name="connsiteY92" fmla="*/ 2568621 h 2887282"/>
              <a:gd name="connsiteX93" fmla="*/ 3391469 w 3706338"/>
              <a:gd name="connsiteY93" fmla="*/ 2589093 h 2887282"/>
              <a:gd name="connsiteX94" fmla="*/ 3432412 w 3706338"/>
              <a:gd name="connsiteY94" fmla="*/ 2609564 h 2887282"/>
              <a:gd name="connsiteX95" fmla="*/ 3452883 w 3706338"/>
              <a:gd name="connsiteY95" fmla="*/ 2623212 h 2887282"/>
              <a:gd name="connsiteX96" fmla="*/ 3548418 w 3706338"/>
              <a:gd name="connsiteY96" fmla="*/ 2650508 h 2887282"/>
              <a:gd name="connsiteX97" fmla="*/ 3568889 w 3706338"/>
              <a:gd name="connsiteY97" fmla="*/ 2664155 h 2887282"/>
              <a:gd name="connsiteX98" fmla="*/ 3589361 w 3706338"/>
              <a:gd name="connsiteY98" fmla="*/ 2670979 h 2887282"/>
              <a:gd name="connsiteX99" fmla="*/ 3657600 w 3706338"/>
              <a:gd name="connsiteY99" fmla="*/ 2705099 h 2887282"/>
              <a:gd name="connsiteX100" fmla="*/ 3671248 w 3706338"/>
              <a:gd name="connsiteY100" fmla="*/ 2725570 h 2887282"/>
              <a:gd name="connsiteX101" fmla="*/ 3691719 w 3706338"/>
              <a:gd name="connsiteY101" fmla="*/ 2739218 h 2887282"/>
              <a:gd name="connsiteX102" fmla="*/ 3705367 w 3706338"/>
              <a:gd name="connsiteY102" fmla="*/ 2780161 h 2887282"/>
              <a:gd name="connsiteX103" fmla="*/ 3666627 w 3706338"/>
              <a:gd name="connsiteY103" fmla="*/ 2800633 h 2887282"/>
              <a:gd name="connsiteX104" fmla="*/ 3666627 w 3706338"/>
              <a:gd name="connsiteY104" fmla="*/ 2887282 h 2887282"/>
              <a:gd name="connsiteX0" fmla="*/ 0 w 3691739"/>
              <a:gd name="connsiteY0" fmla="*/ 9666 h 2887282"/>
              <a:gd name="connsiteX1" fmla="*/ 388961 w 3691739"/>
              <a:gd name="connsiteY1" fmla="*/ 9666 h 2887282"/>
              <a:gd name="connsiteX2" fmla="*/ 443552 w 3691739"/>
              <a:gd name="connsiteY2" fmla="*/ 23314 h 2887282"/>
              <a:gd name="connsiteX3" fmla="*/ 484495 w 3691739"/>
              <a:gd name="connsiteY3" fmla="*/ 50609 h 2887282"/>
              <a:gd name="connsiteX4" fmla="*/ 491319 w 3691739"/>
              <a:gd name="connsiteY4" fmla="*/ 71081 h 2887282"/>
              <a:gd name="connsiteX5" fmla="*/ 532263 w 3691739"/>
              <a:gd name="connsiteY5" fmla="*/ 98376 h 2887282"/>
              <a:gd name="connsiteX6" fmla="*/ 545910 w 3691739"/>
              <a:gd name="connsiteY6" fmla="*/ 139320 h 2887282"/>
              <a:gd name="connsiteX7" fmla="*/ 552734 w 3691739"/>
              <a:gd name="connsiteY7" fmla="*/ 173439 h 2887282"/>
              <a:gd name="connsiteX8" fmla="*/ 566382 w 3691739"/>
              <a:gd name="connsiteY8" fmla="*/ 214382 h 2887282"/>
              <a:gd name="connsiteX9" fmla="*/ 573206 w 3691739"/>
              <a:gd name="connsiteY9" fmla="*/ 234854 h 2887282"/>
              <a:gd name="connsiteX10" fmla="*/ 586854 w 3691739"/>
              <a:gd name="connsiteY10" fmla="*/ 275797 h 2887282"/>
              <a:gd name="connsiteX11" fmla="*/ 600501 w 3691739"/>
              <a:gd name="connsiteY11" fmla="*/ 296269 h 2887282"/>
              <a:gd name="connsiteX12" fmla="*/ 607325 w 3691739"/>
              <a:gd name="connsiteY12" fmla="*/ 316740 h 2887282"/>
              <a:gd name="connsiteX13" fmla="*/ 655092 w 3691739"/>
              <a:gd name="connsiteY13" fmla="*/ 371332 h 2887282"/>
              <a:gd name="connsiteX14" fmla="*/ 723331 w 3691739"/>
              <a:gd name="connsiteY14" fmla="*/ 480514 h 2887282"/>
              <a:gd name="connsiteX15" fmla="*/ 736979 w 3691739"/>
              <a:gd name="connsiteY15" fmla="*/ 500985 h 2887282"/>
              <a:gd name="connsiteX16" fmla="*/ 757451 w 3691739"/>
              <a:gd name="connsiteY16" fmla="*/ 541929 h 2887282"/>
              <a:gd name="connsiteX17" fmla="*/ 771098 w 3691739"/>
              <a:gd name="connsiteY17" fmla="*/ 569224 h 2887282"/>
              <a:gd name="connsiteX18" fmla="*/ 812042 w 3691739"/>
              <a:gd name="connsiteY18" fmla="*/ 603343 h 2887282"/>
              <a:gd name="connsiteX19" fmla="*/ 859809 w 3691739"/>
              <a:gd name="connsiteY19" fmla="*/ 664758 h 2887282"/>
              <a:gd name="connsiteX20" fmla="*/ 873457 w 3691739"/>
              <a:gd name="connsiteY20" fmla="*/ 692054 h 2887282"/>
              <a:gd name="connsiteX21" fmla="*/ 914400 w 3691739"/>
              <a:gd name="connsiteY21" fmla="*/ 732997 h 2887282"/>
              <a:gd name="connsiteX22" fmla="*/ 948519 w 3691739"/>
              <a:gd name="connsiteY22" fmla="*/ 760293 h 2887282"/>
              <a:gd name="connsiteX23" fmla="*/ 975815 w 3691739"/>
              <a:gd name="connsiteY23" fmla="*/ 801236 h 2887282"/>
              <a:gd name="connsiteX24" fmla="*/ 1003110 w 3691739"/>
              <a:gd name="connsiteY24" fmla="*/ 842179 h 2887282"/>
              <a:gd name="connsiteX25" fmla="*/ 1016758 w 3691739"/>
              <a:gd name="connsiteY25" fmla="*/ 862651 h 2887282"/>
              <a:gd name="connsiteX26" fmla="*/ 1030406 w 3691739"/>
              <a:gd name="connsiteY26" fmla="*/ 883123 h 2887282"/>
              <a:gd name="connsiteX27" fmla="*/ 1050877 w 3691739"/>
              <a:gd name="connsiteY27" fmla="*/ 903594 h 2887282"/>
              <a:gd name="connsiteX28" fmla="*/ 1078173 w 3691739"/>
              <a:gd name="connsiteY28" fmla="*/ 944537 h 2887282"/>
              <a:gd name="connsiteX29" fmla="*/ 1105469 w 3691739"/>
              <a:gd name="connsiteY29" fmla="*/ 985481 h 2887282"/>
              <a:gd name="connsiteX30" fmla="*/ 1132764 w 3691739"/>
              <a:gd name="connsiteY30" fmla="*/ 1026424 h 2887282"/>
              <a:gd name="connsiteX31" fmla="*/ 1153236 w 3691739"/>
              <a:gd name="connsiteY31" fmla="*/ 1040072 h 2887282"/>
              <a:gd name="connsiteX32" fmla="*/ 1160060 w 3691739"/>
              <a:gd name="connsiteY32" fmla="*/ 1060543 h 2887282"/>
              <a:gd name="connsiteX33" fmla="*/ 1187355 w 3691739"/>
              <a:gd name="connsiteY33" fmla="*/ 1101487 h 2887282"/>
              <a:gd name="connsiteX34" fmla="*/ 1207827 w 3691739"/>
              <a:gd name="connsiteY34" fmla="*/ 1142430 h 2887282"/>
              <a:gd name="connsiteX35" fmla="*/ 1214651 w 3691739"/>
              <a:gd name="connsiteY35" fmla="*/ 1162902 h 2887282"/>
              <a:gd name="connsiteX36" fmla="*/ 1255594 w 3691739"/>
              <a:gd name="connsiteY36" fmla="*/ 1183373 h 2887282"/>
              <a:gd name="connsiteX37" fmla="*/ 1269242 w 3691739"/>
              <a:gd name="connsiteY37" fmla="*/ 1203845 h 2887282"/>
              <a:gd name="connsiteX38" fmla="*/ 1310185 w 3691739"/>
              <a:gd name="connsiteY38" fmla="*/ 1231140 h 2887282"/>
              <a:gd name="connsiteX39" fmla="*/ 1330657 w 3691739"/>
              <a:gd name="connsiteY39" fmla="*/ 1244788 h 2887282"/>
              <a:gd name="connsiteX40" fmla="*/ 1371600 w 3691739"/>
              <a:gd name="connsiteY40" fmla="*/ 1278908 h 2887282"/>
              <a:gd name="connsiteX41" fmla="*/ 1385248 w 3691739"/>
              <a:gd name="connsiteY41" fmla="*/ 1299379 h 2887282"/>
              <a:gd name="connsiteX42" fmla="*/ 1405719 w 3691739"/>
              <a:gd name="connsiteY42" fmla="*/ 1313027 h 2887282"/>
              <a:gd name="connsiteX43" fmla="*/ 1521725 w 3691739"/>
              <a:gd name="connsiteY43" fmla="*/ 1429033 h 2887282"/>
              <a:gd name="connsiteX44" fmla="*/ 1542197 w 3691739"/>
              <a:gd name="connsiteY44" fmla="*/ 1449505 h 2887282"/>
              <a:gd name="connsiteX45" fmla="*/ 1617260 w 3691739"/>
              <a:gd name="connsiteY45" fmla="*/ 1510920 h 2887282"/>
              <a:gd name="connsiteX46" fmla="*/ 1671851 w 3691739"/>
              <a:gd name="connsiteY46" fmla="*/ 1565511 h 2887282"/>
              <a:gd name="connsiteX47" fmla="*/ 1746913 w 3691739"/>
              <a:gd name="connsiteY47" fmla="*/ 1633749 h 2887282"/>
              <a:gd name="connsiteX48" fmla="*/ 1767385 w 3691739"/>
              <a:gd name="connsiteY48" fmla="*/ 1647397 h 2887282"/>
              <a:gd name="connsiteX49" fmla="*/ 1787857 w 3691739"/>
              <a:gd name="connsiteY49" fmla="*/ 1667869 h 2887282"/>
              <a:gd name="connsiteX50" fmla="*/ 1808328 w 3691739"/>
              <a:gd name="connsiteY50" fmla="*/ 1674693 h 2887282"/>
              <a:gd name="connsiteX51" fmla="*/ 1849271 w 3691739"/>
              <a:gd name="connsiteY51" fmla="*/ 1701988 h 2887282"/>
              <a:gd name="connsiteX52" fmla="*/ 1890215 w 3691739"/>
              <a:gd name="connsiteY52" fmla="*/ 1736108 h 2887282"/>
              <a:gd name="connsiteX53" fmla="*/ 1937982 w 3691739"/>
              <a:gd name="connsiteY53" fmla="*/ 1763403 h 2887282"/>
              <a:gd name="connsiteX54" fmla="*/ 1965277 w 3691739"/>
              <a:gd name="connsiteY54" fmla="*/ 1804346 h 2887282"/>
              <a:gd name="connsiteX55" fmla="*/ 2006221 w 3691739"/>
              <a:gd name="connsiteY55" fmla="*/ 1831642 h 2887282"/>
              <a:gd name="connsiteX56" fmla="*/ 2074460 w 3691739"/>
              <a:gd name="connsiteY56" fmla="*/ 1872585 h 2887282"/>
              <a:gd name="connsiteX57" fmla="*/ 2115403 w 3691739"/>
              <a:gd name="connsiteY57" fmla="*/ 1899881 h 2887282"/>
              <a:gd name="connsiteX58" fmla="*/ 2135874 w 3691739"/>
              <a:gd name="connsiteY58" fmla="*/ 1913529 h 2887282"/>
              <a:gd name="connsiteX59" fmla="*/ 2149522 w 3691739"/>
              <a:gd name="connsiteY59" fmla="*/ 1934000 h 2887282"/>
              <a:gd name="connsiteX60" fmla="*/ 2190466 w 3691739"/>
              <a:gd name="connsiteY60" fmla="*/ 1954472 h 2887282"/>
              <a:gd name="connsiteX61" fmla="*/ 2217761 w 3691739"/>
              <a:gd name="connsiteY61" fmla="*/ 1981767 h 2887282"/>
              <a:gd name="connsiteX62" fmla="*/ 2238233 w 3691739"/>
              <a:gd name="connsiteY62" fmla="*/ 2002239 h 2887282"/>
              <a:gd name="connsiteX63" fmla="*/ 2258704 w 3691739"/>
              <a:gd name="connsiteY63" fmla="*/ 2015887 h 2887282"/>
              <a:gd name="connsiteX64" fmla="*/ 2299648 w 3691739"/>
              <a:gd name="connsiteY64" fmla="*/ 2043182 h 2887282"/>
              <a:gd name="connsiteX65" fmla="*/ 2340591 w 3691739"/>
              <a:gd name="connsiteY65" fmla="*/ 2070478 h 2887282"/>
              <a:gd name="connsiteX66" fmla="*/ 2381534 w 3691739"/>
              <a:gd name="connsiteY66" fmla="*/ 2090949 h 2887282"/>
              <a:gd name="connsiteX67" fmla="*/ 2449773 w 3691739"/>
              <a:gd name="connsiteY67" fmla="*/ 2118245 h 2887282"/>
              <a:gd name="connsiteX68" fmla="*/ 2490716 w 3691739"/>
              <a:gd name="connsiteY68" fmla="*/ 2131893 h 2887282"/>
              <a:gd name="connsiteX69" fmla="*/ 2524836 w 3691739"/>
              <a:gd name="connsiteY69" fmla="*/ 2159188 h 2887282"/>
              <a:gd name="connsiteX70" fmla="*/ 2558955 w 3691739"/>
              <a:gd name="connsiteY70" fmla="*/ 2200132 h 2887282"/>
              <a:gd name="connsiteX71" fmla="*/ 2620370 w 3691739"/>
              <a:gd name="connsiteY71" fmla="*/ 2234251 h 2887282"/>
              <a:gd name="connsiteX72" fmla="*/ 2661313 w 3691739"/>
              <a:gd name="connsiteY72" fmla="*/ 2261546 h 2887282"/>
              <a:gd name="connsiteX73" fmla="*/ 2681785 w 3691739"/>
              <a:gd name="connsiteY73" fmla="*/ 2275194 h 2887282"/>
              <a:gd name="connsiteX74" fmla="*/ 2709080 w 3691739"/>
              <a:gd name="connsiteY74" fmla="*/ 2282018 h 2887282"/>
              <a:gd name="connsiteX75" fmla="*/ 2750024 w 3691739"/>
              <a:gd name="connsiteY75" fmla="*/ 2309314 h 2887282"/>
              <a:gd name="connsiteX76" fmla="*/ 2770495 w 3691739"/>
              <a:gd name="connsiteY76" fmla="*/ 2322961 h 2887282"/>
              <a:gd name="connsiteX77" fmla="*/ 2790967 w 3691739"/>
              <a:gd name="connsiteY77" fmla="*/ 2329785 h 2887282"/>
              <a:gd name="connsiteX78" fmla="*/ 2811439 w 3691739"/>
              <a:gd name="connsiteY78" fmla="*/ 2343433 h 2887282"/>
              <a:gd name="connsiteX79" fmla="*/ 2886501 w 3691739"/>
              <a:gd name="connsiteY79" fmla="*/ 2357081 h 2887282"/>
              <a:gd name="connsiteX80" fmla="*/ 2927445 w 3691739"/>
              <a:gd name="connsiteY80" fmla="*/ 2370729 h 2887282"/>
              <a:gd name="connsiteX81" fmla="*/ 2968388 w 3691739"/>
              <a:gd name="connsiteY81" fmla="*/ 2391200 h 2887282"/>
              <a:gd name="connsiteX82" fmla="*/ 3009331 w 3691739"/>
              <a:gd name="connsiteY82" fmla="*/ 2418496 h 2887282"/>
              <a:gd name="connsiteX83" fmla="*/ 3050274 w 3691739"/>
              <a:gd name="connsiteY83" fmla="*/ 2445791 h 2887282"/>
              <a:gd name="connsiteX84" fmla="*/ 3070746 w 3691739"/>
              <a:gd name="connsiteY84" fmla="*/ 2452615 h 2887282"/>
              <a:gd name="connsiteX85" fmla="*/ 3091218 w 3691739"/>
              <a:gd name="connsiteY85" fmla="*/ 2466263 h 2887282"/>
              <a:gd name="connsiteX86" fmla="*/ 3111689 w 3691739"/>
              <a:gd name="connsiteY86" fmla="*/ 2473087 h 2887282"/>
              <a:gd name="connsiteX87" fmla="*/ 3132161 w 3691739"/>
              <a:gd name="connsiteY87" fmla="*/ 2486735 h 2887282"/>
              <a:gd name="connsiteX88" fmla="*/ 3173104 w 3691739"/>
              <a:gd name="connsiteY88" fmla="*/ 2500382 h 2887282"/>
              <a:gd name="connsiteX89" fmla="*/ 3214048 w 3691739"/>
              <a:gd name="connsiteY89" fmla="*/ 2520854 h 2887282"/>
              <a:gd name="connsiteX90" fmla="*/ 3234519 w 3691739"/>
              <a:gd name="connsiteY90" fmla="*/ 2534502 h 2887282"/>
              <a:gd name="connsiteX91" fmla="*/ 3275463 w 3691739"/>
              <a:gd name="connsiteY91" fmla="*/ 2548149 h 2887282"/>
              <a:gd name="connsiteX92" fmla="*/ 3323230 w 3691739"/>
              <a:gd name="connsiteY92" fmla="*/ 2568621 h 2887282"/>
              <a:gd name="connsiteX93" fmla="*/ 3391469 w 3691739"/>
              <a:gd name="connsiteY93" fmla="*/ 2589093 h 2887282"/>
              <a:gd name="connsiteX94" fmla="*/ 3432412 w 3691739"/>
              <a:gd name="connsiteY94" fmla="*/ 2609564 h 2887282"/>
              <a:gd name="connsiteX95" fmla="*/ 3452883 w 3691739"/>
              <a:gd name="connsiteY95" fmla="*/ 2623212 h 2887282"/>
              <a:gd name="connsiteX96" fmla="*/ 3548418 w 3691739"/>
              <a:gd name="connsiteY96" fmla="*/ 2650508 h 2887282"/>
              <a:gd name="connsiteX97" fmla="*/ 3568889 w 3691739"/>
              <a:gd name="connsiteY97" fmla="*/ 2664155 h 2887282"/>
              <a:gd name="connsiteX98" fmla="*/ 3589361 w 3691739"/>
              <a:gd name="connsiteY98" fmla="*/ 2670979 h 2887282"/>
              <a:gd name="connsiteX99" fmla="*/ 3657600 w 3691739"/>
              <a:gd name="connsiteY99" fmla="*/ 2705099 h 2887282"/>
              <a:gd name="connsiteX100" fmla="*/ 3671248 w 3691739"/>
              <a:gd name="connsiteY100" fmla="*/ 2725570 h 2887282"/>
              <a:gd name="connsiteX101" fmla="*/ 3691719 w 3691739"/>
              <a:gd name="connsiteY101" fmla="*/ 2739218 h 2887282"/>
              <a:gd name="connsiteX102" fmla="*/ 3667267 w 3691739"/>
              <a:gd name="connsiteY102" fmla="*/ 2756349 h 2887282"/>
              <a:gd name="connsiteX103" fmla="*/ 3666627 w 3691739"/>
              <a:gd name="connsiteY103" fmla="*/ 2800633 h 2887282"/>
              <a:gd name="connsiteX104" fmla="*/ 3666627 w 3691739"/>
              <a:gd name="connsiteY104" fmla="*/ 2887282 h 2887282"/>
              <a:gd name="connsiteX0" fmla="*/ 0 w 3671575"/>
              <a:gd name="connsiteY0" fmla="*/ 9666 h 2887282"/>
              <a:gd name="connsiteX1" fmla="*/ 388961 w 3671575"/>
              <a:gd name="connsiteY1" fmla="*/ 9666 h 2887282"/>
              <a:gd name="connsiteX2" fmla="*/ 443552 w 3671575"/>
              <a:gd name="connsiteY2" fmla="*/ 23314 h 2887282"/>
              <a:gd name="connsiteX3" fmla="*/ 484495 w 3671575"/>
              <a:gd name="connsiteY3" fmla="*/ 50609 h 2887282"/>
              <a:gd name="connsiteX4" fmla="*/ 491319 w 3671575"/>
              <a:gd name="connsiteY4" fmla="*/ 71081 h 2887282"/>
              <a:gd name="connsiteX5" fmla="*/ 532263 w 3671575"/>
              <a:gd name="connsiteY5" fmla="*/ 98376 h 2887282"/>
              <a:gd name="connsiteX6" fmla="*/ 545910 w 3671575"/>
              <a:gd name="connsiteY6" fmla="*/ 139320 h 2887282"/>
              <a:gd name="connsiteX7" fmla="*/ 552734 w 3671575"/>
              <a:gd name="connsiteY7" fmla="*/ 173439 h 2887282"/>
              <a:gd name="connsiteX8" fmla="*/ 566382 w 3671575"/>
              <a:gd name="connsiteY8" fmla="*/ 214382 h 2887282"/>
              <a:gd name="connsiteX9" fmla="*/ 573206 w 3671575"/>
              <a:gd name="connsiteY9" fmla="*/ 234854 h 2887282"/>
              <a:gd name="connsiteX10" fmla="*/ 586854 w 3671575"/>
              <a:gd name="connsiteY10" fmla="*/ 275797 h 2887282"/>
              <a:gd name="connsiteX11" fmla="*/ 600501 w 3671575"/>
              <a:gd name="connsiteY11" fmla="*/ 296269 h 2887282"/>
              <a:gd name="connsiteX12" fmla="*/ 607325 w 3671575"/>
              <a:gd name="connsiteY12" fmla="*/ 316740 h 2887282"/>
              <a:gd name="connsiteX13" fmla="*/ 655092 w 3671575"/>
              <a:gd name="connsiteY13" fmla="*/ 371332 h 2887282"/>
              <a:gd name="connsiteX14" fmla="*/ 723331 w 3671575"/>
              <a:gd name="connsiteY14" fmla="*/ 480514 h 2887282"/>
              <a:gd name="connsiteX15" fmla="*/ 736979 w 3671575"/>
              <a:gd name="connsiteY15" fmla="*/ 500985 h 2887282"/>
              <a:gd name="connsiteX16" fmla="*/ 757451 w 3671575"/>
              <a:gd name="connsiteY16" fmla="*/ 541929 h 2887282"/>
              <a:gd name="connsiteX17" fmla="*/ 771098 w 3671575"/>
              <a:gd name="connsiteY17" fmla="*/ 569224 h 2887282"/>
              <a:gd name="connsiteX18" fmla="*/ 812042 w 3671575"/>
              <a:gd name="connsiteY18" fmla="*/ 603343 h 2887282"/>
              <a:gd name="connsiteX19" fmla="*/ 859809 w 3671575"/>
              <a:gd name="connsiteY19" fmla="*/ 664758 h 2887282"/>
              <a:gd name="connsiteX20" fmla="*/ 873457 w 3671575"/>
              <a:gd name="connsiteY20" fmla="*/ 692054 h 2887282"/>
              <a:gd name="connsiteX21" fmla="*/ 914400 w 3671575"/>
              <a:gd name="connsiteY21" fmla="*/ 732997 h 2887282"/>
              <a:gd name="connsiteX22" fmla="*/ 948519 w 3671575"/>
              <a:gd name="connsiteY22" fmla="*/ 760293 h 2887282"/>
              <a:gd name="connsiteX23" fmla="*/ 975815 w 3671575"/>
              <a:gd name="connsiteY23" fmla="*/ 801236 h 2887282"/>
              <a:gd name="connsiteX24" fmla="*/ 1003110 w 3671575"/>
              <a:gd name="connsiteY24" fmla="*/ 842179 h 2887282"/>
              <a:gd name="connsiteX25" fmla="*/ 1016758 w 3671575"/>
              <a:gd name="connsiteY25" fmla="*/ 862651 h 2887282"/>
              <a:gd name="connsiteX26" fmla="*/ 1030406 w 3671575"/>
              <a:gd name="connsiteY26" fmla="*/ 883123 h 2887282"/>
              <a:gd name="connsiteX27" fmla="*/ 1050877 w 3671575"/>
              <a:gd name="connsiteY27" fmla="*/ 903594 h 2887282"/>
              <a:gd name="connsiteX28" fmla="*/ 1078173 w 3671575"/>
              <a:gd name="connsiteY28" fmla="*/ 944537 h 2887282"/>
              <a:gd name="connsiteX29" fmla="*/ 1105469 w 3671575"/>
              <a:gd name="connsiteY29" fmla="*/ 985481 h 2887282"/>
              <a:gd name="connsiteX30" fmla="*/ 1132764 w 3671575"/>
              <a:gd name="connsiteY30" fmla="*/ 1026424 h 2887282"/>
              <a:gd name="connsiteX31" fmla="*/ 1153236 w 3671575"/>
              <a:gd name="connsiteY31" fmla="*/ 1040072 h 2887282"/>
              <a:gd name="connsiteX32" fmla="*/ 1160060 w 3671575"/>
              <a:gd name="connsiteY32" fmla="*/ 1060543 h 2887282"/>
              <a:gd name="connsiteX33" fmla="*/ 1187355 w 3671575"/>
              <a:gd name="connsiteY33" fmla="*/ 1101487 h 2887282"/>
              <a:gd name="connsiteX34" fmla="*/ 1207827 w 3671575"/>
              <a:gd name="connsiteY34" fmla="*/ 1142430 h 2887282"/>
              <a:gd name="connsiteX35" fmla="*/ 1214651 w 3671575"/>
              <a:gd name="connsiteY35" fmla="*/ 1162902 h 2887282"/>
              <a:gd name="connsiteX36" fmla="*/ 1255594 w 3671575"/>
              <a:gd name="connsiteY36" fmla="*/ 1183373 h 2887282"/>
              <a:gd name="connsiteX37" fmla="*/ 1269242 w 3671575"/>
              <a:gd name="connsiteY37" fmla="*/ 1203845 h 2887282"/>
              <a:gd name="connsiteX38" fmla="*/ 1310185 w 3671575"/>
              <a:gd name="connsiteY38" fmla="*/ 1231140 h 2887282"/>
              <a:gd name="connsiteX39" fmla="*/ 1330657 w 3671575"/>
              <a:gd name="connsiteY39" fmla="*/ 1244788 h 2887282"/>
              <a:gd name="connsiteX40" fmla="*/ 1371600 w 3671575"/>
              <a:gd name="connsiteY40" fmla="*/ 1278908 h 2887282"/>
              <a:gd name="connsiteX41" fmla="*/ 1385248 w 3671575"/>
              <a:gd name="connsiteY41" fmla="*/ 1299379 h 2887282"/>
              <a:gd name="connsiteX42" fmla="*/ 1405719 w 3671575"/>
              <a:gd name="connsiteY42" fmla="*/ 1313027 h 2887282"/>
              <a:gd name="connsiteX43" fmla="*/ 1521725 w 3671575"/>
              <a:gd name="connsiteY43" fmla="*/ 1429033 h 2887282"/>
              <a:gd name="connsiteX44" fmla="*/ 1542197 w 3671575"/>
              <a:gd name="connsiteY44" fmla="*/ 1449505 h 2887282"/>
              <a:gd name="connsiteX45" fmla="*/ 1617260 w 3671575"/>
              <a:gd name="connsiteY45" fmla="*/ 1510920 h 2887282"/>
              <a:gd name="connsiteX46" fmla="*/ 1671851 w 3671575"/>
              <a:gd name="connsiteY46" fmla="*/ 1565511 h 2887282"/>
              <a:gd name="connsiteX47" fmla="*/ 1746913 w 3671575"/>
              <a:gd name="connsiteY47" fmla="*/ 1633749 h 2887282"/>
              <a:gd name="connsiteX48" fmla="*/ 1767385 w 3671575"/>
              <a:gd name="connsiteY48" fmla="*/ 1647397 h 2887282"/>
              <a:gd name="connsiteX49" fmla="*/ 1787857 w 3671575"/>
              <a:gd name="connsiteY49" fmla="*/ 1667869 h 2887282"/>
              <a:gd name="connsiteX50" fmla="*/ 1808328 w 3671575"/>
              <a:gd name="connsiteY50" fmla="*/ 1674693 h 2887282"/>
              <a:gd name="connsiteX51" fmla="*/ 1849271 w 3671575"/>
              <a:gd name="connsiteY51" fmla="*/ 1701988 h 2887282"/>
              <a:gd name="connsiteX52" fmla="*/ 1890215 w 3671575"/>
              <a:gd name="connsiteY52" fmla="*/ 1736108 h 2887282"/>
              <a:gd name="connsiteX53" fmla="*/ 1937982 w 3671575"/>
              <a:gd name="connsiteY53" fmla="*/ 1763403 h 2887282"/>
              <a:gd name="connsiteX54" fmla="*/ 1965277 w 3671575"/>
              <a:gd name="connsiteY54" fmla="*/ 1804346 h 2887282"/>
              <a:gd name="connsiteX55" fmla="*/ 2006221 w 3671575"/>
              <a:gd name="connsiteY55" fmla="*/ 1831642 h 2887282"/>
              <a:gd name="connsiteX56" fmla="*/ 2074460 w 3671575"/>
              <a:gd name="connsiteY56" fmla="*/ 1872585 h 2887282"/>
              <a:gd name="connsiteX57" fmla="*/ 2115403 w 3671575"/>
              <a:gd name="connsiteY57" fmla="*/ 1899881 h 2887282"/>
              <a:gd name="connsiteX58" fmla="*/ 2135874 w 3671575"/>
              <a:gd name="connsiteY58" fmla="*/ 1913529 h 2887282"/>
              <a:gd name="connsiteX59" fmla="*/ 2149522 w 3671575"/>
              <a:gd name="connsiteY59" fmla="*/ 1934000 h 2887282"/>
              <a:gd name="connsiteX60" fmla="*/ 2190466 w 3671575"/>
              <a:gd name="connsiteY60" fmla="*/ 1954472 h 2887282"/>
              <a:gd name="connsiteX61" fmla="*/ 2217761 w 3671575"/>
              <a:gd name="connsiteY61" fmla="*/ 1981767 h 2887282"/>
              <a:gd name="connsiteX62" fmla="*/ 2238233 w 3671575"/>
              <a:gd name="connsiteY62" fmla="*/ 2002239 h 2887282"/>
              <a:gd name="connsiteX63" fmla="*/ 2258704 w 3671575"/>
              <a:gd name="connsiteY63" fmla="*/ 2015887 h 2887282"/>
              <a:gd name="connsiteX64" fmla="*/ 2299648 w 3671575"/>
              <a:gd name="connsiteY64" fmla="*/ 2043182 h 2887282"/>
              <a:gd name="connsiteX65" fmla="*/ 2340591 w 3671575"/>
              <a:gd name="connsiteY65" fmla="*/ 2070478 h 2887282"/>
              <a:gd name="connsiteX66" fmla="*/ 2381534 w 3671575"/>
              <a:gd name="connsiteY66" fmla="*/ 2090949 h 2887282"/>
              <a:gd name="connsiteX67" fmla="*/ 2449773 w 3671575"/>
              <a:gd name="connsiteY67" fmla="*/ 2118245 h 2887282"/>
              <a:gd name="connsiteX68" fmla="*/ 2490716 w 3671575"/>
              <a:gd name="connsiteY68" fmla="*/ 2131893 h 2887282"/>
              <a:gd name="connsiteX69" fmla="*/ 2524836 w 3671575"/>
              <a:gd name="connsiteY69" fmla="*/ 2159188 h 2887282"/>
              <a:gd name="connsiteX70" fmla="*/ 2558955 w 3671575"/>
              <a:gd name="connsiteY70" fmla="*/ 2200132 h 2887282"/>
              <a:gd name="connsiteX71" fmla="*/ 2620370 w 3671575"/>
              <a:gd name="connsiteY71" fmla="*/ 2234251 h 2887282"/>
              <a:gd name="connsiteX72" fmla="*/ 2661313 w 3671575"/>
              <a:gd name="connsiteY72" fmla="*/ 2261546 h 2887282"/>
              <a:gd name="connsiteX73" fmla="*/ 2681785 w 3671575"/>
              <a:gd name="connsiteY73" fmla="*/ 2275194 h 2887282"/>
              <a:gd name="connsiteX74" fmla="*/ 2709080 w 3671575"/>
              <a:gd name="connsiteY74" fmla="*/ 2282018 h 2887282"/>
              <a:gd name="connsiteX75" fmla="*/ 2750024 w 3671575"/>
              <a:gd name="connsiteY75" fmla="*/ 2309314 h 2887282"/>
              <a:gd name="connsiteX76" fmla="*/ 2770495 w 3671575"/>
              <a:gd name="connsiteY76" fmla="*/ 2322961 h 2887282"/>
              <a:gd name="connsiteX77" fmla="*/ 2790967 w 3671575"/>
              <a:gd name="connsiteY77" fmla="*/ 2329785 h 2887282"/>
              <a:gd name="connsiteX78" fmla="*/ 2811439 w 3671575"/>
              <a:gd name="connsiteY78" fmla="*/ 2343433 h 2887282"/>
              <a:gd name="connsiteX79" fmla="*/ 2886501 w 3671575"/>
              <a:gd name="connsiteY79" fmla="*/ 2357081 h 2887282"/>
              <a:gd name="connsiteX80" fmla="*/ 2927445 w 3671575"/>
              <a:gd name="connsiteY80" fmla="*/ 2370729 h 2887282"/>
              <a:gd name="connsiteX81" fmla="*/ 2968388 w 3671575"/>
              <a:gd name="connsiteY81" fmla="*/ 2391200 h 2887282"/>
              <a:gd name="connsiteX82" fmla="*/ 3009331 w 3671575"/>
              <a:gd name="connsiteY82" fmla="*/ 2418496 h 2887282"/>
              <a:gd name="connsiteX83" fmla="*/ 3050274 w 3671575"/>
              <a:gd name="connsiteY83" fmla="*/ 2445791 h 2887282"/>
              <a:gd name="connsiteX84" fmla="*/ 3070746 w 3671575"/>
              <a:gd name="connsiteY84" fmla="*/ 2452615 h 2887282"/>
              <a:gd name="connsiteX85" fmla="*/ 3091218 w 3671575"/>
              <a:gd name="connsiteY85" fmla="*/ 2466263 h 2887282"/>
              <a:gd name="connsiteX86" fmla="*/ 3111689 w 3671575"/>
              <a:gd name="connsiteY86" fmla="*/ 2473087 h 2887282"/>
              <a:gd name="connsiteX87" fmla="*/ 3132161 w 3671575"/>
              <a:gd name="connsiteY87" fmla="*/ 2486735 h 2887282"/>
              <a:gd name="connsiteX88" fmla="*/ 3173104 w 3671575"/>
              <a:gd name="connsiteY88" fmla="*/ 2500382 h 2887282"/>
              <a:gd name="connsiteX89" fmla="*/ 3214048 w 3671575"/>
              <a:gd name="connsiteY89" fmla="*/ 2520854 h 2887282"/>
              <a:gd name="connsiteX90" fmla="*/ 3234519 w 3671575"/>
              <a:gd name="connsiteY90" fmla="*/ 2534502 h 2887282"/>
              <a:gd name="connsiteX91" fmla="*/ 3275463 w 3671575"/>
              <a:gd name="connsiteY91" fmla="*/ 2548149 h 2887282"/>
              <a:gd name="connsiteX92" fmla="*/ 3323230 w 3671575"/>
              <a:gd name="connsiteY92" fmla="*/ 2568621 h 2887282"/>
              <a:gd name="connsiteX93" fmla="*/ 3391469 w 3671575"/>
              <a:gd name="connsiteY93" fmla="*/ 2589093 h 2887282"/>
              <a:gd name="connsiteX94" fmla="*/ 3432412 w 3671575"/>
              <a:gd name="connsiteY94" fmla="*/ 2609564 h 2887282"/>
              <a:gd name="connsiteX95" fmla="*/ 3452883 w 3671575"/>
              <a:gd name="connsiteY95" fmla="*/ 2623212 h 2887282"/>
              <a:gd name="connsiteX96" fmla="*/ 3548418 w 3671575"/>
              <a:gd name="connsiteY96" fmla="*/ 2650508 h 2887282"/>
              <a:gd name="connsiteX97" fmla="*/ 3568889 w 3671575"/>
              <a:gd name="connsiteY97" fmla="*/ 2664155 h 2887282"/>
              <a:gd name="connsiteX98" fmla="*/ 3589361 w 3671575"/>
              <a:gd name="connsiteY98" fmla="*/ 2670979 h 2887282"/>
              <a:gd name="connsiteX99" fmla="*/ 3657600 w 3671575"/>
              <a:gd name="connsiteY99" fmla="*/ 2705099 h 2887282"/>
              <a:gd name="connsiteX100" fmla="*/ 3671248 w 3671575"/>
              <a:gd name="connsiteY100" fmla="*/ 2725570 h 2887282"/>
              <a:gd name="connsiteX101" fmla="*/ 3667267 w 3671575"/>
              <a:gd name="connsiteY101" fmla="*/ 2756349 h 2887282"/>
              <a:gd name="connsiteX102" fmla="*/ 3666627 w 3671575"/>
              <a:gd name="connsiteY102" fmla="*/ 2800633 h 2887282"/>
              <a:gd name="connsiteX103" fmla="*/ 3666627 w 3671575"/>
              <a:gd name="connsiteY103" fmla="*/ 2887282 h 2887282"/>
              <a:gd name="connsiteX0" fmla="*/ 0 w 3667818"/>
              <a:gd name="connsiteY0" fmla="*/ 9666 h 2887282"/>
              <a:gd name="connsiteX1" fmla="*/ 388961 w 3667818"/>
              <a:gd name="connsiteY1" fmla="*/ 9666 h 2887282"/>
              <a:gd name="connsiteX2" fmla="*/ 443552 w 3667818"/>
              <a:gd name="connsiteY2" fmla="*/ 23314 h 2887282"/>
              <a:gd name="connsiteX3" fmla="*/ 484495 w 3667818"/>
              <a:gd name="connsiteY3" fmla="*/ 50609 h 2887282"/>
              <a:gd name="connsiteX4" fmla="*/ 491319 w 3667818"/>
              <a:gd name="connsiteY4" fmla="*/ 71081 h 2887282"/>
              <a:gd name="connsiteX5" fmla="*/ 532263 w 3667818"/>
              <a:gd name="connsiteY5" fmla="*/ 98376 h 2887282"/>
              <a:gd name="connsiteX6" fmla="*/ 545910 w 3667818"/>
              <a:gd name="connsiteY6" fmla="*/ 139320 h 2887282"/>
              <a:gd name="connsiteX7" fmla="*/ 552734 w 3667818"/>
              <a:gd name="connsiteY7" fmla="*/ 173439 h 2887282"/>
              <a:gd name="connsiteX8" fmla="*/ 566382 w 3667818"/>
              <a:gd name="connsiteY8" fmla="*/ 214382 h 2887282"/>
              <a:gd name="connsiteX9" fmla="*/ 573206 w 3667818"/>
              <a:gd name="connsiteY9" fmla="*/ 234854 h 2887282"/>
              <a:gd name="connsiteX10" fmla="*/ 586854 w 3667818"/>
              <a:gd name="connsiteY10" fmla="*/ 275797 h 2887282"/>
              <a:gd name="connsiteX11" fmla="*/ 600501 w 3667818"/>
              <a:gd name="connsiteY11" fmla="*/ 296269 h 2887282"/>
              <a:gd name="connsiteX12" fmla="*/ 607325 w 3667818"/>
              <a:gd name="connsiteY12" fmla="*/ 316740 h 2887282"/>
              <a:gd name="connsiteX13" fmla="*/ 655092 w 3667818"/>
              <a:gd name="connsiteY13" fmla="*/ 371332 h 2887282"/>
              <a:gd name="connsiteX14" fmla="*/ 723331 w 3667818"/>
              <a:gd name="connsiteY14" fmla="*/ 480514 h 2887282"/>
              <a:gd name="connsiteX15" fmla="*/ 736979 w 3667818"/>
              <a:gd name="connsiteY15" fmla="*/ 500985 h 2887282"/>
              <a:gd name="connsiteX16" fmla="*/ 757451 w 3667818"/>
              <a:gd name="connsiteY16" fmla="*/ 541929 h 2887282"/>
              <a:gd name="connsiteX17" fmla="*/ 771098 w 3667818"/>
              <a:gd name="connsiteY17" fmla="*/ 569224 h 2887282"/>
              <a:gd name="connsiteX18" fmla="*/ 812042 w 3667818"/>
              <a:gd name="connsiteY18" fmla="*/ 603343 h 2887282"/>
              <a:gd name="connsiteX19" fmla="*/ 859809 w 3667818"/>
              <a:gd name="connsiteY19" fmla="*/ 664758 h 2887282"/>
              <a:gd name="connsiteX20" fmla="*/ 873457 w 3667818"/>
              <a:gd name="connsiteY20" fmla="*/ 692054 h 2887282"/>
              <a:gd name="connsiteX21" fmla="*/ 914400 w 3667818"/>
              <a:gd name="connsiteY21" fmla="*/ 732997 h 2887282"/>
              <a:gd name="connsiteX22" fmla="*/ 948519 w 3667818"/>
              <a:gd name="connsiteY22" fmla="*/ 760293 h 2887282"/>
              <a:gd name="connsiteX23" fmla="*/ 975815 w 3667818"/>
              <a:gd name="connsiteY23" fmla="*/ 801236 h 2887282"/>
              <a:gd name="connsiteX24" fmla="*/ 1003110 w 3667818"/>
              <a:gd name="connsiteY24" fmla="*/ 842179 h 2887282"/>
              <a:gd name="connsiteX25" fmla="*/ 1016758 w 3667818"/>
              <a:gd name="connsiteY25" fmla="*/ 862651 h 2887282"/>
              <a:gd name="connsiteX26" fmla="*/ 1030406 w 3667818"/>
              <a:gd name="connsiteY26" fmla="*/ 883123 h 2887282"/>
              <a:gd name="connsiteX27" fmla="*/ 1050877 w 3667818"/>
              <a:gd name="connsiteY27" fmla="*/ 903594 h 2887282"/>
              <a:gd name="connsiteX28" fmla="*/ 1078173 w 3667818"/>
              <a:gd name="connsiteY28" fmla="*/ 944537 h 2887282"/>
              <a:gd name="connsiteX29" fmla="*/ 1105469 w 3667818"/>
              <a:gd name="connsiteY29" fmla="*/ 985481 h 2887282"/>
              <a:gd name="connsiteX30" fmla="*/ 1132764 w 3667818"/>
              <a:gd name="connsiteY30" fmla="*/ 1026424 h 2887282"/>
              <a:gd name="connsiteX31" fmla="*/ 1153236 w 3667818"/>
              <a:gd name="connsiteY31" fmla="*/ 1040072 h 2887282"/>
              <a:gd name="connsiteX32" fmla="*/ 1160060 w 3667818"/>
              <a:gd name="connsiteY32" fmla="*/ 1060543 h 2887282"/>
              <a:gd name="connsiteX33" fmla="*/ 1187355 w 3667818"/>
              <a:gd name="connsiteY33" fmla="*/ 1101487 h 2887282"/>
              <a:gd name="connsiteX34" fmla="*/ 1207827 w 3667818"/>
              <a:gd name="connsiteY34" fmla="*/ 1142430 h 2887282"/>
              <a:gd name="connsiteX35" fmla="*/ 1214651 w 3667818"/>
              <a:gd name="connsiteY35" fmla="*/ 1162902 h 2887282"/>
              <a:gd name="connsiteX36" fmla="*/ 1255594 w 3667818"/>
              <a:gd name="connsiteY36" fmla="*/ 1183373 h 2887282"/>
              <a:gd name="connsiteX37" fmla="*/ 1269242 w 3667818"/>
              <a:gd name="connsiteY37" fmla="*/ 1203845 h 2887282"/>
              <a:gd name="connsiteX38" fmla="*/ 1310185 w 3667818"/>
              <a:gd name="connsiteY38" fmla="*/ 1231140 h 2887282"/>
              <a:gd name="connsiteX39" fmla="*/ 1330657 w 3667818"/>
              <a:gd name="connsiteY39" fmla="*/ 1244788 h 2887282"/>
              <a:gd name="connsiteX40" fmla="*/ 1371600 w 3667818"/>
              <a:gd name="connsiteY40" fmla="*/ 1278908 h 2887282"/>
              <a:gd name="connsiteX41" fmla="*/ 1385248 w 3667818"/>
              <a:gd name="connsiteY41" fmla="*/ 1299379 h 2887282"/>
              <a:gd name="connsiteX42" fmla="*/ 1405719 w 3667818"/>
              <a:gd name="connsiteY42" fmla="*/ 1313027 h 2887282"/>
              <a:gd name="connsiteX43" fmla="*/ 1521725 w 3667818"/>
              <a:gd name="connsiteY43" fmla="*/ 1429033 h 2887282"/>
              <a:gd name="connsiteX44" fmla="*/ 1542197 w 3667818"/>
              <a:gd name="connsiteY44" fmla="*/ 1449505 h 2887282"/>
              <a:gd name="connsiteX45" fmla="*/ 1617260 w 3667818"/>
              <a:gd name="connsiteY45" fmla="*/ 1510920 h 2887282"/>
              <a:gd name="connsiteX46" fmla="*/ 1671851 w 3667818"/>
              <a:gd name="connsiteY46" fmla="*/ 1565511 h 2887282"/>
              <a:gd name="connsiteX47" fmla="*/ 1746913 w 3667818"/>
              <a:gd name="connsiteY47" fmla="*/ 1633749 h 2887282"/>
              <a:gd name="connsiteX48" fmla="*/ 1767385 w 3667818"/>
              <a:gd name="connsiteY48" fmla="*/ 1647397 h 2887282"/>
              <a:gd name="connsiteX49" fmla="*/ 1787857 w 3667818"/>
              <a:gd name="connsiteY49" fmla="*/ 1667869 h 2887282"/>
              <a:gd name="connsiteX50" fmla="*/ 1808328 w 3667818"/>
              <a:gd name="connsiteY50" fmla="*/ 1674693 h 2887282"/>
              <a:gd name="connsiteX51" fmla="*/ 1849271 w 3667818"/>
              <a:gd name="connsiteY51" fmla="*/ 1701988 h 2887282"/>
              <a:gd name="connsiteX52" fmla="*/ 1890215 w 3667818"/>
              <a:gd name="connsiteY52" fmla="*/ 1736108 h 2887282"/>
              <a:gd name="connsiteX53" fmla="*/ 1937982 w 3667818"/>
              <a:gd name="connsiteY53" fmla="*/ 1763403 h 2887282"/>
              <a:gd name="connsiteX54" fmla="*/ 1965277 w 3667818"/>
              <a:gd name="connsiteY54" fmla="*/ 1804346 h 2887282"/>
              <a:gd name="connsiteX55" fmla="*/ 2006221 w 3667818"/>
              <a:gd name="connsiteY55" fmla="*/ 1831642 h 2887282"/>
              <a:gd name="connsiteX56" fmla="*/ 2074460 w 3667818"/>
              <a:gd name="connsiteY56" fmla="*/ 1872585 h 2887282"/>
              <a:gd name="connsiteX57" fmla="*/ 2115403 w 3667818"/>
              <a:gd name="connsiteY57" fmla="*/ 1899881 h 2887282"/>
              <a:gd name="connsiteX58" fmla="*/ 2135874 w 3667818"/>
              <a:gd name="connsiteY58" fmla="*/ 1913529 h 2887282"/>
              <a:gd name="connsiteX59" fmla="*/ 2149522 w 3667818"/>
              <a:gd name="connsiteY59" fmla="*/ 1934000 h 2887282"/>
              <a:gd name="connsiteX60" fmla="*/ 2190466 w 3667818"/>
              <a:gd name="connsiteY60" fmla="*/ 1954472 h 2887282"/>
              <a:gd name="connsiteX61" fmla="*/ 2217761 w 3667818"/>
              <a:gd name="connsiteY61" fmla="*/ 1981767 h 2887282"/>
              <a:gd name="connsiteX62" fmla="*/ 2238233 w 3667818"/>
              <a:gd name="connsiteY62" fmla="*/ 2002239 h 2887282"/>
              <a:gd name="connsiteX63" fmla="*/ 2258704 w 3667818"/>
              <a:gd name="connsiteY63" fmla="*/ 2015887 h 2887282"/>
              <a:gd name="connsiteX64" fmla="*/ 2299648 w 3667818"/>
              <a:gd name="connsiteY64" fmla="*/ 2043182 h 2887282"/>
              <a:gd name="connsiteX65" fmla="*/ 2340591 w 3667818"/>
              <a:gd name="connsiteY65" fmla="*/ 2070478 h 2887282"/>
              <a:gd name="connsiteX66" fmla="*/ 2381534 w 3667818"/>
              <a:gd name="connsiteY66" fmla="*/ 2090949 h 2887282"/>
              <a:gd name="connsiteX67" fmla="*/ 2449773 w 3667818"/>
              <a:gd name="connsiteY67" fmla="*/ 2118245 h 2887282"/>
              <a:gd name="connsiteX68" fmla="*/ 2490716 w 3667818"/>
              <a:gd name="connsiteY68" fmla="*/ 2131893 h 2887282"/>
              <a:gd name="connsiteX69" fmla="*/ 2524836 w 3667818"/>
              <a:gd name="connsiteY69" fmla="*/ 2159188 h 2887282"/>
              <a:gd name="connsiteX70" fmla="*/ 2558955 w 3667818"/>
              <a:gd name="connsiteY70" fmla="*/ 2200132 h 2887282"/>
              <a:gd name="connsiteX71" fmla="*/ 2620370 w 3667818"/>
              <a:gd name="connsiteY71" fmla="*/ 2234251 h 2887282"/>
              <a:gd name="connsiteX72" fmla="*/ 2661313 w 3667818"/>
              <a:gd name="connsiteY72" fmla="*/ 2261546 h 2887282"/>
              <a:gd name="connsiteX73" fmla="*/ 2681785 w 3667818"/>
              <a:gd name="connsiteY73" fmla="*/ 2275194 h 2887282"/>
              <a:gd name="connsiteX74" fmla="*/ 2709080 w 3667818"/>
              <a:gd name="connsiteY74" fmla="*/ 2282018 h 2887282"/>
              <a:gd name="connsiteX75" fmla="*/ 2750024 w 3667818"/>
              <a:gd name="connsiteY75" fmla="*/ 2309314 h 2887282"/>
              <a:gd name="connsiteX76" fmla="*/ 2770495 w 3667818"/>
              <a:gd name="connsiteY76" fmla="*/ 2322961 h 2887282"/>
              <a:gd name="connsiteX77" fmla="*/ 2790967 w 3667818"/>
              <a:gd name="connsiteY77" fmla="*/ 2329785 h 2887282"/>
              <a:gd name="connsiteX78" fmla="*/ 2811439 w 3667818"/>
              <a:gd name="connsiteY78" fmla="*/ 2343433 h 2887282"/>
              <a:gd name="connsiteX79" fmla="*/ 2886501 w 3667818"/>
              <a:gd name="connsiteY79" fmla="*/ 2357081 h 2887282"/>
              <a:gd name="connsiteX80" fmla="*/ 2927445 w 3667818"/>
              <a:gd name="connsiteY80" fmla="*/ 2370729 h 2887282"/>
              <a:gd name="connsiteX81" fmla="*/ 2968388 w 3667818"/>
              <a:gd name="connsiteY81" fmla="*/ 2391200 h 2887282"/>
              <a:gd name="connsiteX82" fmla="*/ 3009331 w 3667818"/>
              <a:gd name="connsiteY82" fmla="*/ 2418496 h 2887282"/>
              <a:gd name="connsiteX83" fmla="*/ 3050274 w 3667818"/>
              <a:gd name="connsiteY83" fmla="*/ 2445791 h 2887282"/>
              <a:gd name="connsiteX84" fmla="*/ 3070746 w 3667818"/>
              <a:gd name="connsiteY84" fmla="*/ 2452615 h 2887282"/>
              <a:gd name="connsiteX85" fmla="*/ 3091218 w 3667818"/>
              <a:gd name="connsiteY85" fmla="*/ 2466263 h 2887282"/>
              <a:gd name="connsiteX86" fmla="*/ 3111689 w 3667818"/>
              <a:gd name="connsiteY86" fmla="*/ 2473087 h 2887282"/>
              <a:gd name="connsiteX87" fmla="*/ 3132161 w 3667818"/>
              <a:gd name="connsiteY87" fmla="*/ 2486735 h 2887282"/>
              <a:gd name="connsiteX88" fmla="*/ 3173104 w 3667818"/>
              <a:gd name="connsiteY88" fmla="*/ 2500382 h 2887282"/>
              <a:gd name="connsiteX89" fmla="*/ 3214048 w 3667818"/>
              <a:gd name="connsiteY89" fmla="*/ 2520854 h 2887282"/>
              <a:gd name="connsiteX90" fmla="*/ 3234519 w 3667818"/>
              <a:gd name="connsiteY90" fmla="*/ 2534502 h 2887282"/>
              <a:gd name="connsiteX91" fmla="*/ 3275463 w 3667818"/>
              <a:gd name="connsiteY91" fmla="*/ 2548149 h 2887282"/>
              <a:gd name="connsiteX92" fmla="*/ 3323230 w 3667818"/>
              <a:gd name="connsiteY92" fmla="*/ 2568621 h 2887282"/>
              <a:gd name="connsiteX93" fmla="*/ 3391469 w 3667818"/>
              <a:gd name="connsiteY93" fmla="*/ 2589093 h 2887282"/>
              <a:gd name="connsiteX94" fmla="*/ 3432412 w 3667818"/>
              <a:gd name="connsiteY94" fmla="*/ 2609564 h 2887282"/>
              <a:gd name="connsiteX95" fmla="*/ 3452883 w 3667818"/>
              <a:gd name="connsiteY95" fmla="*/ 2623212 h 2887282"/>
              <a:gd name="connsiteX96" fmla="*/ 3548418 w 3667818"/>
              <a:gd name="connsiteY96" fmla="*/ 2650508 h 2887282"/>
              <a:gd name="connsiteX97" fmla="*/ 3568889 w 3667818"/>
              <a:gd name="connsiteY97" fmla="*/ 2664155 h 2887282"/>
              <a:gd name="connsiteX98" fmla="*/ 3589361 w 3667818"/>
              <a:gd name="connsiteY98" fmla="*/ 2670979 h 2887282"/>
              <a:gd name="connsiteX99" fmla="*/ 3657600 w 3667818"/>
              <a:gd name="connsiteY99" fmla="*/ 2705099 h 2887282"/>
              <a:gd name="connsiteX100" fmla="*/ 3667267 w 3667818"/>
              <a:gd name="connsiteY100" fmla="*/ 2756349 h 2887282"/>
              <a:gd name="connsiteX101" fmla="*/ 3666627 w 3667818"/>
              <a:gd name="connsiteY101" fmla="*/ 2800633 h 2887282"/>
              <a:gd name="connsiteX102" fmla="*/ 3666627 w 3667818"/>
              <a:gd name="connsiteY10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381534 w 3668512"/>
              <a:gd name="connsiteY66" fmla="*/ 2090949 h 2887282"/>
              <a:gd name="connsiteX67" fmla="*/ 2449773 w 3668512"/>
              <a:gd name="connsiteY67" fmla="*/ 2118245 h 2887282"/>
              <a:gd name="connsiteX68" fmla="*/ 2490716 w 3668512"/>
              <a:gd name="connsiteY68" fmla="*/ 2131893 h 2887282"/>
              <a:gd name="connsiteX69" fmla="*/ 2524836 w 3668512"/>
              <a:gd name="connsiteY69" fmla="*/ 2159188 h 2887282"/>
              <a:gd name="connsiteX70" fmla="*/ 2558955 w 3668512"/>
              <a:gd name="connsiteY70" fmla="*/ 2200132 h 2887282"/>
              <a:gd name="connsiteX71" fmla="*/ 2620370 w 3668512"/>
              <a:gd name="connsiteY71" fmla="*/ 2234251 h 2887282"/>
              <a:gd name="connsiteX72" fmla="*/ 2661313 w 3668512"/>
              <a:gd name="connsiteY72" fmla="*/ 2261546 h 2887282"/>
              <a:gd name="connsiteX73" fmla="*/ 2681785 w 3668512"/>
              <a:gd name="connsiteY73" fmla="*/ 2275194 h 2887282"/>
              <a:gd name="connsiteX74" fmla="*/ 2709080 w 3668512"/>
              <a:gd name="connsiteY74" fmla="*/ 2282018 h 2887282"/>
              <a:gd name="connsiteX75" fmla="*/ 2750024 w 3668512"/>
              <a:gd name="connsiteY75" fmla="*/ 2309314 h 2887282"/>
              <a:gd name="connsiteX76" fmla="*/ 2770495 w 3668512"/>
              <a:gd name="connsiteY76" fmla="*/ 2322961 h 2887282"/>
              <a:gd name="connsiteX77" fmla="*/ 2790967 w 3668512"/>
              <a:gd name="connsiteY77" fmla="*/ 2329785 h 2887282"/>
              <a:gd name="connsiteX78" fmla="*/ 2811439 w 3668512"/>
              <a:gd name="connsiteY78" fmla="*/ 2343433 h 2887282"/>
              <a:gd name="connsiteX79" fmla="*/ 2886501 w 3668512"/>
              <a:gd name="connsiteY79" fmla="*/ 2357081 h 2887282"/>
              <a:gd name="connsiteX80" fmla="*/ 2927445 w 3668512"/>
              <a:gd name="connsiteY80" fmla="*/ 2370729 h 2887282"/>
              <a:gd name="connsiteX81" fmla="*/ 2968388 w 3668512"/>
              <a:gd name="connsiteY81" fmla="*/ 2391200 h 2887282"/>
              <a:gd name="connsiteX82" fmla="*/ 3009331 w 3668512"/>
              <a:gd name="connsiteY82" fmla="*/ 2418496 h 2887282"/>
              <a:gd name="connsiteX83" fmla="*/ 3050274 w 3668512"/>
              <a:gd name="connsiteY83" fmla="*/ 2445791 h 2887282"/>
              <a:gd name="connsiteX84" fmla="*/ 3070746 w 3668512"/>
              <a:gd name="connsiteY84" fmla="*/ 2452615 h 2887282"/>
              <a:gd name="connsiteX85" fmla="*/ 3091218 w 3668512"/>
              <a:gd name="connsiteY85" fmla="*/ 2466263 h 2887282"/>
              <a:gd name="connsiteX86" fmla="*/ 3111689 w 3668512"/>
              <a:gd name="connsiteY86" fmla="*/ 2473087 h 2887282"/>
              <a:gd name="connsiteX87" fmla="*/ 3132161 w 3668512"/>
              <a:gd name="connsiteY87" fmla="*/ 2486735 h 2887282"/>
              <a:gd name="connsiteX88" fmla="*/ 3173104 w 3668512"/>
              <a:gd name="connsiteY88" fmla="*/ 2500382 h 2887282"/>
              <a:gd name="connsiteX89" fmla="*/ 3214048 w 3668512"/>
              <a:gd name="connsiteY89" fmla="*/ 2520854 h 2887282"/>
              <a:gd name="connsiteX90" fmla="*/ 3234519 w 3668512"/>
              <a:gd name="connsiteY90" fmla="*/ 2534502 h 2887282"/>
              <a:gd name="connsiteX91" fmla="*/ 3275463 w 3668512"/>
              <a:gd name="connsiteY91" fmla="*/ 2548149 h 2887282"/>
              <a:gd name="connsiteX92" fmla="*/ 3323230 w 3668512"/>
              <a:gd name="connsiteY92" fmla="*/ 2568621 h 2887282"/>
              <a:gd name="connsiteX93" fmla="*/ 3391469 w 3668512"/>
              <a:gd name="connsiteY93" fmla="*/ 2589093 h 2887282"/>
              <a:gd name="connsiteX94" fmla="*/ 3432412 w 3668512"/>
              <a:gd name="connsiteY94" fmla="*/ 2609564 h 2887282"/>
              <a:gd name="connsiteX95" fmla="*/ 3452883 w 3668512"/>
              <a:gd name="connsiteY95" fmla="*/ 2623212 h 2887282"/>
              <a:gd name="connsiteX96" fmla="*/ 3548418 w 3668512"/>
              <a:gd name="connsiteY96" fmla="*/ 2650508 h 2887282"/>
              <a:gd name="connsiteX97" fmla="*/ 3568889 w 3668512"/>
              <a:gd name="connsiteY97" fmla="*/ 2664155 h 2887282"/>
              <a:gd name="connsiteX98" fmla="*/ 3589361 w 3668512"/>
              <a:gd name="connsiteY98" fmla="*/ 2670979 h 2887282"/>
              <a:gd name="connsiteX99" fmla="*/ 3648075 w 3668512"/>
              <a:gd name="connsiteY99" fmla="*/ 2705099 h 2887282"/>
              <a:gd name="connsiteX100" fmla="*/ 3667267 w 3668512"/>
              <a:gd name="connsiteY100" fmla="*/ 2756349 h 2887282"/>
              <a:gd name="connsiteX101" fmla="*/ 3666627 w 3668512"/>
              <a:gd name="connsiteY101" fmla="*/ 2800633 h 2887282"/>
              <a:gd name="connsiteX102" fmla="*/ 3666627 w 3668512"/>
              <a:gd name="connsiteY10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381534 w 3668512"/>
              <a:gd name="connsiteY66" fmla="*/ 2090949 h 2887282"/>
              <a:gd name="connsiteX67" fmla="*/ 2449773 w 3668512"/>
              <a:gd name="connsiteY67" fmla="*/ 2118245 h 2887282"/>
              <a:gd name="connsiteX68" fmla="*/ 2490716 w 3668512"/>
              <a:gd name="connsiteY68" fmla="*/ 2131893 h 2887282"/>
              <a:gd name="connsiteX69" fmla="*/ 2524836 w 3668512"/>
              <a:gd name="connsiteY69" fmla="*/ 2159188 h 2887282"/>
              <a:gd name="connsiteX70" fmla="*/ 2558955 w 3668512"/>
              <a:gd name="connsiteY70" fmla="*/ 2200132 h 2887282"/>
              <a:gd name="connsiteX71" fmla="*/ 2620370 w 3668512"/>
              <a:gd name="connsiteY71" fmla="*/ 2234251 h 2887282"/>
              <a:gd name="connsiteX72" fmla="*/ 2661313 w 3668512"/>
              <a:gd name="connsiteY72" fmla="*/ 2261546 h 2887282"/>
              <a:gd name="connsiteX73" fmla="*/ 2681785 w 3668512"/>
              <a:gd name="connsiteY73" fmla="*/ 2275194 h 2887282"/>
              <a:gd name="connsiteX74" fmla="*/ 2709080 w 3668512"/>
              <a:gd name="connsiteY74" fmla="*/ 2282018 h 2887282"/>
              <a:gd name="connsiteX75" fmla="*/ 2750024 w 3668512"/>
              <a:gd name="connsiteY75" fmla="*/ 2309314 h 2887282"/>
              <a:gd name="connsiteX76" fmla="*/ 2770495 w 3668512"/>
              <a:gd name="connsiteY76" fmla="*/ 2322961 h 2887282"/>
              <a:gd name="connsiteX77" fmla="*/ 2790967 w 3668512"/>
              <a:gd name="connsiteY77" fmla="*/ 2329785 h 2887282"/>
              <a:gd name="connsiteX78" fmla="*/ 2811439 w 3668512"/>
              <a:gd name="connsiteY78" fmla="*/ 2343433 h 2887282"/>
              <a:gd name="connsiteX79" fmla="*/ 2886501 w 3668512"/>
              <a:gd name="connsiteY79" fmla="*/ 2357081 h 2887282"/>
              <a:gd name="connsiteX80" fmla="*/ 2927445 w 3668512"/>
              <a:gd name="connsiteY80" fmla="*/ 2370729 h 2887282"/>
              <a:gd name="connsiteX81" fmla="*/ 2968388 w 3668512"/>
              <a:gd name="connsiteY81" fmla="*/ 2391200 h 2887282"/>
              <a:gd name="connsiteX82" fmla="*/ 3009331 w 3668512"/>
              <a:gd name="connsiteY82" fmla="*/ 2418496 h 2887282"/>
              <a:gd name="connsiteX83" fmla="*/ 3050274 w 3668512"/>
              <a:gd name="connsiteY83" fmla="*/ 2445791 h 2887282"/>
              <a:gd name="connsiteX84" fmla="*/ 3070746 w 3668512"/>
              <a:gd name="connsiteY84" fmla="*/ 2452615 h 2887282"/>
              <a:gd name="connsiteX85" fmla="*/ 3091218 w 3668512"/>
              <a:gd name="connsiteY85" fmla="*/ 2466263 h 2887282"/>
              <a:gd name="connsiteX86" fmla="*/ 3111689 w 3668512"/>
              <a:gd name="connsiteY86" fmla="*/ 2473087 h 2887282"/>
              <a:gd name="connsiteX87" fmla="*/ 3132161 w 3668512"/>
              <a:gd name="connsiteY87" fmla="*/ 2486735 h 2887282"/>
              <a:gd name="connsiteX88" fmla="*/ 3173104 w 3668512"/>
              <a:gd name="connsiteY88" fmla="*/ 2500382 h 2887282"/>
              <a:gd name="connsiteX89" fmla="*/ 3214048 w 3668512"/>
              <a:gd name="connsiteY89" fmla="*/ 2520854 h 2887282"/>
              <a:gd name="connsiteX90" fmla="*/ 3234519 w 3668512"/>
              <a:gd name="connsiteY90" fmla="*/ 2534502 h 2887282"/>
              <a:gd name="connsiteX91" fmla="*/ 3275463 w 3668512"/>
              <a:gd name="connsiteY91" fmla="*/ 2548149 h 2887282"/>
              <a:gd name="connsiteX92" fmla="*/ 3323230 w 3668512"/>
              <a:gd name="connsiteY92" fmla="*/ 2568621 h 2887282"/>
              <a:gd name="connsiteX93" fmla="*/ 3391469 w 3668512"/>
              <a:gd name="connsiteY93" fmla="*/ 2589093 h 2887282"/>
              <a:gd name="connsiteX94" fmla="*/ 3432412 w 3668512"/>
              <a:gd name="connsiteY94" fmla="*/ 2609564 h 2887282"/>
              <a:gd name="connsiteX95" fmla="*/ 3452883 w 3668512"/>
              <a:gd name="connsiteY95" fmla="*/ 2623212 h 2887282"/>
              <a:gd name="connsiteX96" fmla="*/ 3548418 w 3668512"/>
              <a:gd name="connsiteY96" fmla="*/ 2650508 h 2887282"/>
              <a:gd name="connsiteX97" fmla="*/ 3568889 w 3668512"/>
              <a:gd name="connsiteY97" fmla="*/ 2664155 h 2887282"/>
              <a:gd name="connsiteX98" fmla="*/ 3648075 w 3668512"/>
              <a:gd name="connsiteY98" fmla="*/ 2705099 h 2887282"/>
              <a:gd name="connsiteX99" fmla="*/ 3667267 w 3668512"/>
              <a:gd name="connsiteY99" fmla="*/ 2756349 h 2887282"/>
              <a:gd name="connsiteX100" fmla="*/ 3666627 w 3668512"/>
              <a:gd name="connsiteY100" fmla="*/ 2800633 h 2887282"/>
              <a:gd name="connsiteX101" fmla="*/ 3666627 w 3668512"/>
              <a:gd name="connsiteY10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449773 w 3668512"/>
              <a:gd name="connsiteY66" fmla="*/ 2118245 h 2887282"/>
              <a:gd name="connsiteX67" fmla="*/ 2490716 w 3668512"/>
              <a:gd name="connsiteY67" fmla="*/ 2131893 h 2887282"/>
              <a:gd name="connsiteX68" fmla="*/ 2524836 w 3668512"/>
              <a:gd name="connsiteY68" fmla="*/ 2159188 h 2887282"/>
              <a:gd name="connsiteX69" fmla="*/ 2558955 w 3668512"/>
              <a:gd name="connsiteY69" fmla="*/ 2200132 h 2887282"/>
              <a:gd name="connsiteX70" fmla="*/ 2620370 w 3668512"/>
              <a:gd name="connsiteY70" fmla="*/ 2234251 h 2887282"/>
              <a:gd name="connsiteX71" fmla="*/ 2661313 w 3668512"/>
              <a:gd name="connsiteY71" fmla="*/ 2261546 h 2887282"/>
              <a:gd name="connsiteX72" fmla="*/ 2681785 w 3668512"/>
              <a:gd name="connsiteY72" fmla="*/ 2275194 h 2887282"/>
              <a:gd name="connsiteX73" fmla="*/ 2709080 w 3668512"/>
              <a:gd name="connsiteY73" fmla="*/ 2282018 h 2887282"/>
              <a:gd name="connsiteX74" fmla="*/ 2750024 w 3668512"/>
              <a:gd name="connsiteY74" fmla="*/ 2309314 h 2887282"/>
              <a:gd name="connsiteX75" fmla="*/ 2770495 w 3668512"/>
              <a:gd name="connsiteY75" fmla="*/ 2322961 h 2887282"/>
              <a:gd name="connsiteX76" fmla="*/ 2790967 w 3668512"/>
              <a:gd name="connsiteY76" fmla="*/ 2329785 h 2887282"/>
              <a:gd name="connsiteX77" fmla="*/ 2811439 w 3668512"/>
              <a:gd name="connsiteY77" fmla="*/ 2343433 h 2887282"/>
              <a:gd name="connsiteX78" fmla="*/ 2886501 w 3668512"/>
              <a:gd name="connsiteY78" fmla="*/ 2357081 h 2887282"/>
              <a:gd name="connsiteX79" fmla="*/ 2927445 w 3668512"/>
              <a:gd name="connsiteY79" fmla="*/ 2370729 h 2887282"/>
              <a:gd name="connsiteX80" fmla="*/ 2968388 w 3668512"/>
              <a:gd name="connsiteY80" fmla="*/ 2391200 h 2887282"/>
              <a:gd name="connsiteX81" fmla="*/ 3009331 w 3668512"/>
              <a:gd name="connsiteY81" fmla="*/ 2418496 h 2887282"/>
              <a:gd name="connsiteX82" fmla="*/ 3050274 w 3668512"/>
              <a:gd name="connsiteY82" fmla="*/ 2445791 h 2887282"/>
              <a:gd name="connsiteX83" fmla="*/ 3070746 w 3668512"/>
              <a:gd name="connsiteY83" fmla="*/ 2452615 h 2887282"/>
              <a:gd name="connsiteX84" fmla="*/ 3091218 w 3668512"/>
              <a:gd name="connsiteY84" fmla="*/ 2466263 h 2887282"/>
              <a:gd name="connsiteX85" fmla="*/ 3111689 w 3668512"/>
              <a:gd name="connsiteY85" fmla="*/ 2473087 h 2887282"/>
              <a:gd name="connsiteX86" fmla="*/ 3132161 w 3668512"/>
              <a:gd name="connsiteY86" fmla="*/ 2486735 h 2887282"/>
              <a:gd name="connsiteX87" fmla="*/ 3173104 w 3668512"/>
              <a:gd name="connsiteY87" fmla="*/ 2500382 h 2887282"/>
              <a:gd name="connsiteX88" fmla="*/ 3214048 w 3668512"/>
              <a:gd name="connsiteY88" fmla="*/ 2520854 h 2887282"/>
              <a:gd name="connsiteX89" fmla="*/ 3234519 w 3668512"/>
              <a:gd name="connsiteY89" fmla="*/ 2534502 h 2887282"/>
              <a:gd name="connsiteX90" fmla="*/ 3275463 w 3668512"/>
              <a:gd name="connsiteY90" fmla="*/ 2548149 h 2887282"/>
              <a:gd name="connsiteX91" fmla="*/ 3323230 w 3668512"/>
              <a:gd name="connsiteY91" fmla="*/ 2568621 h 2887282"/>
              <a:gd name="connsiteX92" fmla="*/ 3391469 w 3668512"/>
              <a:gd name="connsiteY92" fmla="*/ 2589093 h 2887282"/>
              <a:gd name="connsiteX93" fmla="*/ 3432412 w 3668512"/>
              <a:gd name="connsiteY93" fmla="*/ 2609564 h 2887282"/>
              <a:gd name="connsiteX94" fmla="*/ 3452883 w 3668512"/>
              <a:gd name="connsiteY94" fmla="*/ 2623212 h 2887282"/>
              <a:gd name="connsiteX95" fmla="*/ 3548418 w 3668512"/>
              <a:gd name="connsiteY95" fmla="*/ 2650508 h 2887282"/>
              <a:gd name="connsiteX96" fmla="*/ 3568889 w 3668512"/>
              <a:gd name="connsiteY96" fmla="*/ 2664155 h 2887282"/>
              <a:gd name="connsiteX97" fmla="*/ 3648075 w 3668512"/>
              <a:gd name="connsiteY97" fmla="*/ 2705099 h 2887282"/>
              <a:gd name="connsiteX98" fmla="*/ 3667267 w 3668512"/>
              <a:gd name="connsiteY98" fmla="*/ 2756349 h 2887282"/>
              <a:gd name="connsiteX99" fmla="*/ 3666627 w 3668512"/>
              <a:gd name="connsiteY99" fmla="*/ 2800633 h 2887282"/>
              <a:gd name="connsiteX100" fmla="*/ 3666627 w 3668512"/>
              <a:gd name="connsiteY10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65277 w 3668512"/>
              <a:gd name="connsiteY53" fmla="*/ 1804346 h 2887282"/>
              <a:gd name="connsiteX54" fmla="*/ 2006221 w 3668512"/>
              <a:gd name="connsiteY54" fmla="*/ 1831642 h 2887282"/>
              <a:gd name="connsiteX55" fmla="*/ 2074460 w 3668512"/>
              <a:gd name="connsiteY55" fmla="*/ 1872585 h 2887282"/>
              <a:gd name="connsiteX56" fmla="*/ 2115403 w 3668512"/>
              <a:gd name="connsiteY56" fmla="*/ 1899881 h 2887282"/>
              <a:gd name="connsiteX57" fmla="*/ 2135874 w 3668512"/>
              <a:gd name="connsiteY57" fmla="*/ 1913529 h 2887282"/>
              <a:gd name="connsiteX58" fmla="*/ 2149522 w 3668512"/>
              <a:gd name="connsiteY58" fmla="*/ 1934000 h 2887282"/>
              <a:gd name="connsiteX59" fmla="*/ 2190466 w 3668512"/>
              <a:gd name="connsiteY59" fmla="*/ 1954472 h 2887282"/>
              <a:gd name="connsiteX60" fmla="*/ 2217761 w 3668512"/>
              <a:gd name="connsiteY60" fmla="*/ 1981767 h 2887282"/>
              <a:gd name="connsiteX61" fmla="*/ 2238233 w 3668512"/>
              <a:gd name="connsiteY61" fmla="*/ 2002239 h 2887282"/>
              <a:gd name="connsiteX62" fmla="*/ 2258704 w 3668512"/>
              <a:gd name="connsiteY62" fmla="*/ 2015887 h 2887282"/>
              <a:gd name="connsiteX63" fmla="*/ 2299648 w 3668512"/>
              <a:gd name="connsiteY63" fmla="*/ 2043182 h 2887282"/>
              <a:gd name="connsiteX64" fmla="*/ 2340591 w 3668512"/>
              <a:gd name="connsiteY64" fmla="*/ 2070478 h 2887282"/>
              <a:gd name="connsiteX65" fmla="*/ 2449773 w 3668512"/>
              <a:gd name="connsiteY65" fmla="*/ 2118245 h 2887282"/>
              <a:gd name="connsiteX66" fmla="*/ 2490716 w 3668512"/>
              <a:gd name="connsiteY66" fmla="*/ 2131893 h 2887282"/>
              <a:gd name="connsiteX67" fmla="*/ 2524836 w 3668512"/>
              <a:gd name="connsiteY67" fmla="*/ 2159188 h 2887282"/>
              <a:gd name="connsiteX68" fmla="*/ 2558955 w 3668512"/>
              <a:gd name="connsiteY68" fmla="*/ 2200132 h 2887282"/>
              <a:gd name="connsiteX69" fmla="*/ 2620370 w 3668512"/>
              <a:gd name="connsiteY69" fmla="*/ 2234251 h 2887282"/>
              <a:gd name="connsiteX70" fmla="*/ 2661313 w 3668512"/>
              <a:gd name="connsiteY70" fmla="*/ 2261546 h 2887282"/>
              <a:gd name="connsiteX71" fmla="*/ 2681785 w 3668512"/>
              <a:gd name="connsiteY71" fmla="*/ 2275194 h 2887282"/>
              <a:gd name="connsiteX72" fmla="*/ 2709080 w 3668512"/>
              <a:gd name="connsiteY72" fmla="*/ 2282018 h 2887282"/>
              <a:gd name="connsiteX73" fmla="*/ 2750024 w 3668512"/>
              <a:gd name="connsiteY73" fmla="*/ 2309314 h 2887282"/>
              <a:gd name="connsiteX74" fmla="*/ 2770495 w 3668512"/>
              <a:gd name="connsiteY74" fmla="*/ 2322961 h 2887282"/>
              <a:gd name="connsiteX75" fmla="*/ 2790967 w 3668512"/>
              <a:gd name="connsiteY75" fmla="*/ 2329785 h 2887282"/>
              <a:gd name="connsiteX76" fmla="*/ 2811439 w 3668512"/>
              <a:gd name="connsiteY76" fmla="*/ 2343433 h 2887282"/>
              <a:gd name="connsiteX77" fmla="*/ 2886501 w 3668512"/>
              <a:gd name="connsiteY77" fmla="*/ 2357081 h 2887282"/>
              <a:gd name="connsiteX78" fmla="*/ 2927445 w 3668512"/>
              <a:gd name="connsiteY78" fmla="*/ 2370729 h 2887282"/>
              <a:gd name="connsiteX79" fmla="*/ 2968388 w 3668512"/>
              <a:gd name="connsiteY79" fmla="*/ 2391200 h 2887282"/>
              <a:gd name="connsiteX80" fmla="*/ 3009331 w 3668512"/>
              <a:gd name="connsiteY80" fmla="*/ 2418496 h 2887282"/>
              <a:gd name="connsiteX81" fmla="*/ 3050274 w 3668512"/>
              <a:gd name="connsiteY81" fmla="*/ 2445791 h 2887282"/>
              <a:gd name="connsiteX82" fmla="*/ 3070746 w 3668512"/>
              <a:gd name="connsiteY82" fmla="*/ 2452615 h 2887282"/>
              <a:gd name="connsiteX83" fmla="*/ 3091218 w 3668512"/>
              <a:gd name="connsiteY83" fmla="*/ 2466263 h 2887282"/>
              <a:gd name="connsiteX84" fmla="*/ 3111689 w 3668512"/>
              <a:gd name="connsiteY84" fmla="*/ 2473087 h 2887282"/>
              <a:gd name="connsiteX85" fmla="*/ 3132161 w 3668512"/>
              <a:gd name="connsiteY85" fmla="*/ 2486735 h 2887282"/>
              <a:gd name="connsiteX86" fmla="*/ 3173104 w 3668512"/>
              <a:gd name="connsiteY86" fmla="*/ 2500382 h 2887282"/>
              <a:gd name="connsiteX87" fmla="*/ 3214048 w 3668512"/>
              <a:gd name="connsiteY87" fmla="*/ 2520854 h 2887282"/>
              <a:gd name="connsiteX88" fmla="*/ 3234519 w 3668512"/>
              <a:gd name="connsiteY88" fmla="*/ 2534502 h 2887282"/>
              <a:gd name="connsiteX89" fmla="*/ 3275463 w 3668512"/>
              <a:gd name="connsiteY89" fmla="*/ 2548149 h 2887282"/>
              <a:gd name="connsiteX90" fmla="*/ 3323230 w 3668512"/>
              <a:gd name="connsiteY90" fmla="*/ 2568621 h 2887282"/>
              <a:gd name="connsiteX91" fmla="*/ 3391469 w 3668512"/>
              <a:gd name="connsiteY91" fmla="*/ 2589093 h 2887282"/>
              <a:gd name="connsiteX92" fmla="*/ 3432412 w 3668512"/>
              <a:gd name="connsiteY92" fmla="*/ 2609564 h 2887282"/>
              <a:gd name="connsiteX93" fmla="*/ 3452883 w 3668512"/>
              <a:gd name="connsiteY93" fmla="*/ 2623212 h 2887282"/>
              <a:gd name="connsiteX94" fmla="*/ 3548418 w 3668512"/>
              <a:gd name="connsiteY94" fmla="*/ 2650508 h 2887282"/>
              <a:gd name="connsiteX95" fmla="*/ 3568889 w 3668512"/>
              <a:gd name="connsiteY95" fmla="*/ 2664155 h 2887282"/>
              <a:gd name="connsiteX96" fmla="*/ 3648075 w 3668512"/>
              <a:gd name="connsiteY96" fmla="*/ 2705099 h 2887282"/>
              <a:gd name="connsiteX97" fmla="*/ 3667267 w 3668512"/>
              <a:gd name="connsiteY97" fmla="*/ 2756349 h 2887282"/>
              <a:gd name="connsiteX98" fmla="*/ 3666627 w 3668512"/>
              <a:gd name="connsiteY98" fmla="*/ 2800633 h 2887282"/>
              <a:gd name="connsiteX99" fmla="*/ 3666627 w 3668512"/>
              <a:gd name="connsiteY9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55594 w 3668512"/>
              <a:gd name="connsiteY35" fmla="*/ 1183373 h 2887282"/>
              <a:gd name="connsiteX36" fmla="*/ 1269242 w 3668512"/>
              <a:gd name="connsiteY36" fmla="*/ 1203845 h 2887282"/>
              <a:gd name="connsiteX37" fmla="*/ 1310185 w 3668512"/>
              <a:gd name="connsiteY37" fmla="*/ 1231140 h 2887282"/>
              <a:gd name="connsiteX38" fmla="*/ 1330657 w 3668512"/>
              <a:gd name="connsiteY38" fmla="*/ 1244788 h 2887282"/>
              <a:gd name="connsiteX39" fmla="*/ 1371600 w 3668512"/>
              <a:gd name="connsiteY39" fmla="*/ 1278908 h 2887282"/>
              <a:gd name="connsiteX40" fmla="*/ 1385248 w 3668512"/>
              <a:gd name="connsiteY40" fmla="*/ 1299379 h 2887282"/>
              <a:gd name="connsiteX41" fmla="*/ 1405719 w 3668512"/>
              <a:gd name="connsiteY41" fmla="*/ 1313027 h 2887282"/>
              <a:gd name="connsiteX42" fmla="*/ 1521725 w 3668512"/>
              <a:gd name="connsiteY42" fmla="*/ 1429033 h 2887282"/>
              <a:gd name="connsiteX43" fmla="*/ 1542197 w 3668512"/>
              <a:gd name="connsiteY43" fmla="*/ 1449505 h 2887282"/>
              <a:gd name="connsiteX44" fmla="*/ 1617260 w 3668512"/>
              <a:gd name="connsiteY44" fmla="*/ 1510920 h 2887282"/>
              <a:gd name="connsiteX45" fmla="*/ 1671851 w 3668512"/>
              <a:gd name="connsiteY45" fmla="*/ 1565511 h 2887282"/>
              <a:gd name="connsiteX46" fmla="*/ 1746913 w 3668512"/>
              <a:gd name="connsiteY46" fmla="*/ 1633749 h 2887282"/>
              <a:gd name="connsiteX47" fmla="*/ 1767385 w 3668512"/>
              <a:gd name="connsiteY47" fmla="*/ 1647397 h 2887282"/>
              <a:gd name="connsiteX48" fmla="*/ 1787857 w 3668512"/>
              <a:gd name="connsiteY48" fmla="*/ 1667869 h 2887282"/>
              <a:gd name="connsiteX49" fmla="*/ 1808328 w 3668512"/>
              <a:gd name="connsiteY49" fmla="*/ 1674693 h 2887282"/>
              <a:gd name="connsiteX50" fmla="*/ 1849271 w 3668512"/>
              <a:gd name="connsiteY50" fmla="*/ 1701988 h 2887282"/>
              <a:gd name="connsiteX51" fmla="*/ 1890215 w 3668512"/>
              <a:gd name="connsiteY51" fmla="*/ 1736108 h 2887282"/>
              <a:gd name="connsiteX52" fmla="*/ 1965277 w 3668512"/>
              <a:gd name="connsiteY52" fmla="*/ 1804346 h 2887282"/>
              <a:gd name="connsiteX53" fmla="*/ 2006221 w 3668512"/>
              <a:gd name="connsiteY53" fmla="*/ 1831642 h 2887282"/>
              <a:gd name="connsiteX54" fmla="*/ 2074460 w 3668512"/>
              <a:gd name="connsiteY54" fmla="*/ 1872585 h 2887282"/>
              <a:gd name="connsiteX55" fmla="*/ 2115403 w 3668512"/>
              <a:gd name="connsiteY55" fmla="*/ 1899881 h 2887282"/>
              <a:gd name="connsiteX56" fmla="*/ 2135874 w 3668512"/>
              <a:gd name="connsiteY56" fmla="*/ 1913529 h 2887282"/>
              <a:gd name="connsiteX57" fmla="*/ 2149522 w 3668512"/>
              <a:gd name="connsiteY57" fmla="*/ 1934000 h 2887282"/>
              <a:gd name="connsiteX58" fmla="*/ 2190466 w 3668512"/>
              <a:gd name="connsiteY58" fmla="*/ 1954472 h 2887282"/>
              <a:gd name="connsiteX59" fmla="*/ 2217761 w 3668512"/>
              <a:gd name="connsiteY59" fmla="*/ 1981767 h 2887282"/>
              <a:gd name="connsiteX60" fmla="*/ 2238233 w 3668512"/>
              <a:gd name="connsiteY60" fmla="*/ 2002239 h 2887282"/>
              <a:gd name="connsiteX61" fmla="*/ 2258704 w 3668512"/>
              <a:gd name="connsiteY61" fmla="*/ 2015887 h 2887282"/>
              <a:gd name="connsiteX62" fmla="*/ 2299648 w 3668512"/>
              <a:gd name="connsiteY62" fmla="*/ 2043182 h 2887282"/>
              <a:gd name="connsiteX63" fmla="*/ 2340591 w 3668512"/>
              <a:gd name="connsiteY63" fmla="*/ 2070478 h 2887282"/>
              <a:gd name="connsiteX64" fmla="*/ 2449773 w 3668512"/>
              <a:gd name="connsiteY64" fmla="*/ 2118245 h 2887282"/>
              <a:gd name="connsiteX65" fmla="*/ 2490716 w 3668512"/>
              <a:gd name="connsiteY65" fmla="*/ 2131893 h 2887282"/>
              <a:gd name="connsiteX66" fmla="*/ 2524836 w 3668512"/>
              <a:gd name="connsiteY66" fmla="*/ 2159188 h 2887282"/>
              <a:gd name="connsiteX67" fmla="*/ 2558955 w 3668512"/>
              <a:gd name="connsiteY67" fmla="*/ 2200132 h 2887282"/>
              <a:gd name="connsiteX68" fmla="*/ 2620370 w 3668512"/>
              <a:gd name="connsiteY68" fmla="*/ 2234251 h 2887282"/>
              <a:gd name="connsiteX69" fmla="*/ 2661313 w 3668512"/>
              <a:gd name="connsiteY69" fmla="*/ 2261546 h 2887282"/>
              <a:gd name="connsiteX70" fmla="*/ 2681785 w 3668512"/>
              <a:gd name="connsiteY70" fmla="*/ 2275194 h 2887282"/>
              <a:gd name="connsiteX71" fmla="*/ 2709080 w 3668512"/>
              <a:gd name="connsiteY71" fmla="*/ 2282018 h 2887282"/>
              <a:gd name="connsiteX72" fmla="*/ 2750024 w 3668512"/>
              <a:gd name="connsiteY72" fmla="*/ 2309314 h 2887282"/>
              <a:gd name="connsiteX73" fmla="*/ 2770495 w 3668512"/>
              <a:gd name="connsiteY73" fmla="*/ 2322961 h 2887282"/>
              <a:gd name="connsiteX74" fmla="*/ 2790967 w 3668512"/>
              <a:gd name="connsiteY74" fmla="*/ 2329785 h 2887282"/>
              <a:gd name="connsiteX75" fmla="*/ 2811439 w 3668512"/>
              <a:gd name="connsiteY75" fmla="*/ 2343433 h 2887282"/>
              <a:gd name="connsiteX76" fmla="*/ 2886501 w 3668512"/>
              <a:gd name="connsiteY76" fmla="*/ 2357081 h 2887282"/>
              <a:gd name="connsiteX77" fmla="*/ 2927445 w 3668512"/>
              <a:gd name="connsiteY77" fmla="*/ 2370729 h 2887282"/>
              <a:gd name="connsiteX78" fmla="*/ 2968388 w 3668512"/>
              <a:gd name="connsiteY78" fmla="*/ 2391200 h 2887282"/>
              <a:gd name="connsiteX79" fmla="*/ 3009331 w 3668512"/>
              <a:gd name="connsiteY79" fmla="*/ 2418496 h 2887282"/>
              <a:gd name="connsiteX80" fmla="*/ 3050274 w 3668512"/>
              <a:gd name="connsiteY80" fmla="*/ 2445791 h 2887282"/>
              <a:gd name="connsiteX81" fmla="*/ 3070746 w 3668512"/>
              <a:gd name="connsiteY81" fmla="*/ 2452615 h 2887282"/>
              <a:gd name="connsiteX82" fmla="*/ 3091218 w 3668512"/>
              <a:gd name="connsiteY82" fmla="*/ 2466263 h 2887282"/>
              <a:gd name="connsiteX83" fmla="*/ 3111689 w 3668512"/>
              <a:gd name="connsiteY83" fmla="*/ 2473087 h 2887282"/>
              <a:gd name="connsiteX84" fmla="*/ 3132161 w 3668512"/>
              <a:gd name="connsiteY84" fmla="*/ 2486735 h 2887282"/>
              <a:gd name="connsiteX85" fmla="*/ 3173104 w 3668512"/>
              <a:gd name="connsiteY85" fmla="*/ 2500382 h 2887282"/>
              <a:gd name="connsiteX86" fmla="*/ 3214048 w 3668512"/>
              <a:gd name="connsiteY86" fmla="*/ 2520854 h 2887282"/>
              <a:gd name="connsiteX87" fmla="*/ 3234519 w 3668512"/>
              <a:gd name="connsiteY87" fmla="*/ 2534502 h 2887282"/>
              <a:gd name="connsiteX88" fmla="*/ 3275463 w 3668512"/>
              <a:gd name="connsiteY88" fmla="*/ 2548149 h 2887282"/>
              <a:gd name="connsiteX89" fmla="*/ 3323230 w 3668512"/>
              <a:gd name="connsiteY89" fmla="*/ 2568621 h 2887282"/>
              <a:gd name="connsiteX90" fmla="*/ 3391469 w 3668512"/>
              <a:gd name="connsiteY90" fmla="*/ 2589093 h 2887282"/>
              <a:gd name="connsiteX91" fmla="*/ 3432412 w 3668512"/>
              <a:gd name="connsiteY91" fmla="*/ 2609564 h 2887282"/>
              <a:gd name="connsiteX92" fmla="*/ 3452883 w 3668512"/>
              <a:gd name="connsiteY92" fmla="*/ 2623212 h 2887282"/>
              <a:gd name="connsiteX93" fmla="*/ 3548418 w 3668512"/>
              <a:gd name="connsiteY93" fmla="*/ 2650508 h 2887282"/>
              <a:gd name="connsiteX94" fmla="*/ 3568889 w 3668512"/>
              <a:gd name="connsiteY94" fmla="*/ 2664155 h 2887282"/>
              <a:gd name="connsiteX95" fmla="*/ 3648075 w 3668512"/>
              <a:gd name="connsiteY95" fmla="*/ 2705099 h 2887282"/>
              <a:gd name="connsiteX96" fmla="*/ 3667267 w 3668512"/>
              <a:gd name="connsiteY96" fmla="*/ 2756349 h 2887282"/>
              <a:gd name="connsiteX97" fmla="*/ 3666627 w 3668512"/>
              <a:gd name="connsiteY97" fmla="*/ 2800633 h 2887282"/>
              <a:gd name="connsiteX98" fmla="*/ 3666627 w 3668512"/>
              <a:gd name="connsiteY9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55594 w 3668512"/>
              <a:gd name="connsiteY34" fmla="*/ 1183373 h 2887282"/>
              <a:gd name="connsiteX35" fmla="*/ 1269242 w 3668512"/>
              <a:gd name="connsiteY35" fmla="*/ 1203845 h 2887282"/>
              <a:gd name="connsiteX36" fmla="*/ 1310185 w 3668512"/>
              <a:gd name="connsiteY36" fmla="*/ 1231140 h 2887282"/>
              <a:gd name="connsiteX37" fmla="*/ 1330657 w 3668512"/>
              <a:gd name="connsiteY37" fmla="*/ 1244788 h 2887282"/>
              <a:gd name="connsiteX38" fmla="*/ 1371600 w 3668512"/>
              <a:gd name="connsiteY38" fmla="*/ 1278908 h 2887282"/>
              <a:gd name="connsiteX39" fmla="*/ 1385248 w 3668512"/>
              <a:gd name="connsiteY39" fmla="*/ 1299379 h 2887282"/>
              <a:gd name="connsiteX40" fmla="*/ 1405719 w 3668512"/>
              <a:gd name="connsiteY40" fmla="*/ 1313027 h 2887282"/>
              <a:gd name="connsiteX41" fmla="*/ 1521725 w 3668512"/>
              <a:gd name="connsiteY41" fmla="*/ 1429033 h 2887282"/>
              <a:gd name="connsiteX42" fmla="*/ 1542197 w 3668512"/>
              <a:gd name="connsiteY42" fmla="*/ 1449505 h 2887282"/>
              <a:gd name="connsiteX43" fmla="*/ 1617260 w 3668512"/>
              <a:gd name="connsiteY43" fmla="*/ 1510920 h 2887282"/>
              <a:gd name="connsiteX44" fmla="*/ 1671851 w 3668512"/>
              <a:gd name="connsiteY44" fmla="*/ 1565511 h 2887282"/>
              <a:gd name="connsiteX45" fmla="*/ 1746913 w 3668512"/>
              <a:gd name="connsiteY45" fmla="*/ 1633749 h 2887282"/>
              <a:gd name="connsiteX46" fmla="*/ 1767385 w 3668512"/>
              <a:gd name="connsiteY46" fmla="*/ 1647397 h 2887282"/>
              <a:gd name="connsiteX47" fmla="*/ 1787857 w 3668512"/>
              <a:gd name="connsiteY47" fmla="*/ 1667869 h 2887282"/>
              <a:gd name="connsiteX48" fmla="*/ 1808328 w 3668512"/>
              <a:gd name="connsiteY48" fmla="*/ 1674693 h 2887282"/>
              <a:gd name="connsiteX49" fmla="*/ 1849271 w 3668512"/>
              <a:gd name="connsiteY49" fmla="*/ 1701988 h 2887282"/>
              <a:gd name="connsiteX50" fmla="*/ 1890215 w 3668512"/>
              <a:gd name="connsiteY50" fmla="*/ 1736108 h 2887282"/>
              <a:gd name="connsiteX51" fmla="*/ 1965277 w 3668512"/>
              <a:gd name="connsiteY51" fmla="*/ 1804346 h 2887282"/>
              <a:gd name="connsiteX52" fmla="*/ 2006221 w 3668512"/>
              <a:gd name="connsiteY52" fmla="*/ 1831642 h 2887282"/>
              <a:gd name="connsiteX53" fmla="*/ 2074460 w 3668512"/>
              <a:gd name="connsiteY53" fmla="*/ 1872585 h 2887282"/>
              <a:gd name="connsiteX54" fmla="*/ 2115403 w 3668512"/>
              <a:gd name="connsiteY54" fmla="*/ 1899881 h 2887282"/>
              <a:gd name="connsiteX55" fmla="*/ 2135874 w 3668512"/>
              <a:gd name="connsiteY55" fmla="*/ 1913529 h 2887282"/>
              <a:gd name="connsiteX56" fmla="*/ 2149522 w 3668512"/>
              <a:gd name="connsiteY56" fmla="*/ 1934000 h 2887282"/>
              <a:gd name="connsiteX57" fmla="*/ 2190466 w 3668512"/>
              <a:gd name="connsiteY57" fmla="*/ 1954472 h 2887282"/>
              <a:gd name="connsiteX58" fmla="*/ 2217761 w 3668512"/>
              <a:gd name="connsiteY58" fmla="*/ 1981767 h 2887282"/>
              <a:gd name="connsiteX59" fmla="*/ 2238233 w 3668512"/>
              <a:gd name="connsiteY59" fmla="*/ 2002239 h 2887282"/>
              <a:gd name="connsiteX60" fmla="*/ 2258704 w 3668512"/>
              <a:gd name="connsiteY60" fmla="*/ 2015887 h 2887282"/>
              <a:gd name="connsiteX61" fmla="*/ 2299648 w 3668512"/>
              <a:gd name="connsiteY61" fmla="*/ 2043182 h 2887282"/>
              <a:gd name="connsiteX62" fmla="*/ 2340591 w 3668512"/>
              <a:gd name="connsiteY62" fmla="*/ 2070478 h 2887282"/>
              <a:gd name="connsiteX63" fmla="*/ 2449773 w 3668512"/>
              <a:gd name="connsiteY63" fmla="*/ 2118245 h 2887282"/>
              <a:gd name="connsiteX64" fmla="*/ 2490716 w 3668512"/>
              <a:gd name="connsiteY64" fmla="*/ 2131893 h 2887282"/>
              <a:gd name="connsiteX65" fmla="*/ 2524836 w 3668512"/>
              <a:gd name="connsiteY65" fmla="*/ 2159188 h 2887282"/>
              <a:gd name="connsiteX66" fmla="*/ 2558955 w 3668512"/>
              <a:gd name="connsiteY66" fmla="*/ 2200132 h 2887282"/>
              <a:gd name="connsiteX67" fmla="*/ 2620370 w 3668512"/>
              <a:gd name="connsiteY67" fmla="*/ 2234251 h 2887282"/>
              <a:gd name="connsiteX68" fmla="*/ 2661313 w 3668512"/>
              <a:gd name="connsiteY68" fmla="*/ 2261546 h 2887282"/>
              <a:gd name="connsiteX69" fmla="*/ 2681785 w 3668512"/>
              <a:gd name="connsiteY69" fmla="*/ 2275194 h 2887282"/>
              <a:gd name="connsiteX70" fmla="*/ 2709080 w 3668512"/>
              <a:gd name="connsiteY70" fmla="*/ 2282018 h 2887282"/>
              <a:gd name="connsiteX71" fmla="*/ 2750024 w 3668512"/>
              <a:gd name="connsiteY71" fmla="*/ 2309314 h 2887282"/>
              <a:gd name="connsiteX72" fmla="*/ 2770495 w 3668512"/>
              <a:gd name="connsiteY72" fmla="*/ 2322961 h 2887282"/>
              <a:gd name="connsiteX73" fmla="*/ 2790967 w 3668512"/>
              <a:gd name="connsiteY73" fmla="*/ 2329785 h 2887282"/>
              <a:gd name="connsiteX74" fmla="*/ 2811439 w 3668512"/>
              <a:gd name="connsiteY74" fmla="*/ 2343433 h 2887282"/>
              <a:gd name="connsiteX75" fmla="*/ 2886501 w 3668512"/>
              <a:gd name="connsiteY75" fmla="*/ 2357081 h 2887282"/>
              <a:gd name="connsiteX76" fmla="*/ 2927445 w 3668512"/>
              <a:gd name="connsiteY76" fmla="*/ 2370729 h 2887282"/>
              <a:gd name="connsiteX77" fmla="*/ 2968388 w 3668512"/>
              <a:gd name="connsiteY77" fmla="*/ 2391200 h 2887282"/>
              <a:gd name="connsiteX78" fmla="*/ 3009331 w 3668512"/>
              <a:gd name="connsiteY78" fmla="*/ 2418496 h 2887282"/>
              <a:gd name="connsiteX79" fmla="*/ 3050274 w 3668512"/>
              <a:gd name="connsiteY79" fmla="*/ 2445791 h 2887282"/>
              <a:gd name="connsiteX80" fmla="*/ 3070746 w 3668512"/>
              <a:gd name="connsiteY80" fmla="*/ 2452615 h 2887282"/>
              <a:gd name="connsiteX81" fmla="*/ 3091218 w 3668512"/>
              <a:gd name="connsiteY81" fmla="*/ 2466263 h 2887282"/>
              <a:gd name="connsiteX82" fmla="*/ 3111689 w 3668512"/>
              <a:gd name="connsiteY82" fmla="*/ 2473087 h 2887282"/>
              <a:gd name="connsiteX83" fmla="*/ 3132161 w 3668512"/>
              <a:gd name="connsiteY83" fmla="*/ 2486735 h 2887282"/>
              <a:gd name="connsiteX84" fmla="*/ 3173104 w 3668512"/>
              <a:gd name="connsiteY84" fmla="*/ 2500382 h 2887282"/>
              <a:gd name="connsiteX85" fmla="*/ 3214048 w 3668512"/>
              <a:gd name="connsiteY85" fmla="*/ 2520854 h 2887282"/>
              <a:gd name="connsiteX86" fmla="*/ 3234519 w 3668512"/>
              <a:gd name="connsiteY86" fmla="*/ 2534502 h 2887282"/>
              <a:gd name="connsiteX87" fmla="*/ 3275463 w 3668512"/>
              <a:gd name="connsiteY87" fmla="*/ 2548149 h 2887282"/>
              <a:gd name="connsiteX88" fmla="*/ 3323230 w 3668512"/>
              <a:gd name="connsiteY88" fmla="*/ 2568621 h 2887282"/>
              <a:gd name="connsiteX89" fmla="*/ 3391469 w 3668512"/>
              <a:gd name="connsiteY89" fmla="*/ 2589093 h 2887282"/>
              <a:gd name="connsiteX90" fmla="*/ 3432412 w 3668512"/>
              <a:gd name="connsiteY90" fmla="*/ 2609564 h 2887282"/>
              <a:gd name="connsiteX91" fmla="*/ 3452883 w 3668512"/>
              <a:gd name="connsiteY91" fmla="*/ 2623212 h 2887282"/>
              <a:gd name="connsiteX92" fmla="*/ 3548418 w 3668512"/>
              <a:gd name="connsiteY92" fmla="*/ 2650508 h 2887282"/>
              <a:gd name="connsiteX93" fmla="*/ 3568889 w 3668512"/>
              <a:gd name="connsiteY93" fmla="*/ 2664155 h 2887282"/>
              <a:gd name="connsiteX94" fmla="*/ 3648075 w 3668512"/>
              <a:gd name="connsiteY94" fmla="*/ 2705099 h 2887282"/>
              <a:gd name="connsiteX95" fmla="*/ 3667267 w 3668512"/>
              <a:gd name="connsiteY95" fmla="*/ 2756349 h 2887282"/>
              <a:gd name="connsiteX96" fmla="*/ 3666627 w 3668512"/>
              <a:gd name="connsiteY96" fmla="*/ 2800633 h 2887282"/>
              <a:gd name="connsiteX97" fmla="*/ 3666627 w 3668512"/>
              <a:gd name="connsiteY9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55092 w 3668512"/>
              <a:gd name="connsiteY12" fmla="*/ 371332 h 2887282"/>
              <a:gd name="connsiteX13" fmla="*/ 723331 w 3668512"/>
              <a:gd name="connsiteY13" fmla="*/ 480514 h 2887282"/>
              <a:gd name="connsiteX14" fmla="*/ 736979 w 3668512"/>
              <a:gd name="connsiteY14" fmla="*/ 500985 h 2887282"/>
              <a:gd name="connsiteX15" fmla="*/ 757451 w 3668512"/>
              <a:gd name="connsiteY15" fmla="*/ 541929 h 2887282"/>
              <a:gd name="connsiteX16" fmla="*/ 771098 w 3668512"/>
              <a:gd name="connsiteY16" fmla="*/ 569224 h 2887282"/>
              <a:gd name="connsiteX17" fmla="*/ 812042 w 3668512"/>
              <a:gd name="connsiteY17" fmla="*/ 603343 h 2887282"/>
              <a:gd name="connsiteX18" fmla="*/ 859809 w 3668512"/>
              <a:gd name="connsiteY18" fmla="*/ 664758 h 2887282"/>
              <a:gd name="connsiteX19" fmla="*/ 873457 w 3668512"/>
              <a:gd name="connsiteY19" fmla="*/ 692054 h 2887282"/>
              <a:gd name="connsiteX20" fmla="*/ 914400 w 3668512"/>
              <a:gd name="connsiteY20" fmla="*/ 732997 h 2887282"/>
              <a:gd name="connsiteX21" fmla="*/ 948519 w 3668512"/>
              <a:gd name="connsiteY21" fmla="*/ 760293 h 2887282"/>
              <a:gd name="connsiteX22" fmla="*/ 975815 w 3668512"/>
              <a:gd name="connsiteY22" fmla="*/ 801236 h 2887282"/>
              <a:gd name="connsiteX23" fmla="*/ 1003110 w 3668512"/>
              <a:gd name="connsiteY23" fmla="*/ 842179 h 2887282"/>
              <a:gd name="connsiteX24" fmla="*/ 1016758 w 3668512"/>
              <a:gd name="connsiteY24" fmla="*/ 862651 h 2887282"/>
              <a:gd name="connsiteX25" fmla="*/ 1030406 w 3668512"/>
              <a:gd name="connsiteY25" fmla="*/ 883123 h 2887282"/>
              <a:gd name="connsiteX26" fmla="*/ 1050877 w 3668512"/>
              <a:gd name="connsiteY26" fmla="*/ 903594 h 2887282"/>
              <a:gd name="connsiteX27" fmla="*/ 1078173 w 3668512"/>
              <a:gd name="connsiteY27" fmla="*/ 944537 h 2887282"/>
              <a:gd name="connsiteX28" fmla="*/ 1105469 w 3668512"/>
              <a:gd name="connsiteY28" fmla="*/ 985481 h 2887282"/>
              <a:gd name="connsiteX29" fmla="*/ 1132764 w 3668512"/>
              <a:gd name="connsiteY29" fmla="*/ 1026424 h 2887282"/>
              <a:gd name="connsiteX30" fmla="*/ 1153236 w 3668512"/>
              <a:gd name="connsiteY30" fmla="*/ 1040072 h 2887282"/>
              <a:gd name="connsiteX31" fmla="*/ 1160060 w 3668512"/>
              <a:gd name="connsiteY31" fmla="*/ 1060543 h 2887282"/>
              <a:gd name="connsiteX32" fmla="*/ 1187355 w 3668512"/>
              <a:gd name="connsiteY32" fmla="*/ 1101487 h 2887282"/>
              <a:gd name="connsiteX33" fmla="*/ 1255594 w 3668512"/>
              <a:gd name="connsiteY33" fmla="*/ 1183373 h 2887282"/>
              <a:gd name="connsiteX34" fmla="*/ 1269242 w 3668512"/>
              <a:gd name="connsiteY34" fmla="*/ 1203845 h 2887282"/>
              <a:gd name="connsiteX35" fmla="*/ 1310185 w 3668512"/>
              <a:gd name="connsiteY35" fmla="*/ 1231140 h 2887282"/>
              <a:gd name="connsiteX36" fmla="*/ 1330657 w 3668512"/>
              <a:gd name="connsiteY36" fmla="*/ 1244788 h 2887282"/>
              <a:gd name="connsiteX37" fmla="*/ 1371600 w 3668512"/>
              <a:gd name="connsiteY37" fmla="*/ 1278908 h 2887282"/>
              <a:gd name="connsiteX38" fmla="*/ 1385248 w 3668512"/>
              <a:gd name="connsiteY38" fmla="*/ 1299379 h 2887282"/>
              <a:gd name="connsiteX39" fmla="*/ 1405719 w 3668512"/>
              <a:gd name="connsiteY39" fmla="*/ 1313027 h 2887282"/>
              <a:gd name="connsiteX40" fmla="*/ 1521725 w 3668512"/>
              <a:gd name="connsiteY40" fmla="*/ 1429033 h 2887282"/>
              <a:gd name="connsiteX41" fmla="*/ 1542197 w 3668512"/>
              <a:gd name="connsiteY41" fmla="*/ 1449505 h 2887282"/>
              <a:gd name="connsiteX42" fmla="*/ 1617260 w 3668512"/>
              <a:gd name="connsiteY42" fmla="*/ 1510920 h 2887282"/>
              <a:gd name="connsiteX43" fmla="*/ 1671851 w 3668512"/>
              <a:gd name="connsiteY43" fmla="*/ 1565511 h 2887282"/>
              <a:gd name="connsiteX44" fmla="*/ 1746913 w 3668512"/>
              <a:gd name="connsiteY44" fmla="*/ 1633749 h 2887282"/>
              <a:gd name="connsiteX45" fmla="*/ 1767385 w 3668512"/>
              <a:gd name="connsiteY45" fmla="*/ 1647397 h 2887282"/>
              <a:gd name="connsiteX46" fmla="*/ 1787857 w 3668512"/>
              <a:gd name="connsiteY46" fmla="*/ 1667869 h 2887282"/>
              <a:gd name="connsiteX47" fmla="*/ 1808328 w 3668512"/>
              <a:gd name="connsiteY47" fmla="*/ 1674693 h 2887282"/>
              <a:gd name="connsiteX48" fmla="*/ 1849271 w 3668512"/>
              <a:gd name="connsiteY48" fmla="*/ 1701988 h 2887282"/>
              <a:gd name="connsiteX49" fmla="*/ 1890215 w 3668512"/>
              <a:gd name="connsiteY49" fmla="*/ 1736108 h 2887282"/>
              <a:gd name="connsiteX50" fmla="*/ 1965277 w 3668512"/>
              <a:gd name="connsiteY50" fmla="*/ 1804346 h 2887282"/>
              <a:gd name="connsiteX51" fmla="*/ 2006221 w 3668512"/>
              <a:gd name="connsiteY51" fmla="*/ 1831642 h 2887282"/>
              <a:gd name="connsiteX52" fmla="*/ 2074460 w 3668512"/>
              <a:gd name="connsiteY52" fmla="*/ 1872585 h 2887282"/>
              <a:gd name="connsiteX53" fmla="*/ 2115403 w 3668512"/>
              <a:gd name="connsiteY53" fmla="*/ 1899881 h 2887282"/>
              <a:gd name="connsiteX54" fmla="*/ 2135874 w 3668512"/>
              <a:gd name="connsiteY54" fmla="*/ 1913529 h 2887282"/>
              <a:gd name="connsiteX55" fmla="*/ 2149522 w 3668512"/>
              <a:gd name="connsiteY55" fmla="*/ 1934000 h 2887282"/>
              <a:gd name="connsiteX56" fmla="*/ 2190466 w 3668512"/>
              <a:gd name="connsiteY56" fmla="*/ 1954472 h 2887282"/>
              <a:gd name="connsiteX57" fmla="*/ 2217761 w 3668512"/>
              <a:gd name="connsiteY57" fmla="*/ 1981767 h 2887282"/>
              <a:gd name="connsiteX58" fmla="*/ 2238233 w 3668512"/>
              <a:gd name="connsiteY58" fmla="*/ 2002239 h 2887282"/>
              <a:gd name="connsiteX59" fmla="*/ 2258704 w 3668512"/>
              <a:gd name="connsiteY59" fmla="*/ 2015887 h 2887282"/>
              <a:gd name="connsiteX60" fmla="*/ 2299648 w 3668512"/>
              <a:gd name="connsiteY60" fmla="*/ 2043182 h 2887282"/>
              <a:gd name="connsiteX61" fmla="*/ 2340591 w 3668512"/>
              <a:gd name="connsiteY61" fmla="*/ 2070478 h 2887282"/>
              <a:gd name="connsiteX62" fmla="*/ 2449773 w 3668512"/>
              <a:gd name="connsiteY62" fmla="*/ 2118245 h 2887282"/>
              <a:gd name="connsiteX63" fmla="*/ 2490716 w 3668512"/>
              <a:gd name="connsiteY63" fmla="*/ 2131893 h 2887282"/>
              <a:gd name="connsiteX64" fmla="*/ 2524836 w 3668512"/>
              <a:gd name="connsiteY64" fmla="*/ 2159188 h 2887282"/>
              <a:gd name="connsiteX65" fmla="*/ 2558955 w 3668512"/>
              <a:gd name="connsiteY65" fmla="*/ 2200132 h 2887282"/>
              <a:gd name="connsiteX66" fmla="*/ 2620370 w 3668512"/>
              <a:gd name="connsiteY66" fmla="*/ 2234251 h 2887282"/>
              <a:gd name="connsiteX67" fmla="*/ 2661313 w 3668512"/>
              <a:gd name="connsiteY67" fmla="*/ 2261546 h 2887282"/>
              <a:gd name="connsiteX68" fmla="*/ 2681785 w 3668512"/>
              <a:gd name="connsiteY68" fmla="*/ 2275194 h 2887282"/>
              <a:gd name="connsiteX69" fmla="*/ 2709080 w 3668512"/>
              <a:gd name="connsiteY69" fmla="*/ 2282018 h 2887282"/>
              <a:gd name="connsiteX70" fmla="*/ 2750024 w 3668512"/>
              <a:gd name="connsiteY70" fmla="*/ 2309314 h 2887282"/>
              <a:gd name="connsiteX71" fmla="*/ 2770495 w 3668512"/>
              <a:gd name="connsiteY71" fmla="*/ 2322961 h 2887282"/>
              <a:gd name="connsiteX72" fmla="*/ 2790967 w 3668512"/>
              <a:gd name="connsiteY72" fmla="*/ 2329785 h 2887282"/>
              <a:gd name="connsiteX73" fmla="*/ 2811439 w 3668512"/>
              <a:gd name="connsiteY73" fmla="*/ 2343433 h 2887282"/>
              <a:gd name="connsiteX74" fmla="*/ 2886501 w 3668512"/>
              <a:gd name="connsiteY74" fmla="*/ 2357081 h 2887282"/>
              <a:gd name="connsiteX75" fmla="*/ 2927445 w 3668512"/>
              <a:gd name="connsiteY75" fmla="*/ 2370729 h 2887282"/>
              <a:gd name="connsiteX76" fmla="*/ 2968388 w 3668512"/>
              <a:gd name="connsiteY76" fmla="*/ 2391200 h 2887282"/>
              <a:gd name="connsiteX77" fmla="*/ 3009331 w 3668512"/>
              <a:gd name="connsiteY77" fmla="*/ 2418496 h 2887282"/>
              <a:gd name="connsiteX78" fmla="*/ 3050274 w 3668512"/>
              <a:gd name="connsiteY78" fmla="*/ 2445791 h 2887282"/>
              <a:gd name="connsiteX79" fmla="*/ 3070746 w 3668512"/>
              <a:gd name="connsiteY79" fmla="*/ 2452615 h 2887282"/>
              <a:gd name="connsiteX80" fmla="*/ 3091218 w 3668512"/>
              <a:gd name="connsiteY80" fmla="*/ 2466263 h 2887282"/>
              <a:gd name="connsiteX81" fmla="*/ 3111689 w 3668512"/>
              <a:gd name="connsiteY81" fmla="*/ 2473087 h 2887282"/>
              <a:gd name="connsiteX82" fmla="*/ 3132161 w 3668512"/>
              <a:gd name="connsiteY82" fmla="*/ 2486735 h 2887282"/>
              <a:gd name="connsiteX83" fmla="*/ 3173104 w 3668512"/>
              <a:gd name="connsiteY83" fmla="*/ 2500382 h 2887282"/>
              <a:gd name="connsiteX84" fmla="*/ 3214048 w 3668512"/>
              <a:gd name="connsiteY84" fmla="*/ 2520854 h 2887282"/>
              <a:gd name="connsiteX85" fmla="*/ 3234519 w 3668512"/>
              <a:gd name="connsiteY85" fmla="*/ 2534502 h 2887282"/>
              <a:gd name="connsiteX86" fmla="*/ 3275463 w 3668512"/>
              <a:gd name="connsiteY86" fmla="*/ 2548149 h 2887282"/>
              <a:gd name="connsiteX87" fmla="*/ 3323230 w 3668512"/>
              <a:gd name="connsiteY87" fmla="*/ 2568621 h 2887282"/>
              <a:gd name="connsiteX88" fmla="*/ 3391469 w 3668512"/>
              <a:gd name="connsiteY88" fmla="*/ 2589093 h 2887282"/>
              <a:gd name="connsiteX89" fmla="*/ 3432412 w 3668512"/>
              <a:gd name="connsiteY89" fmla="*/ 2609564 h 2887282"/>
              <a:gd name="connsiteX90" fmla="*/ 3452883 w 3668512"/>
              <a:gd name="connsiteY90" fmla="*/ 2623212 h 2887282"/>
              <a:gd name="connsiteX91" fmla="*/ 3548418 w 3668512"/>
              <a:gd name="connsiteY91" fmla="*/ 2650508 h 2887282"/>
              <a:gd name="connsiteX92" fmla="*/ 3568889 w 3668512"/>
              <a:gd name="connsiteY92" fmla="*/ 2664155 h 2887282"/>
              <a:gd name="connsiteX93" fmla="*/ 3648075 w 3668512"/>
              <a:gd name="connsiteY93" fmla="*/ 2705099 h 2887282"/>
              <a:gd name="connsiteX94" fmla="*/ 3667267 w 3668512"/>
              <a:gd name="connsiteY94" fmla="*/ 2756349 h 2887282"/>
              <a:gd name="connsiteX95" fmla="*/ 3666627 w 3668512"/>
              <a:gd name="connsiteY95" fmla="*/ 2800633 h 2887282"/>
              <a:gd name="connsiteX96" fmla="*/ 3666627 w 3668512"/>
              <a:gd name="connsiteY9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55092 w 3668512"/>
              <a:gd name="connsiteY11" fmla="*/ 371332 h 2887282"/>
              <a:gd name="connsiteX12" fmla="*/ 723331 w 3668512"/>
              <a:gd name="connsiteY12" fmla="*/ 480514 h 2887282"/>
              <a:gd name="connsiteX13" fmla="*/ 736979 w 3668512"/>
              <a:gd name="connsiteY13" fmla="*/ 500985 h 2887282"/>
              <a:gd name="connsiteX14" fmla="*/ 757451 w 3668512"/>
              <a:gd name="connsiteY14" fmla="*/ 541929 h 2887282"/>
              <a:gd name="connsiteX15" fmla="*/ 771098 w 3668512"/>
              <a:gd name="connsiteY15" fmla="*/ 569224 h 2887282"/>
              <a:gd name="connsiteX16" fmla="*/ 812042 w 3668512"/>
              <a:gd name="connsiteY16" fmla="*/ 603343 h 2887282"/>
              <a:gd name="connsiteX17" fmla="*/ 859809 w 3668512"/>
              <a:gd name="connsiteY17" fmla="*/ 664758 h 2887282"/>
              <a:gd name="connsiteX18" fmla="*/ 873457 w 3668512"/>
              <a:gd name="connsiteY18" fmla="*/ 692054 h 2887282"/>
              <a:gd name="connsiteX19" fmla="*/ 914400 w 3668512"/>
              <a:gd name="connsiteY19" fmla="*/ 732997 h 2887282"/>
              <a:gd name="connsiteX20" fmla="*/ 948519 w 3668512"/>
              <a:gd name="connsiteY20" fmla="*/ 760293 h 2887282"/>
              <a:gd name="connsiteX21" fmla="*/ 975815 w 3668512"/>
              <a:gd name="connsiteY21" fmla="*/ 801236 h 2887282"/>
              <a:gd name="connsiteX22" fmla="*/ 1003110 w 3668512"/>
              <a:gd name="connsiteY22" fmla="*/ 842179 h 2887282"/>
              <a:gd name="connsiteX23" fmla="*/ 1016758 w 3668512"/>
              <a:gd name="connsiteY23" fmla="*/ 862651 h 2887282"/>
              <a:gd name="connsiteX24" fmla="*/ 1030406 w 3668512"/>
              <a:gd name="connsiteY24" fmla="*/ 883123 h 2887282"/>
              <a:gd name="connsiteX25" fmla="*/ 1050877 w 3668512"/>
              <a:gd name="connsiteY25" fmla="*/ 903594 h 2887282"/>
              <a:gd name="connsiteX26" fmla="*/ 1078173 w 3668512"/>
              <a:gd name="connsiteY26" fmla="*/ 944537 h 2887282"/>
              <a:gd name="connsiteX27" fmla="*/ 1105469 w 3668512"/>
              <a:gd name="connsiteY27" fmla="*/ 985481 h 2887282"/>
              <a:gd name="connsiteX28" fmla="*/ 1132764 w 3668512"/>
              <a:gd name="connsiteY28" fmla="*/ 1026424 h 2887282"/>
              <a:gd name="connsiteX29" fmla="*/ 1153236 w 3668512"/>
              <a:gd name="connsiteY29" fmla="*/ 1040072 h 2887282"/>
              <a:gd name="connsiteX30" fmla="*/ 1160060 w 3668512"/>
              <a:gd name="connsiteY30" fmla="*/ 1060543 h 2887282"/>
              <a:gd name="connsiteX31" fmla="*/ 1187355 w 3668512"/>
              <a:gd name="connsiteY31" fmla="*/ 1101487 h 2887282"/>
              <a:gd name="connsiteX32" fmla="*/ 1255594 w 3668512"/>
              <a:gd name="connsiteY32" fmla="*/ 1183373 h 2887282"/>
              <a:gd name="connsiteX33" fmla="*/ 1269242 w 3668512"/>
              <a:gd name="connsiteY33" fmla="*/ 1203845 h 2887282"/>
              <a:gd name="connsiteX34" fmla="*/ 1310185 w 3668512"/>
              <a:gd name="connsiteY34" fmla="*/ 1231140 h 2887282"/>
              <a:gd name="connsiteX35" fmla="*/ 1330657 w 3668512"/>
              <a:gd name="connsiteY35" fmla="*/ 1244788 h 2887282"/>
              <a:gd name="connsiteX36" fmla="*/ 1371600 w 3668512"/>
              <a:gd name="connsiteY36" fmla="*/ 1278908 h 2887282"/>
              <a:gd name="connsiteX37" fmla="*/ 1385248 w 3668512"/>
              <a:gd name="connsiteY37" fmla="*/ 1299379 h 2887282"/>
              <a:gd name="connsiteX38" fmla="*/ 1405719 w 3668512"/>
              <a:gd name="connsiteY38" fmla="*/ 1313027 h 2887282"/>
              <a:gd name="connsiteX39" fmla="*/ 1521725 w 3668512"/>
              <a:gd name="connsiteY39" fmla="*/ 1429033 h 2887282"/>
              <a:gd name="connsiteX40" fmla="*/ 1542197 w 3668512"/>
              <a:gd name="connsiteY40" fmla="*/ 1449505 h 2887282"/>
              <a:gd name="connsiteX41" fmla="*/ 1617260 w 3668512"/>
              <a:gd name="connsiteY41" fmla="*/ 1510920 h 2887282"/>
              <a:gd name="connsiteX42" fmla="*/ 1671851 w 3668512"/>
              <a:gd name="connsiteY42" fmla="*/ 1565511 h 2887282"/>
              <a:gd name="connsiteX43" fmla="*/ 1746913 w 3668512"/>
              <a:gd name="connsiteY43" fmla="*/ 1633749 h 2887282"/>
              <a:gd name="connsiteX44" fmla="*/ 1767385 w 3668512"/>
              <a:gd name="connsiteY44" fmla="*/ 1647397 h 2887282"/>
              <a:gd name="connsiteX45" fmla="*/ 1787857 w 3668512"/>
              <a:gd name="connsiteY45" fmla="*/ 1667869 h 2887282"/>
              <a:gd name="connsiteX46" fmla="*/ 1808328 w 3668512"/>
              <a:gd name="connsiteY46" fmla="*/ 1674693 h 2887282"/>
              <a:gd name="connsiteX47" fmla="*/ 1849271 w 3668512"/>
              <a:gd name="connsiteY47" fmla="*/ 1701988 h 2887282"/>
              <a:gd name="connsiteX48" fmla="*/ 1890215 w 3668512"/>
              <a:gd name="connsiteY48" fmla="*/ 1736108 h 2887282"/>
              <a:gd name="connsiteX49" fmla="*/ 1965277 w 3668512"/>
              <a:gd name="connsiteY49" fmla="*/ 1804346 h 2887282"/>
              <a:gd name="connsiteX50" fmla="*/ 2006221 w 3668512"/>
              <a:gd name="connsiteY50" fmla="*/ 1831642 h 2887282"/>
              <a:gd name="connsiteX51" fmla="*/ 2074460 w 3668512"/>
              <a:gd name="connsiteY51" fmla="*/ 1872585 h 2887282"/>
              <a:gd name="connsiteX52" fmla="*/ 2115403 w 3668512"/>
              <a:gd name="connsiteY52" fmla="*/ 1899881 h 2887282"/>
              <a:gd name="connsiteX53" fmla="*/ 2135874 w 3668512"/>
              <a:gd name="connsiteY53" fmla="*/ 1913529 h 2887282"/>
              <a:gd name="connsiteX54" fmla="*/ 2149522 w 3668512"/>
              <a:gd name="connsiteY54" fmla="*/ 1934000 h 2887282"/>
              <a:gd name="connsiteX55" fmla="*/ 2190466 w 3668512"/>
              <a:gd name="connsiteY55" fmla="*/ 1954472 h 2887282"/>
              <a:gd name="connsiteX56" fmla="*/ 2217761 w 3668512"/>
              <a:gd name="connsiteY56" fmla="*/ 1981767 h 2887282"/>
              <a:gd name="connsiteX57" fmla="*/ 2238233 w 3668512"/>
              <a:gd name="connsiteY57" fmla="*/ 2002239 h 2887282"/>
              <a:gd name="connsiteX58" fmla="*/ 2258704 w 3668512"/>
              <a:gd name="connsiteY58" fmla="*/ 2015887 h 2887282"/>
              <a:gd name="connsiteX59" fmla="*/ 2299648 w 3668512"/>
              <a:gd name="connsiteY59" fmla="*/ 2043182 h 2887282"/>
              <a:gd name="connsiteX60" fmla="*/ 2340591 w 3668512"/>
              <a:gd name="connsiteY60" fmla="*/ 2070478 h 2887282"/>
              <a:gd name="connsiteX61" fmla="*/ 2449773 w 3668512"/>
              <a:gd name="connsiteY61" fmla="*/ 2118245 h 2887282"/>
              <a:gd name="connsiteX62" fmla="*/ 2490716 w 3668512"/>
              <a:gd name="connsiteY62" fmla="*/ 2131893 h 2887282"/>
              <a:gd name="connsiteX63" fmla="*/ 2524836 w 3668512"/>
              <a:gd name="connsiteY63" fmla="*/ 2159188 h 2887282"/>
              <a:gd name="connsiteX64" fmla="*/ 2558955 w 3668512"/>
              <a:gd name="connsiteY64" fmla="*/ 2200132 h 2887282"/>
              <a:gd name="connsiteX65" fmla="*/ 2620370 w 3668512"/>
              <a:gd name="connsiteY65" fmla="*/ 2234251 h 2887282"/>
              <a:gd name="connsiteX66" fmla="*/ 2661313 w 3668512"/>
              <a:gd name="connsiteY66" fmla="*/ 2261546 h 2887282"/>
              <a:gd name="connsiteX67" fmla="*/ 2681785 w 3668512"/>
              <a:gd name="connsiteY67" fmla="*/ 2275194 h 2887282"/>
              <a:gd name="connsiteX68" fmla="*/ 2709080 w 3668512"/>
              <a:gd name="connsiteY68" fmla="*/ 2282018 h 2887282"/>
              <a:gd name="connsiteX69" fmla="*/ 2750024 w 3668512"/>
              <a:gd name="connsiteY69" fmla="*/ 2309314 h 2887282"/>
              <a:gd name="connsiteX70" fmla="*/ 2770495 w 3668512"/>
              <a:gd name="connsiteY70" fmla="*/ 2322961 h 2887282"/>
              <a:gd name="connsiteX71" fmla="*/ 2790967 w 3668512"/>
              <a:gd name="connsiteY71" fmla="*/ 2329785 h 2887282"/>
              <a:gd name="connsiteX72" fmla="*/ 2811439 w 3668512"/>
              <a:gd name="connsiteY72" fmla="*/ 2343433 h 2887282"/>
              <a:gd name="connsiteX73" fmla="*/ 2886501 w 3668512"/>
              <a:gd name="connsiteY73" fmla="*/ 2357081 h 2887282"/>
              <a:gd name="connsiteX74" fmla="*/ 2927445 w 3668512"/>
              <a:gd name="connsiteY74" fmla="*/ 2370729 h 2887282"/>
              <a:gd name="connsiteX75" fmla="*/ 2968388 w 3668512"/>
              <a:gd name="connsiteY75" fmla="*/ 2391200 h 2887282"/>
              <a:gd name="connsiteX76" fmla="*/ 3009331 w 3668512"/>
              <a:gd name="connsiteY76" fmla="*/ 2418496 h 2887282"/>
              <a:gd name="connsiteX77" fmla="*/ 3050274 w 3668512"/>
              <a:gd name="connsiteY77" fmla="*/ 2445791 h 2887282"/>
              <a:gd name="connsiteX78" fmla="*/ 3070746 w 3668512"/>
              <a:gd name="connsiteY78" fmla="*/ 2452615 h 2887282"/>
              <a:gd name="connsiteX79" fmla="*/ 3091218 w 3668512"/>
              <a:gd name="connsiteY79" fmla="*/ 2466263 h 2887282"/>
              <a:gd name="connsiteX80" fmla="*/ 3111689 w 3668512"/>
              <a:gd name="connsiteY80" fmla="*/ 2473087 h 2887282"/>
              <a:gd name="connsiteX81" fmla="*/ 3132161 w 3668512"/>
              <a:gd name="connsiteY81" fmla="*/ 2486735 h 2887282"/>
              <a:gd name="connsiteX82" fmla="*/ 3173104 w 3668512"/>
              <a:gd name="connsiteY82" fmla="*/ 2500382 h 2887282"/>
              <a:gd name="connsiteX83" fmla="*/ 3214048 w 3668512"/>
              <a:gd name="connsiteY83" fmla="*/ 2520854 h 2887282"/>
              <a:gd name="connsiteX84" fmla="*/ 3234519 w 3668512"/>
              <a:gd name="connsiteY84" fmla="*/ 2534502 h 2887282"/>
              <a:gd name="connsiteX85" fmla="*/ 3275463 w 3668512"/>
              <a:gd name="connsiteY85" fmla="*/ 2548149 h 2887282"/>
              <a:gd name="connsiteX86" fmla="*/ 3323230 w 3668512"/>
              <a:gd name="connsiteY86" fmla="*/ 2568621 h 2887282"/>
              <a:gd name="connsiteX87" fmla="*/ 3391469 w 3668512"/>
              <a:gd name="connsiteY87" fmla="*/ 2589093 h 2887282"/>
              <a:gd name="connsiteX88" fmla="*/ 3432412 w 3668512"/>
              <a:gd name="connsiteY88" fmla="*/ 2609564 h 2887282"/>
              <a:gd name="connsiteX89" fmla="*/ 3452883 w 3668512"/>
              <a:gd name="connsiteY89" fmla="*/ 2623212 h 2887282"/>
              <a:gd name="connsiteX90" fmla="*/ 3548418 w 3668512"/>
              <a:gd name="connsiteY90" fmla="*/ 2650508 h 2887282"/>
              <a:gd name="connsiteX91" fmla="*/ 3568889 w 3668512"/>
              <a:gd name="connsiteY91" fmla="*/ 2664155 h 2887282"/>
              <a:gd name="connsiteX92" fmla="*/ 3648075 w 3668512"/>
              <a:gd name="connsiteY92" fmla="*/ 2705099 h 2887282"/>
              <a:gd name="connsiteX93" fmla="*/ 3667267 w 3668512"/>
              <a:gd name="connsiteY93" fmla="*/ 2756349 h 2887282"/>
              <a:gd name="connsiteX94" fmla="*/ 3666627 w 3668512"/>
              <a:gd name="connsiteY94" fmla="*/ 2800633 h 2887282"/>
              <a:gd name="connsiteX95" fmla="*/ 3666627 w 3668512"/>
              <a:gd name="connsiteY95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573206 w 3668512"/>
              <a:gd name="connsiteY8" fmla="*/ 234854 h 2887282"/>
              <a:gd name="connsiteX9" fmla="*/ 586854 w 3668512"/>
              <a:gd name="connsiteY9" fmla="*/ 275797 h 2887282"/>
              <a:gd name="connsiteX10" fmla="*/ 655092 w 3668512"/>
              <a:gd name="connsiteY10" fmla="*/ 371332 h 2887282"/>
              <a:gd name="connsiteX11" fmla="*/ 723331 w 3668512"/>
              <a:gd name="connsiteY11" fmla="*/ 480514 h 2887282"/>
              <a:gd name="connsiteX12" fmla="*/ 736979 w 3668512"/>
              <a:gd name="connsiteY12" fmla="*/ 500985 h 2887282"/>
              <a:gd name="connsiteX13" fmla="*/ 757451 w 3668512"/>
              <a:gd name="connsiteY13" fmla="*/ 541929 h 2887282"/>
              <a:gd name="connsiteX14" fmla="*/ 771098 w 3668512"/>
              <a:gd name="connsiteY14" fmla="*/ 569224 h 2887282"/>
              <a:gd name="connsiteX15" fmla="*/ 812042 w 3668512"/>
              <a:gd name="connsiteY15" fmla="*/ 603343 h 2887282"/>
              <a:gd name="connsiteX16" fmla="*/ 859809 w 3668512"/>
              <a:gd name="connsiteY16" fmla="*/ 664758 h 2887282"/>
              <a:gd name="connsiteX17" fmla="*/ 873457 w 3668512"/>
              <a:gd name="connsiteY17" fmla="*/ 692054 h 2887282"/>
              <a:gd name="connsiteX18" fmla="*/ 914400 w 3668512"/>
              <a:gd name="connsiteY18" fmla="*/ 732997 h 2887282"/>
              <a:gd name="connsiteX19" fmla="*/ 948519 w 3668512"/>
              <a:gd name="connsiteY19" fmla="*/ 760293 h 2887282"/>
              <a:gd name="connsiteX20" fmla="*/ 975815 w 3668512"/>
              <a:gd name="connsiteY20" fmla="*/ 801236 h 2887282"/>
              <a:gd name="connsiteX21" fmla="*/ 1003110 w 3668512"/>
              <a:gd name="connsiteY21" fmla="*/ 842179 h 2887282"/>
              <a:gd name="connsiteX22" fmla="*/ 1016758 w 3668512"/>
              <a:gd name="connsiteY22" fmla="*/ 862651 h 2887282"/>
              <a:gd name="connsiteX23" fmla="*/ 1030406 w 3668512"/>
              <a:gd name="connsiteY23" fmla="*/ 883123 h 2887282"/>
              <a:gd name="connsiteX24" fmla="*/ 1050877 w 3668512"/>
              <a:gd name="connsiteY24" fmla="*/ 903594 h 2887282"/>
              <a:gd name="connsiteX25" fmla="*/ 1078173 w 3668512"/>
              <a:gd name="connsiteY25" fmla="*/ 944537 h 2887282"/>
              <a:gd name="connsiteX26" fmla="*/ 1105469 w 3668512"/>
              <a:gd name="connsiteY26" fmla="*/ 985481 h 2887282"/>
              <a:gd name="connsiteX27" fmla="*/ 1132764 w 3668512"/>
              <a:gd name="connsiteY27" fmla="*/ 1026424 h 2887282"/>
              <a:gd name="connsiteX28" fmla="*/ 1153236 w 3668512"/>
              <a:gd name="connsiteY28" fmla="*/ 1040072 h 2887282"/>
              <a:gd name="connsiteX29" fmla="*/ 1160060 w 3668512"/>
              <a:gd name="connsiteY29" fmla="*/ 1060543 h 2887282"/>
              <a:gd name="connsiteX30" fmla="*/ 1187355 w 3668512"/>
              <a:gd name="connsiteY30" fmla="*/ 1101487 h 2887282"/>
              <a:gd name="connsiteX31" fmla="*/ 1255594 w 3668512"/>
              <a:gd name="connsiteY31" fmla="*/ 1183373 h 2887282"/>
              <a:gd name="connsiteX32" fmla="*/ 1269242 w 3668512"/>
              <a:gd name="connsiteY32" fmla="*/ 1203845 h 2887282"/>
              <a:gd name="connsiteX33" fmla="*/ 1310185 w 3668512"/>
              <a:gd name="connsiteY33" fmla="*/ 1231140 h 2887282"/>
              <a:gd name="connsiteX34" fmla="*/ 1330657 w 3668512"/>
              <a:gd name="connsiteY34" fmla="*/ 1244788 h 2887282"/>
              <a:gd name="connsiteX35" fmla="*/ 1371600 w 3668512"/>
              <a:gd name="connsiteY35" fmla="*/ 1278908 h 2887282"/>
              <a:gd name="connsiteX36" fmla="*/ 1385248 w 3668512"/>
              <a:gd name="connsiteY36" fmla="*/ 1299379 h 2887282"/>
              <a:gd name="connsiteX37" fmla="*/ 1405719 w 3668512"/>
              <a:gd name="connsiteY37" fmla="*/ 1313027 h 2887282"/>
              <a:gd name="connsiteX38" fmla="*/ 1521725 w 3668512"/>
              <a:gd name="connsiteY38" fmla="*/ 1429033 h 2887282"/>
              <a:gd name="connsiteX39" fmla="*/ 1542197 w 3668512"/>
              <a:gd name="connsiteY39" fmla="*/ 1449505 h 2887282"/>
              <a:gd name="connsiteX40" fmla="*/ 1617260 w 3668512"/>
              <a:gd name="connsiteY40" fmla="*/ 1510920 h 2887282"/>
              <a:gd name="connsiteX41" fmla="*/ 1671851 w 3668512"/>
              <a:gd name="connsiteY41" fmla="*/ 1565511 h 2887282"/>
              <a:gd name="connsiteX42" fmla="*/ 1746913 w 3668512"/>
              <a:gd name="connsiteY42" fmla="*/ 1633749 h 2887282"/>
              <a:gd name="connsiteX43" fmla="*/ 1767385 w 3668512"/>
              <a:gd name="connsiteY43" fmla="*/ 1647397 h 2887282"/>
              <a:gd name="connsiteX44" fmla="*/ 1787857 w 3668512"/>
              <a:gd name="connsiteY44" fmla="*/ 1667869 h 2887282"/>
              <a:gd name="connsiteX45" fmla="*/ 1808328 w 3668512"/>
              <a:gd name="connsiteY45" fmla="*/ 1674693 h 2887282"/>
              <a:gd name="connsiteX46" fmla="*/ 1849271 w 3668512"/>
              <a:gd name="connsiteY46" fmla="*/ 1701988 h 2887282"/>
              <a:gd name="connsiteX47" fmla="*/ 1890215 w 3668512"/>
              <a:gd name="connsiteY47" fmla="*/ 1736108 h 2887282"/>
              <a:gd name="connsiteX48" fmla="*/ 1965277 w 3668512"/>
              <a:gd name="connsiteY48" fmla="*/ 1804346 h 2887282"/>
              <a:gd name="connsiteX49" fmla="*/ 2006221 w 3668512"/>
              <a:gd name="connsiteY49" fmla="*/ 1831642 h 2887282"/>
              <a:gd name="connsiteX50" fmla="*/ 2074460 w 3668512"/>
              <a:gd name="connsiteY50" fmla="*/ 1872585 h 2887282"/>
              <a:gd name="connsiteX51" fmla="*/ 2115403 w 3668512"/>
              <a:gd name="connsiteY51" fmla="*/ 1899881 h 2887282"/>
              <a:gd name="connsiteX52" fmla="*/ 2135874 w 3668512"/>
              <a:gd name="connsiteY52" fmla="*/ 1913529 h 2887282"/>
              <a:gd name="connsiteX53" fmla="*/ 2149522 w 3668512"/>
              <a:gd name="connsiteY53" fmla="*/ 1934000 h 2887282"/>
              <a:gd name="connsiteX54" fmla="*/ 2190466 w 3668512"/>
              <a:gd name="connsiteY54" fmla="*/ 1954472 h 2887282"/>
              <a:gd name="connsiteX55" fmla="*/ 2217761 w 3668512"/>
              <a:gd name="connsiteY55" fmla="*/ 1981767 h 2887282"/>
              <a:gd name="connsiteX56" fmla="*/ 2238233 w 3668512"/>
              <a:gd name="connsiteY56" fmla="*/ 2002239 h 2887282"/>
              <a:gd name="connsiteX57" fmla="*/ 2258704 w 3668512"/>
              <a:gd name="connsiteY57" fmla="*/ 2015887 h 2887282"/>
              <a:gd name="connsiteX58" fmla="*/ 2299648 w 3668512"/>
              <a:gd name="connsiteY58" fmla="*/ 2043182 h 2887282"/>
              <a:gd name="connsiteX59" fmla="*/ 2340591 w 3668512"/>
              <a:gd name="connsiteY59" fmla="*/ 2070478 h 2887282"/>
              <a:gd name="connsiteX60" fmla="*/ 2449773 w 3668512"/>
              <a:gd name="connsiteY60" fmla="*/ 2118245 h 2887282"/>
              <a:gd name="connsiteX61" fmla="*/ 2490716 w 3668512"/>
              <a:gd name="connsiteY61" fmla="*/ 2131893 h 2887282"/>
              <a:gd name="connsiteX62" fmla="*/ 2524836 w 3668512"/>
              <a:gd name="connsiteY62" fmla="*/ 2159188 h 2887282"/>
              <a:gd name="connsiteX63" fmla="*/ 2558955 w 3668512"/>
              <a:gd name="connsiteY63" fmla="*/ 2200132 h 2887282"/>
              <a:gd name="connsiteX64" fmla="*/ 2620370 w 3668512"/>
              <a:gd name="connsiteY64" fmla="*/ 2234251 h 2887282"/>
              <a:gd name="connsiteX65" fmla="*/ 2661313 w 3668512"/>
              <a:gd name="connsiteY65" fmla="*/ 2261546 h 2887282"/>
              <a:gd name="connsiteX66" fmla="*/ 2681785 w 3668512"/>
              <a:gd name="connsiteY66" fmla="*/ 2275194 h 2887282"/>
              <a:gd name="connsiteX67" fmla="*/ 2709080 w 3668512"/>
              <a:gd name="connsiteY67" fmla="*/ 2282018 h 2887282"/>
              <a:gd name="connsiteX68" fmla="*/ 2750024 w 3668512"/>
              <a:gd name="connsiteY68" fmla="*/ 2309314 h 2887282"/>
              <a:gd name="connsiteX69" fmla="*/ 2770495 w 3668512"/>
              <a:gd name="connsiteY69" fmla="*/ 2322961 h 2887282"/>
              <a:gd name="connsiteX70" fmla="*/ 2790967 w 3668512"/>
              <a:gd name="connsiteY70" fmla="*/ 2329785 h 2887282"/>
              <a:gd name="connsiteX71" fmla="*/ 2811439 w 3668512"/>
              <a:gd name="connsiteY71" fmla="*/ 2343433 h 2887282"/>
              <a:gd name="connsiteX72" fmla="*/ 2886501 w 3668512"/>
              <a:gd name="connsiteY72" fmla="*/ 2357081 h 2887282"/>
              <a:gd name="connsiteX73" fmla="*/ 2927445 w 3668512"/>
              <a:gd name="connsiteY73" fmla="*/ 2370729 h 2887282"/>
              <a:gd name="connsiteX74" fmla="*/ 2968388 w 3668512"/>
              <a:gd name="connsiteY74" fmla="*/ 2391200 h 2887282"/>
              <a:gd name="connsiteX75" fmla="*/ 3009331 w 3668512"/>
              <a:gd name="connsiteY75" fmla="*/ 2418496 h 2887282"/>
              <a:gd name="connsiteX76" fmla="*/ 3050274 w 3668512"/>
              <a:gd name="connsiteY76" fmla="*/ 2445791 h 2887282"/>
              <a:gd name="connsiteX77" fmla="*/ 3070746 w 3668512"/>
              <a:gd name="connsiteY77" fmla="*/ 2452615 h 2887282"/>
              <a:gd name="connsiteX78" fmla="*/ 3091218 w 3668512"/>
              <a:gd name="connsiteY78" fmla="*/ 2466263 h 2887282"/>
              <a:gd name="connsiteX79" fmla="*/ 3111689 w 3668512"/>
              <a:gd name="connsiteY79" fmla="*/ 2473087 h 2887282"/>
              <a:gd name="connsiteX80" fmla="*/ 3132161 w 3668512"/>
              <a:gd name="connsiteY80" fmla="*/ 2486735 h 2887282"/>
              <a:gd name="connsiteX81" fmla="*/ 3173104 w 3668512"/>
              <a:gd name="connsiteY81" fmla="*/ 2500382 h 2887282"/>
              <a:gd name="connsiteX82" fmla="*/ 3214048 w 3668512"/>
              <a:gd name="connsiteY82" fmla="*/ 2520854 h 2887282"/>
              <a:gd name="connsiteX83" fmla="*/ 3234519 w 3668512"/>
              <a:gd name="connsiteY83" fmla="*/ 2534502 h 2887282"/>
              <a:gd name="connsiteX84" fmla="*/ 3275463 w 3668512"/>
              <a:gd name="connsiteY84" fmla="*/ 2548149 h 2887282"/>
              <a:gd name="connsiteX85" fmla="*/ 3323230 w 3668512"/>
              <a:gd name="connsiteY85" fmla="*/ 2568621 h 2887282"/>
              <a:gd name="connsiteX86" fmla="*/ 3391469 w 3668512"/>
              <a:gd name="connsiteY86" fmla="*/ 2589093 h 2887282"/>
              <a:gd name="connsiteX87" fmla="*/ 3432412 w 3668512"/>
              <a:gd name="connsiteY87" fmla="*/ 2609564 h 2887282"/>
              <a:gd name="connsiteX88" fmla="*/ 3452883 w 3668512"/>
              <a:gd name="connsiteY88" fmla="*/ 2623212 h 2887282"/>
              <a:gd name="connsiteX89" fmla="*/ 3548418 w 3668512"/>
              <a:gd name="connsiteY89" fmla="*/ 2650508 h 2887282"/>
              <a:gd name="connsiteX90" fmla="*/ 3568889 w 3668512"/>
              <a:gd name="connsiteY90" fmla="*/ 2664155 h 2887282"/>
              <a:gd name="connsiteX91" fmla="*/ 3648075 w 3668512"/>
              <a:gd name="connsiteY91" fmla="*/ 2705099 h 2887282"/>
              <a:gd name="connsiteX92" fmla="*/ 3667267 w 3668512"/>
              <a:gd name="connsiteY92" fmla="*/ 2756349 h 2887282"/>
              <a:gd name="connsiteX93" fmla="*/ 3666627 w 3668512"/>
              <a:gd name="connsiteY93" fmla="*/ 2800633 h 2887282"/>
              <a:gd name="connsiteX94" fmla="*/ 3666627 w 3668512"/>
              <a:gd name="connsiteY94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573206 w 3668512"/>
              <a:gd name="connsiteY8" fmla="*/ 234854 h 2887282"/>
              <a:gd name="connsiteX9" fmla="*/ 655092 w 3668512"/>
              <a:gd name="connsiteY9" fmla="*/ 371332 h 2887282"/>
              <a:gd name="connsiteX10" fmla="*/ 723331 w 3668512"/>
              <a:gd name="connsiteY10" fmla="*/ 480514 h 2887282"/>
              <a:gd name="connsiteX11" fmla="*/ 736979 w 3668512"/>
              <a:gd name="connsiteY11" fmla="*/ 500985 h 2887282"/>
              <a:gd name="connsiteX12" fmla="*/ 757451 w 3668512"/>
              <a:gd name="connsiteY12" fmla="*/ 541929 h 2887282"/>
              <a:gd name="connsiteX13" fmla="*/ 771098 w 3668512"/>
              <a:gd name="connsiteY13" fmla="*/ 569224 h 2887282"/>
              <a:gd name="connsiteX14" fmla="*/ 812042 w 3668512"/>
              <a:gd name="connsiteY14" fmla="*/ 603343 h 2887282"/>
              <a:gd name="connsiteX15" fmla="*/ 859809 w 3668512"/>
              <a:gd name="connsiteY15" fmla="*/ 664758 h 2887282"/>
              <a:gd name="connsiteX16" fmla="*/ 873457 w 3668512"/>
              <a:gd name="connsiteY16" fmla="*/ 692054 h 2887282"/>
              <a:gd name="connsiteX17" fmla="*/ 914400 w 3668512"/>
              <a:gd name="connsiteY17" fmla="*/ 732997 h 2887282"/>
              <a:gd name="connsiteX18" fmla="*/ 948519 w 3668512"/>
              <a:gd name="connsiteY18" fmla="*/ 760293 h 2887282"/>
              <a:gd name="connsiteX19" fmla="*/ 975815 w 3668512"/>
              <a:gd name="connsiteY19" fmla="*/ 801236 h 2887282"/>
              <a:gd name="connsiteX20" fmla="*/ 1003110 w 3668512"/>
              <a:gd name="connsiteY20" fmla="*/ 842179 h 2887282"/>
              <a:gd name="connsiteX21" fmla="*/ 1016758 w 3668512"/>
              <a:gd name="connsiteY21" fmla="*/ 862651 h 2887282"/>
              <a:gd name="connsiteX22" fmla="*/ 1030406 w 3668512"/>
              <a:gd name="connsiteY22" fmla="*/ 883123 h 2887282"/>
              <a:gd name="connsiteX23" fmla="*/ 1050877 w 3668512"/>
              <a:gd name="connsiteY23" fmla="*/ 903594 h 2887282"/>
              <a:gd name="connsiteX24" fmla="*/ 1078173 w 3668512"/>
              <a:gd name="connsiteY24" fmla="*/ 944537 h 2887282"/>
              <a:gd name="connsiteX25" fmla="*/ 1105469 w 3668512"/>
              <a:gd name="connsiteY25" fmla="*/ 985481 h 2887282"/>
              <a:gd name="connsiteX26" fmla="*/ 1132764 w 3668512"/>
              <a:gd name="connsiteY26" fmla="*/ 1026424 h 2887282"/>
              <a:gd name="connsiteX27" fmla="*/ 1153236 w 3668512"/>
              <a:gd name="connsiteY27" fmla="*/ 1040072 h 2887282"/>
              <a:gd name="connsiteX28" fmla="*/ 1160060 w 3668512"/>
              <a:gd name="connsiteY28" fmla="*/ 1060543 h 2887282"/>
              <a:gd name="connsiteX29" fmla="*/ 1187355 w 3668512"/>
              <a:gd name="connsiteY29" fmla="*/ 1101487 h 2887282"/>
              <a:gd name="connsiteX30" fmla="*/ 1255594 w 3668512"/>
              <a:gd name="connsiteY30" fmla="*/ 1183373 h 2887282"/>
              <a:gd name="connsiteX31" fmla="*/ 1269242 w 3668512"/>
              <a:gd name="connsiteY31" fmla="*/ 1203845 h 2887282"/>
              <a:gd name="connsiteX32" fmla="*/ 1310185 w 3668512"/>
              <a:gd name="connsiteY32" fmla="*/ 1231140 h 2887282"/>
              <a:gd name="connsiteX33" fmla="*/ 1330657 w 3668512"/>
              <a:gd name="connsiteY33" fmla="*/ 1244788 h 2887282"/>
              <a:gd name="connsiteX34" fmla="*/ 1371600 w 3668512"/>
              <a:gd name="connsiteY34" fmla="*/ 1278908 h 2887282"/>
              <a:gd name="connsiteX35" fmla="*/ 1385248 w 3668512"/>
              <a:gd name="connsiteY35" fmla="*/ 1299379 h 2887282"/>
              <a:gd name="connsiteX36" fmla="*/ 1405719 w 3668512"/>
              <a:gd name="connsiteY36" fmla="*/ 1313027 h 2887282"/>
              <a:gd name="connsiteX37" fmla="*/ 1521725 w 3668512"/>
              <a:gd name="connsiteY37" fmla="*/ 1429033 h 2887282"/>
              <a:gd name="connsiteX38" fmla="*/ 1542197 w 3668512"/>
              <a:gd name="connsiteY38" fmla="*/ 1449505 h 2887282"/>
              <a:gd name="connsiteX39" fmla="*/ 1617260 w 3668512"/>
              <a:gd name="connsiteY39" fmla="*/ 1510920 h 2887282"/>
              <a:gd name="connsiteX40" fmla="*/ 1671851 w 3668512"/>
              <a:gd name="connsiteY40" fmla="*/ 1565511 h 2887282"/>
              <a:gd name="connsiteX41" fmla="*/ 1746913 w 3668512"/>
              <a:gd name="connsiteY41" fmla="*/ 1633749 h 2887282"/>
              <a:gd name="connsiteX42" fmla="*/ 1767385 w 3668512"/>
              <a:gd name="connsiteY42" fmla="*/ 1647397 h 2887282"/>
              <a:gd name="connsiteX43" fmla="*/ 1787857 w 3668512"/>
              <a:gd name="connsiteY43" fmla="*/ 1667869 h 2887282"/>
              <a:gd name="connsiteX44" fmla="*/ 1808328 w 3668512"/>
              <a:gd name="connsiteY44" fmla="*/ 1674693 h 2887282"/>
              <a:gd name="connsiteX45" fmla="*/ 1849271 w 3668512"/>
              <a:gd name="connsiteY45" fmla="*/ 1701988 h 2887282"/>
              <a:gd name="connsiteX46" fmla="*/ 1890215 w 3668512"/>
              <a:gd name="connsiteY46" fmla="*/ 1736108 h 2887282"/>
              <a:gd name="connsiteX47" fmla="*/ 1965277 w 3668512"/>
              <a:gd name="connsiteY47" fmla="*/ 1804346 h 2887282"/>
              <a:gd name="connsiteX48" fmla="*/ 2006221 w 3668512"/>
              <a:gd name="connsiteY48" fmla="*/ 1831642 h 2887282"/>
              <a:gd name="connsiteX49" fmla="*/ 2074460 w 3668512"/>
              <a:gd name="connsiteY49" fmla="*/ 1872585 h 2887282"/>
              <a:gd name="connsiteX50" fmla="*/ 2115403 w 3668512"/>
              <a:gd name="connsiteY50" fmla="*/ 1899881 h 2887282"/>
              <a:gd name="connsiteX51" fmla="*/ 2135874 w 3668512"/>
              <a:gd name="connsiteY51" fmla="*/ 1913529 h 2887282"/>
              <a:gd name="connsiteX52" fmla="*/ 2149522 w 3668512"/>
              <a:gd name="connsiteY52" fmla="*/ 1934000 h 2887282"/>
              <a:gd name="connsiteX53" fmla="*/ 2190466 w 3668512"/>
              <a:gd name="connsiteY53" fmla="*/ 1954472 h 2887282"/>
              <a:gd name="connsiteX54" fmla="*/ 2217761 w 3668512"/>
              <a:gd name="connsiteY54" fmla="*/ 1981767 h 2887282"/>
              <a:gd name="connsiteX55" fmla="*/ 2238233 w 3668512"/>
              <a:gd name="connsiteY55" fmla="*/ 2002239 h 2887282"/>
              <a:gd name="connsiteX56" fmla="*/ 2258704 w 3668512"/>
              <a:gd name="connsiteY56" fmla="*/ 2015887 h 2887282"/>
              <a:gd name="connsiteX57" fmla="*/ 2299648 w 3668512"/>
              <a:gd name="connsiteY57" fmla="*/ 2043182 h 2887282"/>
              <a:gd name="connsiteX58" fmla="*/ 2340591 w 3668512"/>
              <a:gd name="connsiteY58" fmla="*/ 2070478 h 2887282"/>
              <a:gd name="connsiteX59" fmla="*/ 2449773 w 3668512"/>
              <a:gd name="connsiteY59" fmla="*/ 2118245 h 2887282"/>
              <a:gd name="connsiteX60" fmla="*/ 2490716 w 3668512"/>
              <a:gd name="connsiteY60" fmla="*/ 2131893 h 2887282"/>
              <a:gd name="connsiteX61" fmla="*/ 2524836 w 3668512"/>
              <a:gd name="connsiteY61" fmla="*/ 2159188 h 2887282"/>
              <a:gd name="connsiteX62" fmla="*/ 2558955 w 3668512"/>
              <a:gd name="connsiteY62" fmla="*/ 2200132 h 2887282"/>
              <a:gd name="connsiteX63" fmla="*/ 2620370 w 3668512"/>
              <a:gd name="connsiteY63" fmla="*/ 2234251 h 2887282"/>
              <a:gd name="connsiteX64" fmla="*/ 2661313 w 3668512"/>
              <a:gd name="connsiteY64" fmla="*/ 2261546 h 2887282"/>
              <a:gd name="connsiteX65" fmla="*/ 2681785 w 3668512"/>
              <a:gd name="connsiteY65" fmla="*/ 2275194 h 2887282"/>
              <a:gd name="connsiteX66" fmla="*/ 2709080 w 3668512"/>
              <a:gd name="connsiteY66" fmla="*/ 2282018 h 2887282"/>
              <a:gd name="connsiteX67" fmla="*/ 2750024 w 3668512"/>
              <a:gd name="connsiteY67" fmla="*/ 2309314 h 2887282"/>
              <a:gd name="connsiteX68" fmla="*/ 2770495 w 3668512"/>
              <a:gd name="connsiteY68" fmla="*/ 2322961 h 2887282"/>
              <a:gd name="connsiteX69" fmla="*/ 2790967 w 3668512"/>
              <a:gd name="connsiteY69" fmla="*/ 2329785 h 2887282"/>
              <a:gd name="connsiteX70" fmla="*/ 2811439 w 3668512"/>
              <a:gd name="connsiteY70" fmla="*/ 2343433 h 2887282"/>
              <a:gd name="connsiteX71" fmla="*/ 2886501 w 3668512"/>
              <a:gd name="connsiteY71" fmla="*/ 2357081 h 2887282"/>
              <a:gd name="connsiteX72" fmla="*/ 2927445 w 3668512"/>
              <a:gd name="connsiteY72" fmla="*/ 2370729 h 2887282"/>
              <a:gd name="connsiteX73" fmla="*/ 2968388 w 3668512"/>
              <a:gd name="connsiteY73" fmla="*/ 2391200 h 2887282"/>
              <a:gd name="connsiteX74" fmla="*/ 3009331 w 3668512"/>
              <a:gd name="connsiteY74" fmla="*/ 2418496 h 2887282"/>
              <a:gd name="connsiteX75" fmla="*/ 3050274 w 3668512"/>
              <a:gd name="connsiteY75" fmla="*/ 2445791 h 2887282"/>
              <a:gd name="connsiteX76" fmla="*/ 3070746 w 3668512"/>
              <a:gd name="connsiteY76" fmla="*/ 2452615 h 2887282"/>
              <a:gd name="connsiteX77" fmla="*/ 3091218 w 3668512"/>
              <a:gd name="connsiteY77" fmla="*/ 2466263 h 2887282"/>
              <a:gd name="connsiteX78" fmla="*/ 3111689 w 3668512"/>
              <a:gd name="connsiteY78" fmla="*/ 2473087 h 2887282"/>
              <a:gd name="connsiteX79" fmla="*/ 3132161 w 3668512"/>
              <a:gd name="connsiteY79" fmla="*/ 2486735 h 2887282"/>
              <a:gd name="connsiteX80" fmla="*/ 3173104 w 3668512"/>
              <a:gd name="connsiteY80" fmla="*/ 2500382 h 2887282"/>
              <a:gd name="connsiteX81" fmla="*/ 3214048 w 3668512"/>
              <a:gd name="connsiteY81" fmla="*/ 2520854 h 2887282"/>
              <a:gd name="connsiteX82" fmla="*/ 3234519 w 3668512"/>
              <a:gd name="connsiteY82" fmla="*/ 2534502 h 2887282"/>
              <a:gd name="connsiteX83" fmla="*/ 3275463 w 3668512"/>
              <a:gd name="connsiteY83" fmla="*/ 2548149 h 2887282"/>
              <a:gd name="connsiteX84" fmla="*/ 3323230 w 3668512"/>
              <a:gd name="connsiteY84" fmla="*/ 2568621 h 2887282"/>
              <a:gd name="connsiteX85" fmla="*/ 3391469 w 3668512"/>
              <a:gd name="connsiteY85" fmla="*/ 2589093 h 2887282"/>
              <a:gd name="connsiteX86" fmla="*/ 3432412 w 3668512"/>
              <a:gd name="connsiteY86" fmla="*/ 2609564 h 2887282"/>
              <a:gd name="connsiteX87" fmla="*/ 3452883 w 3668512"/>
              <a:gd name="connsiteY87" fmla="*/ 2623212 h 2887282"/>
              <a:gd name="connsiteX88" fmla="*/ 3548418 w 3668512"/>
              <a:gd name="connsiteY88" fmla="*/ 2650508 h 2887282"/>
              <a:gd name="connsiteX89" fmla="*/ 3568889 w 3668512"/>
              <a:gd name="connsiteY89" fmla="*/ 2664155 h 2887282"/>
              <a:gd name="connsiteX90" fmla="*/ 3648075 w 3668512"/>
              <a:gd name="connsiteY90" fmla="*/ 2705099 h 2887282"/>
              <a:gd name="connsiteX91" fmla="*/ 3667267 w 3668512"/>
              <a:gd name="connsiteY91" fmla="*/ 2756349 h 2887282"/>
              <a:gd name="connsiteX92" fmla="*/ 3666627 w 3668512"/>
              <a:gd name="connsiteY92" fmla="*/ 2800633 h 2887282"/>
              <a:gd name="connsiteX93" fmla="*/ 3666627 w 3668512"/>
              <a:gd name="connsiteY93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655092 w 3668512"/>
              <a:gd name="connsiteY8" fmla="*/ 371332 h 2887282"/>
              <a:gd name="connsiteX9" fmla="*/ 723331 w 3668512"/>
              <a:gd name="connsiteY9" fmla="*/ 480514 h 2887282"/>
              <a:gd name="connsiteX10" fmla="*/ 736979 w 3668512"/>
              <a:gd name="connsiteY10" fmla="*/ 500985 h 2887282"/>
              <a:gd name="connsiteX11" fmla="*/ 757451 w 3668512"/>
              <a:gd name="connsiteY11" fmla="*/ 541929 h 2887282"/>
              <a:gd name="connsiteX12" fmla="*/ 771098 w 3668512"/>
              <a:gd name="connsiteY12" fmla="*/ 569224 h 2887282"/>
              <a:gd name="connsiteX13" fmla="*/ 812042 w 3668512"/>
              <a:gd name="connsiteY13" fmla="*/ 603343 h 2887282"/>
              <a:gd name="connsiteX14" fmla="*/ 859809 w 3668512"/>
              <a:gd name="connsiteY14" fmla="*/ 664758 h 2887282"/>
              <a:gd name="connsiteX15" fmla="*/ 873457 w 3668512"/>
              <a:gd name="connsiteY15" fmla="*/ 692054 h 2887282"/>
              <a:gd name="connsiteX16" fmla="*/ 914400 w 3668512"/>
              <a:gd name="connsiteY16" fmla="*/ 732997 h 2887282"/>
              <a:gd name="connsiteX17" fmla="*/ 948519 w 3668512"/>
              <a:gd name="connsiteY17" fmla="*/ 760293 h 2887282"/>
              <a:gd name="connsiteX18" fmla="*/ 975815 w 3668512"/>
              <a:gd name="connsiteY18" fmla="*/ 801236 h 2887282"/>
              <a:gd name="connsiteX19" fmla="*/ 1003110 w 3668512"/>
              <a:gd name="connsiteY19" fmla="*/ 842179 h 2887282"/>
              <a:gd name="connsiteX20" fmla="*/ 1016758 w 3668512"/>
              <a:gd name="connsiteY20" fmla="*/ 862651 h 2887282"/>
              <a:gd name="connsiteX21" fmla="*/ 1030406 w 3668512"/>
              <a:gd name="connsiteY21" fmla="*/ 883123 h 2887282"/>
              <a:gd name="connsiteX22" fmla="*/ 1050877 w 3668512"/>
              <a:gd name="connsiteY22" fmla="*/ 903594 h 2887282"/>
              <a:gd name="connsiteX23" fmla="*/ 1078173 w 3668512"/>
              <a:gd name="connsiteY23" fmla="*/ 944537 h 2887282"/>
              <a:gd name="connsiteX24" fmla="*/ 1105469 w 3668512"/>
              <a:gd name="connsiteY24" fmla="*/ 985481 h 2887282"/>
              <a:gd name="connsiteX25" fmla="*/ 1132764 w 3668512"/>
              <a:gd name="connsiteY25" fmla="*/ 1026424 h 2887282"/>
              <a:gd name="connsiteX26" fmla="*/ 1153236 w 3668512"/>
              <a:gd name="connsiteY26" fmla="*/ 1040072 h 2887282"/>
              <a:gd name="connsiteX27" fmla="*/ 1160060 w 3668512"/>
              <a:gd name="connsiteY27" fmla="*/ 1060543 h 2887282"/>
              <a:gd name="connsiteX28" fmla="*/ 1187355 w 3668512"/>
              <a:gd name="connsiteY28" fmla="*/ 1101487 h 2887282"/>
              <a:gd name="connsiteX29" fmla="*/ 1255594 w 3668512"/>
              <a:gd name="connsiteY29" fmla="*/ 1183373 h 2887282"/>
              <a:gd name="connsiteX30" fmla="*/ 1269242 w 3668512"/>
              <a:gd name="connsiteY30" fmla="*/ 1203845 h 2887282"/>
              <a:gd name="connsiteX31" fmla="*/ 1310185 w 3668512"/>
              <a:gd name="connsiteY31" fmla="*/ 1231140 h 2887282"/>
              <a:gd name="connsiteX32" fmla="*/ 1330657 w 3668512"/>
              <a:gd name="connsiteY32" fmla="*/ 1244788 h 2887282"/>
              <a:gd name="connsiteX33" fmla="*/ 1371600 w 3668512"/>
              <a:gd name="connsiteY33" fmla="*/ 1278908 h 2887282"/>
              <a:gd name="connsiteX34" fmla="*/ 1385248 w 3668512"/>
              <a:gd name="connsiteY34" fmla="*/ 1299379 h 2887282"/>
              <a:gd name="connsiteX35" fmla="*/ 1405719 w 3668512"/>
              <a:gd name="connsiteY35" fmla="*/ 1313027 h 2887282"/>
              <a:gd name="connsiteX36" fmla="*/ 1521725 w 3668512"/>
              <a:gd name="connsiteY36" fmla="*/ 1429033 h 2887282"/>
              <a:gd name="connsiteX37" fmla="*/ 1542197 w 3668512"/>
              <a:gd name="connsiteY37" fmla="*/ 1449505 h 2887282"/>
              <a:gd name="connsiteX38" fmla="*/ 1617260 w 3668512"/>
              <a:gd name="connsiteY38" fmla="*/ 1510920 h 2887282"/>
              <a:gd name="connsiteX39" fmla="*/ 1671851 w 3668512"/>
              <a:gd name="connsiteY39" fmla="*/ 1565511 h 2887282"/>
              <a:gd name="connsiteX40" fmla="*/ 1746913 w 3668512"/>
              <a:gd name="connsiteY40" fmla="*/ 1633749 h 2887282"/>
              <a:gd name="connsiteX41" fmla="*/ 1767385 w 3668512"/>
              <a:gd name="connsiteY41" fmla="*/ 1647397 h 2887282"/>
              <a:gd name="connsiteX42" fmla="*/ 1787857 w 3668512"/>
              <a:gd name="connsiteY42" fmla="*/ 1667869 h 2887282"/>
              <a:gd name="connsiteX43" fmla="*/ 1808328 w 3668512"/>
              <a:gd name="connsiteY43" fmla="*/ 1674693 h 2887282"/>
              <a:gd name="connsiteX44" fmla="*/ 1849271 w 3668512"/>
              <a:gd name="connsiteY44" fmla="*/ 1701988 h 2887282"/>
              <a:gd name="connsiteX45" fmla="*/ 1890215 w 3668512"/>
              <a:gd name="connsiteY45" fmla="*/ 1736108 h 2887282"/>
              <a:gd name="connsiteX46" fmla="*/ 1965277 w 3668512"/>
              <a:gd name="connsiteY46" fmla="*/ 1804346 h 2887282"/>
              <a:gd name="connsiteX47" fmla="*/ 2006221 w 3668512"/>
              <a:gd name="connsiteY47" fmla="*/ 1831642 h 2887282"/>
              <a:gd name="connsiteX48" fmla="*/ 2074460 w 3668512"/>
              <a:gd name="connsiteY48" fmla="*/ 1872585 h 2887282"/>
              <a:gd name="connsiteX49" fmla="*/ 2115403 w 3668512"/>
              <a:gd name="connsiteY49" fmla="*/ 1899881 h 2887282"/>
              <a:gd name="connsiteX50" fmla="*/ 2135874 w 3668512"/>
              <a:gd name="connsiteY50" fmla="*/ 1913529 h 2887282"/>
              <a:gd name="connsiteX51" fmla="*/ 2149522 w 3668512"/>
              <a:gd name="connsiteY51" fmla="*/ 1934000 h 2887282"/>
              <a:gd name="connsiteX52" fmla="*/ 2190466 w 3668512"/>
              <a:gd name="connsiteY52" fmla="*/ 1954472 h 2887282"/>
              <a:gd name="connsiteX53" fmla="*/ 2217761 w 3668512"/>
              <a:gd name="connsiteY53" fmla="*/ 1981767 h 2887282"/>
              <a:gd name="connsiteX54" fmla="*/ 2238233 w 3668512"/>
              <a:gd name="connsiteY54" fmla="*/ 2002239 h 2887282"/>
              <a:gd name="connsiteX55" fmla="*/ 2258704 w 3668512"/>
              <a:gd name="connsiteY55" fmla="*/ 2015887 h 2887282"/>
              <a:gd name="connsiteX56" fmla="*/ 2299648 w 3668512"/>
              <a:gd name="connsiteY56" fmla="*/ 2043182 h 2887282"/>
              <a:gd name="connsiteX57" fmla="*/ 2340591 w 3668512"/>
              <a:gd name="connsiteY57" fmla="*/ 2070478 h 2887282"/>
              <a:gd name="connsiteX58" fmla="*/ 2449773 w 3668512"/>
              <a:gd name="connsiteY58" fmla="*/ 2118245 h 2887282"/>
              <a:gd name="connsiteX59" fmla="*/ 2490716 w 3668512"/>
              <a:gd name="connsiteY59" fmla="*/ 2131893 h 2887282"/>
              <a:gd name="connsiteX60" fmla="*/ 2524836 w 3668512"/>
              <a:gd name="connsiteY60" fmla="*/ 2159188 h 2887282"/>
              <a:gd name="connsiteX61" fmla="*/ 2558955 w 3668512"/>
              <a:gd name="connsiteY61" fmla="*/ 2200132 h 2887282"/>
              <a:gd name="connsiteX62" fmla="*/ 2620370 w 3668512"/>
              <a:gd name="connsiteY62" fmla="*/ 2234251 h 2887282"/>
              <a:gd name="connsiteX63" fmla="*/ 2661313 w 3668512"/>
              <a:gd name="connsiteY63" fmla="*/ 2261546 h 2887282"/>
              <a:gd name="connsiteX64" fmla="*/ 2681785 w 3668512"/>
              <a:gd name="connsiteY64" fmla="*/ 2275194 h 2887282"/>
              <a:gd name="connsiteX65" fmla="*/ 2709080 w 3668512"/>
              <a:gd name="connsiteY65" fmla="*/ 2282018 h 2887282"/>
              <a:gd name="connsiteX66" fmla="*/ 2750024 w 3668512"/>
              <a:gd name="connsiteY66" fmla="*/ 2309314 h 2887282"/>
              <a:gd name="connsiteX67" fmla="*/ 2770495 w 3668512"/>
              <a:gd name="connsiteY67" fmla="*/ 2322961 h 2887282"/>
              <a:gd name="connsiteX68" fmla="*/ 2790967 w 3668512"/>
              <a:gd name="connsiteY68" fmla="*/ 2329785 h 2887282"/>
              <a:gd name="connsiteX69" fmla="*/ 2811439 w 3668512"/>
              <a:gd name="connsiteY69" fmla="*/ 2343433 h 2887282"/>
              <a:gd name="connsiteX70" fmla="*/ 2886501 w 3668512"/>
              <a:gd name="connsiteY70" fmla="*/ 2357081 h 2887282"/>
              <a:gd name="connsiteX71" fmla="*/ 2927445 w 3668512"/>
              <a:gd name="connsiteY71" fmla="*/ 2370729 h 2887282"/>
              <a:gd name="connsiteX72" fmla="*/ 2968388 w 3668512"/>
              <a:gd name="connsiteY72" fmla="*/ 2391200 h 2887282"/>
              <a:gd name="connsiteX73" fmla="*/ 3009331 w 3668512"/>
              <a:gd name="connsiteY73" fmla="*/ 2418496 h 2887282"/>
              <a:gd name="connsiteX74" fmla="*/ 3050274 w 3668512"/>
              <a:gd name="connsiteY74" fmla="*/ 2445791 h 2887282"/>
              <a:gd name="connsiteX75" fmla="*/ 3070746 w 3668512"/>
              <a:gd name="connsiteY75" fmla="*/ 2452615 h 2887282"/>
              <a:gd name="connsiteX76" fmla="*/ 3091218 w 3668512"/>
              <a:gd name="connsiteY76" fmla="*/ 2466263 h 2887282"/>
              <a:gd name="connsiteX77" fmla="*/ 3111689 w 3668512"/>
              <a:gd name="connsiteY77" fmla="*/ 2473087 h 2887282"/>
              <a:gd name="connsiteX78" fmla="*/ 3132161 w 3668512"/>
              <a:gd name="connsiteY78" fmla="*/ 2486735 h 2887282"/>
              <a:gd name="connsiteX79" fmla="*/ 3173104 w 3668512"/>
              <a:gd name="connsiteY79" fmla="*/ 2500382 h 2887282"/>
              <a:gd name="connsiteX80" fmla="*/ 3214048 w 3668512"/>
              <a:gd name="connsiteY80" fmla="*/ 2520854 h 2887282"/>
              <a:gd name="connsiteX81" fmla="*/ 3234519 w 3668512"/>
              <a:gd name="connsiteY81" fmla="*/ 2534502 h 2887282"/>
              <a:gd name="connsiteX82" fmla="*/ 3275463 w 3668512"/>
              <a:gd name="connsiteY82" fmla="*/ 2548149 h 2887282"/>
              <a:gd name="connsiteX83" fmla="*/ 3323230 w 3668512"/>
              <a:gd name="connsiteY83" fmla="*/ 2568621 h 2887282"/>
              <a:gd name="connsiteX84" fmla="*/ 3391469 w 3668512"/>
              <a:gd name="connsiteY84" fmla="*/ 2589093 h 2887282"/>
              <a:gd name="connsiteX85" fmla="*/ 3432412 w 3668512"/>
              <a:gd name="connsiteY85" fmla="*/ 2609564 h 2887282"/>
              <a:gd name="connsiteX86" fmla="*/ 3452883 w 3668512"/>
              <a:gd name="connsiteY86" fmla="*/ 2623212 h 2887282"/>
              <a:gd name="connsiteX87" fmla="*/ 3548418 w 3668512"/>
              <a:gd name="connsiteY87" fmla="*/ 2650508 h 2887282"/>
              <a:gd name="connsiteX88" fmla="*/ 3568889 w 3668512"/>
              <a:gd name="connsiteY88" fmla="*/ 2664155 h 2887282"/>
              <a:gd name="connsiteX89" fmla="*/ 3648075 w 3668512"/>
              <a:gd name="connsiteY89" fmla="*/ 2705099 h 2887282"/>
              <a:gd name="connsiteX90" fmla="*/ 3667267 w 3668512"/>
              <a:gd name="connsiteY90" fmla="*/ 2756349 h 2887282"/>
              <a:gd name="connsiteX91" fmla="*/ 3666627 w 3668512"/>
              <a:gd name="connsiteY91" fmla="*/ 2800633 h 2887282"/>
              <a:gd name="connsiteX92" fmla="*/ 3666627 w 3668512"/>
              <a:gd name="connsiteY9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655092 w 3668512"/>
              <a:gd name="connsiteY7" fmla="*/ 371332 h 2887282"/>
              <a:gd name="connsiteX8" fmla="*/ 723331 w 3668512"/>
              <a:gd name="connsiteY8" fmla="*/ 480514 h 2887282"/>
              <a:gd name="connsiteX9" fmla="*/ 736979 w 3668512"/>
              <a:gd name="connsiteY9" fmla="*/ 500985 h 2887282"/>
              <a:gd name="connsiteX10" fmla="*/ 757451 w 3668512"/>
              <a:gd name="connsiteY10" fmla="*/ 541929 h 2887282"/>
              <a:gd name="connsiteX11" fmla="*/ 771098 w 3668512"/>
              <a:gd name="connsiteY11" fmla="*/ 569224 h 2887282"/>
              <a:gd name="connsiteX12" fmla="*/ 812042 w 3668512"/>
              <a:gd name="connsiteY12" fmla="*/ 603343 h 2887282"/>
              <a:gd name="connsiteX13" fmla="*/ 859809 w 3668512"/>
              <a:gd name="connsiteY13" fmla="*/ 664758 h 2887282"/>
              <a:gd name="connsiteX14" fmla="*/ 873457 w 3668512"/>
              <a:gd name="connsiteY14" fmla="*/ 692054 h 2887282"/>
              <a:gd name="connsiteX15" fmla="*/ 914400 w 3668512"/>
              <a:gd name="connsiteY15" fmla="*/ 732997 h 2887282"/>
              <a:gd name="connsiteX16" fmla="*/ 948519 w 3668512"/>
              <a:gd name="connsiteY16" fmla="*/ 760293 h 2887282"/>
              <a:gd name="connsiteX17" fmla="*/ 975815 w 3668512"/>
              <a:gd name="connsiteY17" fmla="*/ 801236 h 2887282"/>
              <a:gd name="connsiteX18" fmla="*/ 1003110 w 3668512"/>
              <a:gd name="connsiteY18" fmla="*/ 842179 h 2887282"/>
              <a:gd name="connsiteX19" fmla="*/ 1016758 w 3668512"/>
              <a:gd name="connsiteY19" fmla="*/ 862651 h 2887282"/>
              <a:gd name="connsiteX20" fmla="*/ 1030406 w 3668512"/>
              <a:gd name="connsiteY20" fmla="*/ 883123 h 2887282"/>
              <a:gd name="connsiteX21" fmla="*/ 1050877 w 3668512"/>
              <a:gd name="connsiteY21" fmla="*/ 903594 h 2887282"/>
              <a:gd name="connsiteX22" fmla="*/ 1078173 w 3668512"/>
              <a:gd name="connsiteY22" fmla="*/ 944537 h 2887282"/>
              <a:gd name="connsiteX23" fmla="*/ 1105469 w 3668512"/>
              <a:gd name="connsiteY23" fmla="*/ 985481 h 2887282"/>
              <a:gd name="connsiteX24" fmla="*/ 1132764 w 3668512"/>
              <a:gd name="connsiteY24" fmla="*/ 1026424 h 2887282"/>
              <a:gd name="connsiteX25" fmla="*/ 1153236 w 3668512"/>
              <a:gd name="connsiteY25" fmla="*/ 1040072 h 2887282"/>
              <a:gd name="connsiteX26" fmla="*/ 1160060 w 3668512"/>
              <a:gd name="connsiteY26" fmla="*/ 1060543 h 2887282"/>
              <a:gd name="connsiteX27" fmla="*/ 1187355 w 3668512"/>
              <a:gd name="connsiteY27" fmla="*/ 1101487 h 2887282"/>
              <a:gd name="connsiteX28" fmla="*/ 1255594 w 3668512"/>
              <a:gd name="connsiteY28" fmla="*/ 1183373 h 2887282"/>
              <a:gd name="connsiteX29" fmla="*/ 1269242 w 3668512"/>
              <a:gd name="connsiteY29" fmla="*/ 1203845 h 2887282"/>
              <a:gd name="connsiteX30" fmla="*/ 1310185 w 3668512"/>
              <a:gd name="connsiteY30" fmla="*/ 1231140 h 2887282"/>
              <a:gd name="connsiteX31" fmla="*/ 1330657 w 3668512"/>
              <a:gd name="connsiteY31" fmla="*/ 1244788 h 2887282"/>
              <a:gd name="connsiteX32" fmla="*/ 1371600 w 3668512"/>
              <a:gd name="connsiteY32" fmla="*/ 1278908 h 2887282"/>
              <a:gd name="connsiteX33" fmla="*/ 1385248 w 3668512"/>
              <a:gd name="connsiteY33" fmla="*/ 1299379 h 2887282"/>
              <a:gd name="connsiteX34" fmla="*/ 1405719 w 3668512"/>
              <a:gd name="connsiteY34" fmla="*/ 1313027 h 2887282"/>
              <a:gd name="connsiteX35" fmla="*/ 1521725 w 3668512"/>
              <a:gd name="connsiteY35" fmla="*/ 1429033 h 2887282"/>
              <a:gd name="connsiteX36" fmla="*/ 1542197 w 3668512"/>
              <a:gd name="connsiteY36" fmla="*/ 1449505 h 2887282"/>
              <a:gd name="connsiteX37" fmla="*/ 1617260 w 3668512"/>
              <a:gd name="connsiteY37" fmla="*/ 1510920 h 2887282"/>
              <a:gd name="connsiteX38" fmla="*/ 1671851 w 3668512"/>
              <a:gd name="connsiteY38" fmla="*/ 1565511 h 2887282"/>
              <a:gd name="connsiteX39" fmla="*/ 1746913 w 3668512"/>
              <a:gd name="connsiteY39" fmla="*/ 1633749 h 2887282"/>
              <a:gd name="connsiteX40" fmla="*/ 1767385 w 3668512"/>
              <a:gd name="connsiteY40" fmla="*/ 1647397 h 2887282"/>
              <a:gd name="connsiteX41" fmla="*/ 1787857 w 3668512"/>
              <a:gd name="connsiteY41" fmla="*/ 1667869 h 2887282"/>
              <a:gd name="connsiteX42" fmla="*/ 1808328 w 3668512"/>
              <a:gd name="connsiteY42" fmla="*/ 1674693 h 2887282"/>
              <a:gd name="connsiteX43" fmla="*/ 1849271 w 3668512"/>
              <a:gd name="connsiteY43" fmla="*/ 1701988 h 2887282"/>
              <a:gd name="connsiteX44" fmla="*/ 1890215 w 3668512"/>
              <a:gd name="connsiteY44" fmla="*/ 1736108 h 2887282"/>
              <a:gd name="connsiteX45" fmla="*/ 1965277 w 3668512"/>
              <a:gd name="connsiteY45" fmla="*/ 1804346 h 2887282"/>
              <a:gd name="connsiteX46" fmla="*/ 2006221 w 3668512"/>
              <a:gd name="connsiteY46" fmla="*/ 1831642 h 2887282"/>
              <a:gd name="connsiteX47" fmla="*/ 2074460 w 3668512"/>
              <a:gd name="connsiteY47" fmla="*/ 1872585 h 2887282"/>
              <a:gd name="connsiteX48" fmla="*/ 2115403 w 3668512"/>
              <a:gd name="connsiteY48" fmla="*/ 1899881 h 2887282"/>
              <a:gd name="connsiteX49" fmla="*/ 2135874 w 3668512"/>
              <a:gd name="connsiteY49" fmla="*/ 1913529 h 2887282"/>
              <a:gd name="connsiteX50" fmla="*/ 2149522 w 3668512"/>
              <a:gd name="connsiteY50" fmla="*/ 1934000 h 2887282"/>
              <a:gd name="connsiteX51" fmla="*/ 2190466 w 3668512"/>
              <a:gd name="connsiteY51" fmla="*/ 1954472 h 2887282"/>
              <a:gd name="connsiteX52" fmla="*/ 2217761 w 3668512"/>
              <a:gd name="connsiteY52" fmla="*/ 1981767 h 2887282"/>
              <a:gd name="connsiteX53" fmla="*/ 2238233 w 3668512"/>
              <a:gd name="connsiteY53" fmla="*/ 2002239 h 2887282"/>
              <a:gd name="connsiteX54" fmla="*/ 2258704 w 3668512"/>
              <a:gd name="connsiteY54" fmla="*/ 2015887 h 2887282"/>
              <a:gd name="connsiteX55" fmla="*/ 2299648 w 3668512"/>
              <a:gd name="connsiteY55" fmla="*/ 2043182 h 2887282"/>
              <a:gd name="connsiteX56" fmla="*/ 2340591 w 3668512"/>
              <a:gd name="connsiteY56" fmla="*/ 2070478 h 2887282"/>
              <a:gd name="connsiteX57" fmla="*/ 2449773 w 3668512"/>
              <a:gd name="connsiteY57" fmla="*/ 2118245 h 2887282"/>
              <a:gd name="connsiteX58" fmla="*/ 2490716 w 3668512"/>
              <a:gd name="connsiteY58" fmla="*/ 2131893 h 2887282"/>
              <a:gd name="connsiteX59" fmla="*/ 2524836 w 3668512"/>
              <a:gd name="connsiteY59" fmla="*/ 2159188 h 2887282"/>
              <a:gd name="connsiteX60" fmla="*/ 2558955 w 3668512"/>
              <a:gd name="connsiteY60" fmla="*/ 2200132 h 2887282"/>
              <a:gd name="connsiteX61" fmla="*/ 2620370 w 3668512"/>
              <a:gd name="connsiteY61" fmla="*/ 2234251 h 2887282"/>
              <a:gd name="connsiteX62" fmla="*/ 2661313 w 3668512"/>
              <a:gd name="connsiteY62" fmla="*/ 2261546 h 2887282"/>
              <a:gd name="connsiteX63" fmla="*/ 2681785 w 3668512"/>
              <a:gd name="connsiteY63" fmla="*/ 2275194 h 2887282"/>
              <a:gd name="connsiteX64" fmla="*/ 2709080 w 3668512"/>
              <a:gd name="connsiteY64" fmla="*/ 2282018 h 2887282"/>
              <a:gd name="connsiteX65" fmla="*/ 2750024 w 3668512"/>
              <a:gd name="connsiteY65" fmla="*/ 2309314 h 2887282"/>
              <a:gd name="connsiteX66" fmla="*/ 2770495 w 3668512"/>
              <a:gd name="connsiteY66" fmla="*/ 2322961 h 2887282"/>
              <a:gd name="connsiteX67" fmla="*/ 2790967 w 3668512"/>
              <a:gd name="connsiteY67" fmla="*/ 2329785 h 2887282"/>
              <a:gd name="connsiteX68" fmla="*/ 2811439 w 3668512"/>
              <a:gd name="connsiteY68" fmla="*/ 2343433 h 2887282"/>
              <a:gd name="connsiteX69" fmla="*/ 2886501 w 3668512"/>
              <a:gd name="connsiteY69" fmla="*/ 2357081 h 2887282"/>
              <a:gd name="connsiteX70" fmla="*/ 2927445 w 3668512"/>
              <a:gd name="connsiteY70" fmla="*/ 2370729 h 2887282"/>
              <a:gd name="connsiteX71" fmla="*/ 2968388 w 3668512"/>
              <a:gd name="connsiteY71" fmla="*/ 2391200 h 2887282"/>
              <a:gd name="connsiteX72" fmla="*/ 3009331 w 3668512"/>
              <a:gd name="connsiteY72" fmla="*/ 2418496 h 2887282"/>
              <a:gd name="connsiteX73" fmla="*/ 3050274 w 3668512"/>
              <a:gd name="connsiteY73" fmla="*/ 2445791 h 2887282"/>
              <a:gd name="connsiteX74" fmla="*/ 3070746 w 3668512"/>
              <a:gd name="connsiteY74" fmla="*/ 2452615 h 2887282"/>
              <a:gd name="connsiteX75" fmla="*/ 3091218 w 3668512"/>
              <a:gd name="connsiteY75" fmla="*/ 2466263 h 2887282"/>
              <a:gd name="connsiteX76" fmla="*/ 3111689 w 3668512"/>
              <a:gd name="connsiteY76" fmla="*/ 2473087 h 2887282"/>
              <a:gd name="connsiteX77" fmla="*/ 3132161 w 3668512"/>
              <a:gd name="connsiteY77" fmla="*/ 2486735 h 2887282"/>
              <a:gd name="connsiteX78" fmla="*/ 3173104 w 3668512"/>
              <a:gd name="connsiteY78" fmla="*/ 2500382 h 2887282"/>
              <a:gd name="connsiteX79" fmla="*/ 3214048 w 3668512"/>
              <a:gd name="connsiteY79" fmla="*/ 2520854 h 2887282"/>
              <a:gd name="connsiteX80" fmla="*/ 3234519 w 3668512"/>
              <a:gd name="connsiteY80" fmla="*/ 2534502 h 2887282"/>
              <a:gd name="connsiteX81" fmla="*/ 3275463 w 3668512"/>
              <a:gd name="connsiteY81" fmla="*/ 2548149 h 2887282"/>
              <a:gd name="connsiteX82" fmla="*/ 3323230 w 3668512"/>
              <a:gd name="connsiteY82" fmla="*/ 2568621 h 2887282"/>
              <a:gd name="connsiteX83" fmla="*/ 3391469 w 3668512"/>
              <a:gd name="connsiteY83" fmla="*/ 2589093 h 2887282"/>
              <a:gd name="connsiteX84" fmla="*/ 3432412 w 3668512"/>
              <a:gd name="connsiteY84" fmla="*/ 2609564 h 2887282"/>
              <a:gd name="connsiteX85" fmla="*/ 3452883 w 3668512"/>
              <a:gd name="connsiteY85" fmla="*/ 2623212 h 2887282"/>
              <a:gd name="connsiteX86" fmla="*/ 3548418 w 3668512"/>
              <a:gd name="connsiteY86" fmla="*/ 2650508 h 2887282"/>
              <a:gd name="connsiteX87" fmla="*/ 3568889 w 3668512"/>
              <a:gd name="connsiteY87" fmla="*/ 2664155 h 2887282"/>
              <a:gd name="connsiteX88" fmla="*/ 3648075 w 3668512"/>
              <a:gd name="connsiteY88" fmla="*/ 2705099 h 2887282"/>
              <a:gd name="connsiteX89" fmla="*/ 3667267 w 3668512"/>
              <a:gd name="connsiteY89" fmla="*/ 2756349 h 2887282"/>
              <a:gd name="connsiteX90" fmla="*/ 3666627 w 3668512"/>
              <a:gd name="connsiteY90" fmla="*/ 2800633 h 2887282"/>
              <a:gd name="connsiteX91" fmla="*/ 3666627 w 3668512"/>
              <a:gd name="connsiteY9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340591 w 3668512"/>
              <a:gd name="connsiteY55" fmla="*/ 2070478 h 2887282"/>
              <a:gd name="connsiteX56" fmla="*/ 2449773 w 3668512"/>
              <a:gd name="connsiteY56" fmla="*/ 2118245 h 2887282"/>
              <a:gd name="connsiteX57" fmla="*/ 2490716 w 3668512"/>
              <a:gd name="connsiteY57" fmla="*/ 2131893 h 2887282"/>
              <a:gd name="connsiteX58" fmla="*/ 2524836 w 3668512"/>
              <a:gd name="connsiteY58" fmla="*/ 2159188 h 2887282"/>
              <a:gd name="connsiteX59" fmla="*/ 2558955 w 3668512"/>
              <a:gd name="connsiteY59" fmla="*/ 2200132 h 2887282"/>
              <a:gd name="connsiteX60" fmla="*/ 2620370 w 3668512"/>
              <a:gd name="connsiteY60" fmla="*/ 2234251 h 2887282"/>
              <a:gd name="connsiteX61" fmla="*/ 2661313 w 3668512"/>
              <a:gd name="connsiteY61" fmla="*/ 2261546 h 2887282"/>
              <a:gd name="connsiteX62" fmla="*/ 2681785 w 3668512"/>
              <a:gd name="connsiteY62" fmla="*/ 2275194 h 2887282"/>
              <a:gd name="connsiteX63" fmla="*/ 2709080 w 3668512"/>
              <a:gd name="connsiteY63" fmla="*/ 2282018 h 2887282"/>
              <a:gd name="connsiteX64" fmla="*/ 2750024 w 3668512"/>
              <a:gd name="connsiteY64" fmla="*/ 2309314 h 2887282"/>
              <a:gd name="connsiteX65" fmla="*/ 2770495 w 3668512"/>
              <a:gd name="connsiteY65" fmla="*/ 2322961 h 2887282"/>
              <a:gd name="connsiteX66" fmla="*/ 2790967 w 3668512"/>
              <a:gd name="connsiteY66" fmla="*/ 2329785 h 2887282"/>
              <a:gd name="connsiteX67" fmla="*/ 2811439 w 3668512"/>
              <a:gd name="connsiteY67" fmla="*/ 2343433 h 2887282"/>
              <a:gd name="connsiteX68" fmla="*/ 2886501 w 3668512"/>
              <a:gd name="connsiteY68" fmla="*/ 2357081 h 2887282"/>
              <a:gd name="connsiteX69" fmla="*/ 2927445 w 3668512"/>
              <a:gd name="connsiteY69" fmla="*/ 2370729 h 2887282"/>
              <a:gd name="connsiteX70" fmla="*/ 2968388 w 3668512"/>
              <a:gd name="connsiteY70" fmla="*/ 2391200 h 2887282"/>
              <a:gd name="connsiteX71" fmla="*/ 3009331 w 3668512"/>
              <a:gd name="connsiteY71" fmla="*/ 2418496 h 2887282"/>
              <a:gd name="connsiteX72" fmla="*/ 3050274 w 3668512"/>
              <a:gd name="connsiteY72" fmla="*/ 2445791 h 2887282"/>
              <a:gd name="connsiteX73" fmla="*/ 3070746 w 3668512"/>
              <a:gd name="connsiteY73" fmla="*/ 2452615 h 2887282"/>
              <a:gd name="connsiteX74" fmla="*/ 3091218 w 3668512"/>
              <a:gd name="connsiteY74" fmla="*/ 2466263 h 2887282"/>
              <a:gd name="connsiteX75" fmla="*/ 3111689 w 3668512"/>
              <a:gd name="connsiteY75" fmla="*/ 2473087 h 2887282"/>
              <a:gd name="connsiteX76" fmla="*/ 3132161 w 3668512"/>
              <a:gd name="connsiteY76" fmla="*/ 2486735 h 2887282"/>
              <a:gd name="connsiteX77" fmla="*/ 3173104 w 3668512"/>
              <a:gd name="connsiteY77" fmla="*/ 2500382 h 2887282"/>
              <a:gd name="connsiteX78" fmla="*/ 3214048 w 3668512"/>
              <a:gd name="connsiteY78" fmla="*/ 2520854 h 2887282"/>
              <a:gd name="connsiteX79" fmla="*/ 3234519 w 3668512"/>
              <a:gd name="connsiteY79" fmla="*/ 2534502 h 2887282"/>
              <a:gd name="connsiteX80" fmla="*/ 3275463 w 3668512"/>
              <a:gd name="connsiteY80" fmla="*/ 2548149 h 2887282"/>
              <a:gd name="connsiteX81" fmla="*/ 3323230 w 3668512"/>
              <a:gd name="connsiteY81" fmla="*/ 2568621 h 2887282"/>
              <a:gd name="connsiteX82" fmla="*/ 3391469 w 3668512"/>
              <a:gd name="connsiteY82" fmla="*/ 2589093 h 2887282"/>
              <a:gd name="connsiteX83" fmla="*/ 3432412 w 3668512"/>
              <a:gd name="connsiteY83" fmla="*/ 2609564 h 2887282"/>
              <a:gd name="connsiteX84" fmla="*/ 3452883 w 3668512"/>
              <a:gd name="connsiteY84" fmla="*/ 2623212 h 2887282"/>
              <a:gd name="connsiteX85" fmla="*/ 3548418 w 3668512"/>
              <a:gd name="connsiteY85" fmla="*/ 2650508 h 2887282"/>
              <a:gd name="connsiteX86" fmla="*/ 3568889 w 3668512"/>
              <a:gd name="connsiteY86" fmla="*/ 2664155 h 2887282"/>
              <a:gd name="connsiteX87" fmla="*/ 3648075 w 3668512"/>
              <a:gd name="connsiteY87" fmla="*/ 2705099 h 2887282"/>
              <a:gd name="connsiteX88" fmla="*/ 3667267 w 3668512"/>
              <a:gd name="connsiteY88" fmla="*/ 2756349 h 2887282"/>
              <a:gd name="connsiteX89" fmla="*/ 3666627 w 3668512"/>
              <a:gd name="connsiteY89" fmla="*/ 2800633 h 2887282"/>
              <a:gd name="connsiteX90" fmla="*/ 3666627 w 3668512"/>
              <a:gd name="connsiteY9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490716 w 3668512"/>
              <a:gd name="connsiteY56" fmla="*/ 2131893 h 2887282"/>
              <a:gd name="connsiteX57" fmla="*/ 2524836 w 3668512"/>
              <a:gd name="connsiteY57" fmla="*/ 2159188 h 2887282"/>
              <a:gd name="connsiteX58" fmla="*/ 2558955 w 3668512"/>
              <a:gd name="connsiteY58" fmla="*/ 2200132 h 2887282"/>
              <a:gd name="connsiteX59" fmla="*/ 2620370 w 3668512"/>
              <a:gd name="connsiteY59" fmla="*/ 2234251 h 2887282"/>
              <a:gd name="connsiteX60" fmla="*/ 2661313 w 3668512"/>
              <a:gd name="connsiteY60" fmla="*/ 2261546 h 2887282"/>
              <a:gd name="connsiteX61" fmla="*/ 2681785 w 3668512"/>
              <a:gd name="connsiteY61" fmla="*/ 2275194 h 2887282"/>
              <a:gd name="connsiteX62" fmla="*/ 2709080 w 3668512"/>
              <a:gd name="connsiteY62" fmla="*/ 2282018 h 2887282"/>
              <a:gd name="connsiteX63" fmla="*/ 2750024 w 3668512"/>
              <a:gd name="connsiteY63" fmla="*/ 2309314 h 2887282"/>
              <a:gd name="connsiteX64" fmla="*/ 2770495 w 3668512"/>
              <a:gd name="connsiteY64" fmla="*/ 2322961 h 2887282"/>
              <a:gd name="connsiteX65" fmla="*/ 2790967 w 3668512"/>
              <a:gd name="connsiteY65" fmla="*/ 2329785 h 2887282"/>
              <a:gd name="connsiteX66" fmla="*/ 2811439 w 3668512"/>
              <a:gd name="connsiteY66" fmla="*/ 2343433 h 2887282"/>
              <a:gd name="connsiteX67" fmla="*/ 2886501 w 3668512"/>
              <a:gd name="connsiteY67" fmla="*/ 2357081 h 2887282"/>
              <a:gd name="connsiteX68" fmla="*/ 2927445 w 3668512"/>
              <a:gd name="connsiteY68" fmla="*/ 2370729 h 2887282"/>
              <a:gd name="connsiteX69" fmla="*/ 2968388 w 3668512"/>
              <a:gd name="connsiteY69" fmla="*/ 2391200 h 2887282"/>
              <a:gd name="connsiteX70" fmla="*/ 3009331 w 3668512"/>
              <a:gd name="connsiteY70" fmla="*/ 2418496 h 2887282"/>
              <a:gd name="connsiteX71" fmla="*/ 3050274 w 3668512"/>
              <a:gd name="connsiteY71" fmla="*/ 2445791 h 2887282"/>
              <a:gd name="connsiteX72" fmla="*/ 3070746 w 3668512"/>
              <a:gd name="connsiteY72" fmla="*/ 2452615 h 2887282"/>
              <a:gd name="connsiteX73" fmla="*/ 3091218 w 3668512"/>
              <a:gd name="connsiteY73" fmla="*/ 2466263 h 2887282"/>
              <a:gd name="connsiteX74" fmla="*/ 3111689 w 3668512"/>
              <a:gd name="connsiteY74" fmla="*/ 2473087 h 2887282"/>
              <a:gd name="connsiteX75" fmla="*/ 3132161 w 3668512"/>
              <a:gd name="connsiteY75" fmla="*/ 2486735 h 2887282"/>
              <a:gd name="connsiteX76" fmla="*/ 3173104 w 3668512"/>
              <a:gd name="connsiteY76" fmla="*/ 2500382 h 2887282"/>
              <a:gd name="connsiteX77" fmla="*/ 3214048 w 3668512"/>
              <a:gd name="connsiteY77" fmla="*/ 2520854 h 2887282"/>
              <a:gd name="connsiteX78" fmla="*/ 3234519 w 3668512"/>
              <a:gd name="connsiteY78" fmla="*/ 2534502 h 2887282"/>
              <a:gd name="connsiteX79" fmla="*/ 3275463 w 3668512"/>
              <a:gd name="connsiteY79" fmla="*/ 2548149 h 2887282"/>
              <a:gd name="connsiteX80" fmla="*/ 3323230 w 3668512"/>
              <a:gd name="connsiteY80" fmla="*/ 2568621 h 2887282"/>
              <a:gd name="connsiteX81" fmla="*/ 3391469 w 3668512"/>
              <a:gd name="connsiteY81" fmla="*/ 2589093 h 2887282"/>
              <a:gd name="connsiteX82" fmla="*/ 3432412 w 3668512"/>
              <a:gd name="connsiteY82" fmla="*/ 2609564 h 2887282"/>
              <a:gd name="connsiteX83" fmla="*/ 3452883 w 3668512"/>
              <a:gd name="connsiteY83" fmla="*/ 2623212 h 2887282"/>
              <a:gd name="connsiteX84" fmla="*/ 3548418 w 3668512"/>
              <a:gd name="connsiteY84" fmla="*/ 2650508 h 2887282"/>
              <a:gd name="connsiteX85" fmla="*/ 3568889 w 3668512"/>
              <a:gd name="connsiteY85" fmla="*/ 2664155 h 2887282"/>
              <a:gd name="connsiteX86" fmla="*/ 3648075 w 3668512"/>
              <a:gd name="connsiteY86" fmla="*/ 2705099 h 2887282"/>
              <a:gd name="connsiteX87" fmla="*/ 3667267 w 3668512"/>
              <a:gd name="connsiteY87" fmla="*/ 2756349 h 2887282"/>
              <a:gd name="connsiteX88" fmla="*/ 3666627 w 3668512"/>
              <a:gd name="connsiteY88" fmla="*/ 2800633 h 2887282"/>
              <a:gd name="connsiteX89" fmla="*/ 3666627 w 3668512"/>
              <a:gd name="connsiteY8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558955 w 3668512"/>
              <a:gd name="connsiteY57" fmla="*/ 2200132 h 2887282"/>
              <a:gd name="connsiteX58" fmla="*/ 2620370 w 3668512"/>
              <a:gd name="connsiteY58" fmla="*/ 2234251 h 2887282"/>
              <a:gd name="connsiteX59" fmla="*/ 2661313 w 3668512"/>
              <a:gd name="connsiteY59" fmla="*/ 2261546 h 2887282"/>
              <a:gd name="connsiteX60" fmla="*/ 2681785 w 3668512"/>
              <a:gd name="connsiteY60" fmla="*/ 2275194 h 2887282"/>
              <a:gd name="connsiteX61" fmla="*/ 2709080 w 3668512"/>
              <a:gd name="connsiteY61" fmla="*/ 2282018 h 2887282"/>
              <a:gd name="connsiteX62" fmla="*/ 2750024 w 3668512"/>
              <a:gd name="connsiteY62" fmla="*/ 2309314 h 2887282"/>
              <a:gd name="connsiteX63" fmla="*/ 2770495 w 3668512"/>
              <a:gd name="connsiteY63" fmla="*/ 2322961 h 2887282"/>
              <a:gd name="connsiteX64" fmla="*/ 2790967 w 3668512"/>
              <a:gd name="connsiteY64" fmla="*/ 2329785 h 2887282"/>
              <a:gd name="connsiteX65" fmla="*/ 2811439 w 3668512"/>
              <a:gd name="connsiteY65" fmla="*/ 2343433 h 2887282"/>
              <a:gd name="connsiteX66" fmla="*/ 2886501 w 3668512"/>
              <a:gd name="connsiteY66" fmla="*/ 2357081 h 2887282"/>
              <a:gd name="connsiteX67" fmla="*/ 2927445 w 3668512"/>
              <a:gd name="connsiteY67" fmla="*/ 2370729 h 2887282"/>
              <a:gd name="connsiteX68" fmla="*/ 2968388 w 3668512"/>
              <a:gd name="connsiteY68" fmla="*/ 2391200 h 2887282"/>
              <a:gd name="connsiteX69" fmla="*/ 3009331 w 3668512"/>
              <a:gd name="connsiteY69" fmla="*/ 2418496 h 2887282"/>
              <a:gd name="connsiteX70" fmla="*/ 3050274 w 3668512"/>
              <a:gd name="connsiteY70" fmla="*/ 2445791 h 2887282"/>
              <a:gd name="connsiteX71" fmla="*/ 3070746 w 3668512"/>
              <a:gd name="connsiteY71" fmla="*/ 2452615 h 2887282"/>
              <a:gd name="connsiteX72" fmla="*/ 3091218 w 3668512"/>
              <a:gd name="connsiteY72" fmla="*/ 2466263 h 2887282"/>
              <a:gd name="connsiteX73" fmla="*/ 3111689 w 3668512"/>
              <a:gd name="connsiteY73" fmla="*/ 2473087 h 2887282"/>
              <a:gd name="connsiteX74" fmla="*/ 3132161 w 3668512"/>
              <a:gd name="connsiteY74" fmla="*/ 2486735 h 2887282"/>
              <a:gd name="connsiteX75" fmla="*/ 3173104 w 3668512"/>
              <a:gd name="connsiteY75" fmla="*/ 2500382 h 2887282"/>
              <a:gd name="connsiteX76" fmla="*/ 3214048 w 3668512"/>
              <a:gd name="connsiteY76" fmla="*/ 2520854 h 2887282"/>
              <a:gd name="connsiteX77" fmla="*/ 3234519 w 3668512"/>
              <a:gd name="connsiteY77" fmla="*/ 2534502 h 2887282"/>
              <a:gd name="connsiteX78" fmla="*/ 3275463 w 3668512"/>
              <a:gd name="connsiteY78" fmla="*/ 2548149 h 2887282"/>
              <a:gd name="connsiteX79" fmla="*/ 3323230 w 3668512"/>
              <a:gd name="connsiteY79" fmla="*/ 2568621 h 2887282"/>
              <a:gd name="connsiteX80" fmla="*/ 3391469 w 3668512"/>
              <a:gd name="connsiteY80" fmla="*/ 2589093 h 2887282"/>
              <a:gd name="connsiteX81" fmla="*/ 3432412 w 3668512"/>
              <a:gd name="connsiteY81" fmla="*/ 2609564 h 2887282"/>
              <a:gd name="connsiteX82" fmla="*/ 3452883 w 3668512"/>
              <a:gd name="connsiteY82" fmla="*/ 2623212 h 2887282"/>
              <a:gd name="connsiteX83" fmla="*/ 3548418 w 3668512"/>
              <a:gd name="connsiteY83" fmla="*/ 2650508 h 2887282"/>
              <a:gd name="connsiteX84" fmla="*/ 3568889 w 3668512"/>
              <a:gd name="connsiteY84" fmla="*/ 2664155 h 2887282"/>
              <a:gd name="connsiteX85" fmla="*/ 3648075 w 3668512"/>
              <a:gd name="connsiteY85" fmla="*/ 2705099 h 2887282"/>
              <a:gd name="connsiteX86" fmla="*/ 3667267 w 3668512"/>
              <a:gd name="connsiteY86" fmla="*/ 2756349 h 2887282"/>
              <a:gd name="connsiteX87" fmla="*/ 3666627 w 3668512"/>
              <a:gd name="connsiteY87" fmla="*/ 2800633 h 2887282"/>
              <a:gd name="connsiteX88" fmla="*/ 3666627 w 3668512"/>
              <a:gd name="connsiteY8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661313 w 3668512"/>
              <a:gd name="connsiteY58" fmla="*/ 2261546 h 2887282"/>
              <a:gd name="connsiteX59" fmla="*/ 2681785 w 3668512"/>
              <a:gd name="connsiteY59" fmla="*/ 2275194 h 2887282"/>
              <a:gd name="connsiteX60" fmla="*/ 2709080 w 3668512"/>
              <a:gd name="connsiteY60" fmla="*/ 2282018 h 2887282"/>
              <a:gd name="connsiteX61" fmla="*/ 2750024 w 3668512"/>
              <a:gd name="connsiteY61" fmla="*/ 2309314 h 2887282"/>
              <a:gd name="connsiteX62" fmla="*/ 2770495 w 3668512"/>
              <a:gd name="connsiteY62" fmla="*/ 2322961 h 2887282"/>
              <a:gd name="connsiteX63" fmla="*/ 2790967 w 3668512"/>
              <a:gd name="connsiteY63" fmla="*/ 2329785 h 2887282"/>
              <a:gd name="connsiteX64" fmla="*/ 2811439 w 3668512"/>
              <a:gd name="connsiteY64" fmla="*/ 2343433 h 2887282"/>
              <a:gd name="connsiteX65" fmla="*/ 2886501 w 3668512"/>
              <a:gd name="connsiteY65" fmla="*/ 2357081 h 2887282"/>
              <a:gd name="connsiteX66" fmla="*/ 2927445 w 3668512"/>
              <a:gd name="connsiteY66" fmla="*/ 2370729 h 2887282"/>
              <a:gd name="connsiteX67" fmla="*/ 2968388 w 3668512"/>
              <a:gd name="connsiteY67" fmla="*/ 2391200 h 2887282"/>
              <a:gd name="connsiteX68" fmla="*/ 3009331 w 3668512"/>
              <a:gd name="connsiteY68" fmla="*/ 2418496 h 2887282"/>
              <a:gd name="connsiteX69" fmla="*/ 3050274 w 3668512"/>
              <a:gd name="connsiteY69" fmla="*/ 2445791 h 2887282"/>
              <a:gd name="connsiteX70" fmla="*/ 3070746 w 3668512"/>
              <a:gd name="connsiteY70" fmla="*/ 2452615 h 2887282"/>
              <a:gd name="connsiteX71" fmla="*/ 3091218 w 3668512"/>
              <a:gd name="connsiteY71" fmla="*/ 2466263 h 2887282"/>
              <a:gd name="connsiteX72" fmla="*/ 3111689 w 3668512"/>
              <a:gd name="connsiteY72" fmla="*/ 2473087 h 2887282"/>
              <a:gd name="connsiteX73" fmla="*/ 3132161 w 3668512"/>
              <a:gd name="connsiteY73" fmla="*/ 2486735 h 2887282"/>
              <a:gd name="connsiteX74" fmla="*/ 3173104 w 3668512"/>
              <a:gd name="connsiteY74" fmla="*/ 2500382 h 2887282"/>
              <a:gd name="connsiteX75" fmla="*/ 3214048 w 3668512"/>
              <a:gd name="connsiteY75" fmla="*/ 2520854 h 2887282"/>
              <a:gd name="connsiteX76" fmla="*/ 3234519 w 3668512"/>
              <a:gd name="connsiteY76" fmla="*/ 2534502 h 2887282"/>
              <a:gd name="connsiteX77" fmla="*/ 3275463 w 3668512"/>
              <a:gd name="connsiteY77" fmla="*/ 2548149 h 2887282"/>
              <a:gd name="connsiteX78" fmla="*/ 3323230 w 3668512"/>
              <a:gd name="connsiteY78" fmla="*/ 2568621 h 2887282"/>
              <a:gd name="connsiteX79" fmla="*/ 3391469 w 3668512"/>
              <a:gd name="connsiteY79" fmla="*/ 2589093 h 2887282"/>
              <a:gd name="connsiteX80" fmla="*/ 3432412 w 3668512"/>
              <a:gd name="connsiteY80" fmla="*/ 2609564 h 2887282"/>
              <a:gd name="connsiteX81" fmla="*/ 3452883 w 3668512"/>
              <a:gd name="connsiteY81" fmla="*/ 2623212 h 2887282"/>
              <a:gd name="connsiteX82" fmla="*/ 3548418 w 3668512"/>
              <a:gd name="connsiteY82" fmla="*/ 2650508 h 2887282"/>
              <a:gd name="connsiteX83" fmla="*/ 3568889 w 3668512"/>
              <a:gd name="connsiteY83" fmla="*/ 2664155 h 2887282"/>
              <a:gd name="connsiteX84" fmla="*/ 3648075 w 3668512"/>
              <a:gd name="connsiteY84" fmla="*/ 2705099 h 2887282"/>
              <a:gd name="connsiteX85" fmla="*/ 3667267 w 3668512"/>
              <a:gd name="connsiteY85" fmla="*/ 2756349 h 2887282"/>
              <a:gd name="connsiteX86" fmla="*/ 3666627 w 3668512"/>
              <a:gd name="connsiteY86" fmla="*/ 2800633 h 2887282"/>
              <a:gd name="connsiteX87" fmla="*/ 3666627 w 3668512"/>
              <a:gd name="connsiteY8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681785 w 3668512"/>
              <a:gd name="connsiteY58" fmla="*/ 2275194 h 2887282"/>
              <a:gd name="connsiteX59" fmla="*/ 2709080 w 3668512"/>
              <a:gd name="connsiteY59" fmla="*/ 2282018 h 2887282"/>
              <a:gd name="connsiteX60" fmla="*/ 2750024 w 3668512"/>
              <a:gd name="connsiteY60" fmla="*/ 2309314 h 2887282"/>
              <a:gd name="connsiteX61" fmla="*/ 2770495 w 3668512"/>
              <a:gd name="connsiteY61" fmla="*/ 2322961 h 2887282"/>
              <a:gd name="connsiteX62" fmla="*/ 2790967 w 3668512"/>
              <a:gd name="connsiteY62" fmla="*/ 2329785 h 2887282"/>
              <a:gd name="connsiteX63" fmla="*/ 2811439 w 3668512"/>
              <a:gd name="connsiteY63" fmla="*/ 2343433 h 2887282"/>
              <a:gd name="connsiteX64" fmla="*/ 2886501 w 3668512"/>
              <a:gd name="connsiteY64" fmla="*/ 2357081 h 2887282"/>
              <a:gd name="connsiteX65" fmla="*/ 2927445 w 3668512"/>
              <a:gd name="connsiteY65" fmla="*/ 2370729 h 2887282"/>
              <a:gd name="connsiteX66" fmla="*/ 2968388 w 3668512"/>
              <a:gd name="connsiteY66" fmla="*/ 2391200 h 2887282"/>
              <a:gd name="connsiteX67" fmla="*/ 3009331 w 3668512"/>
              <a:gd name="connsiteY67" fmla="*/ 2418496 h 2887282"/>
              <a:gd name="connsiteX68" fmla="*/ 3050274 w 3668512"/>
              <a:gd name="connsiteY68" fmla="*/ 2445791 h 2887282"/>
              <a:gd name="connsiteX69" fmla="*/ 3070746 w 3668512"/>
              <a:gd name="connsiteY69" fmla="*/ 2452615 h 2887282"/>
              <a:gd name="connsiteX70" fmla="*/ 3091218 w 3668512"/>
              <a:gd name="connsiteY70" fmla="*/ 2466263 h 2887282"/>
              <a:gd name="connsiteX71" fmla="*/ 3111689 w 3668512"/>
              <a:gd name="connsiteY71" fmla="*/ 2473087 h 2887282"/>
              <a:gd name="connsiteX72" fmla="*/ 3132161 w 3668512"/>
              <a:gd name="connsiteY72" fmla="*/ 2486735 h 2887282"/>
              <a:gd name="connsiteX73" fmla="*/ 3173104 w 3668512"/>
              <a:gd name="connsiteY73" fmla="*/ 2500382 h 2887282"/>
              <a:gd name="connsiteX74" fmla="*/ 3214048 w 3668512"/>
              <a:gd name="connsiteY74" fmla="*/ 2520854 h 2887282"/>
              <a:gd name="connsiteX75" fmla="*/ 3234519 w 3668512"/>
              <a:gd name="connsiteY75" fmla="*/ 2534502 h 2887282"/>
              <a:gd name="connsiteX76" fmla="*/ 3275463 w 3668512"/>
              <a:gd name="connsiteY76" fmla="*/ 2548149 h 2887282"/>
              <a:gd name="connsiteX77" fmla="*/ 3323230 w 3668512"/>
              <a:gd name="connsiteY77" fmla="*/ 2568621 h 2887282"/>
              <a:gd name="connsiteX78" fmla="*/ 3391469 w 3668512"/>
              <a:gd name="connsiteY78" fmla="*/ 2589093 h 2887282"/>
              <a:gd name="connsiteX79" fmla="*/ 3432412 w 3668512"/>
              <a:gd name="connsiteY79" fmla="*/ 2609564 h 2887282"/>
              <a:gd name="connsiteX80" fmla="*/ 3452883 w 3668512"/>
              <a:gd name="connsiteY80" fmla="*/ 2623212 h 2887282"/>
              <a:gd name="connsiteX81" fmla="*/ 3548418 w 3668512"/>
              <a:gd name="connsiteY81" fmla="*/ 2650508 h 2887282"/>
              <a:gd name="connsiteX82" fmla="*/ 3568889 w 3668512"/>
              <a:gd name="connsiteY82" fmla="*/ 2664155 h 2887282"/>
              <a:gd name="connsiteX83" fmla="*/ 3648075 w 3668512"/>
              <a:gd name="connsiteY83" fmla="*/ 2705099 h 2887282"/>
              <a:gd name="connsiteX84" fmla="*/ 3667267 w 3668512"/>
              <a:gd name="connsiteY84" fmla="*/ 2756349 h 2887282"/>
              <a:gd name="connsiteX85" fmla="*/ 3666627 w 3668512"/>
              <a:gd name="connsiteY85" fmla="*/ 2800633 h 2887282"/>
              <a:gd name="connsiteX86" fmla="*/ 3666627 w 3668512"/>
              <a:gd name="connsiteY8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790967 w 3668512"/>
              <a:gd name="connsiteY61" fmla="*/ 2329785 h 2887282"/>
              <a:gd name="connsiteX62" fmla="*/ 2811439 w 3668512"/>
              <a:gd name="connsiteY62" fmla="*/ 2343433 h 2887282"/>
              <a:gd name="connsiteX63" fmla="*/ 2886501 w 3668512"/>
              <a:gd name="connsiteY63" fmla="*/ 2357081 h 2887282"/>
              <a:gd name="connsiteX64" fmla="*/ 2927445 w 3668512"/>
              <a:gd name="connsiteY64" fmla="*/ 2370729 h 2887282"/>
              <a:gd name="connsiteX65" fmla="*/ 2968388 w 3668512"/>
              <a:gd name="connsiteY65" fmla="*/ 2391200 h 2887282"/>
              <a:gd name="connsiteX66" fmla="*/ 3009331 w 3668512"/>
              <a:gd name="connsiteY66" fmla="*/ 2418496 h 2887282"/>
              <a:gd name="connsiteX67" fmla="*/ 3050274 w 3668512"/>
              <a:gd name="connsiteY67" fmla="*/ 2445791 h 2887282"/>
              <a:gd name="connsiteX68" fmla="*/ 3070746 w 3668512"/>
              <a:gd name="connsiteY68" fmla="*/ 2452615 h 2887282"/>
              <a:gd name="connsiteX69" fmla="*/ 3091218 w 3668512"/>
              <a:gd name="connsiteY69" fmla="*/ 2466263 h 2887282"/>
              <a:gd name="connsiteX70" fmla="*/ 3111689 w 3668512"/>
              <a:gd name="connsiteY70" fmla="*/ 2473087 h 2887282"/>
              <a:gd name="connsiteX71" fmla="*/ 3132161 w 3668512"/>
              <a:gd name="connsiteY71" fmla="*/ 2486735 h 2887282"/>
              <a:gd name="connsiteX72" fmla="*/ 3173104 w 3668512"/>
              <a:gd name="connsiteY72" fmla="*/ 2500382 h 2887282"/>
              <a:gd name="connsiteX73" fmla="*/ 3214048 w 3668512"/>
              <a:gd name="connsiteY73" fmla="*/ 2520854 h 2887282"/>
              <a:gd name="connsiteX74" fmla="*/ 3234519 w 3668512"/>
              <a:gd name="connsiteY74" fmla="*/ 2534502 h 2887282"/>
              <a:gd name="connsiteX75" fmla="*/ 3275463 w 3668512"/>
              <a:gd name="connsiteY75" fmla="*/ 2548149 h 2887282"/>
              <a:gd name="connsiteX76" fmla="*/ 3323230 w 3668512"/>
              <a:gd name="connsiteY76" fmla="*/ 2568621 h 2887282"/>
              <a:gd name="connsiteX77" fmla="*/ 3391469 w 3668512"/>
              <a:gd name="connsiteY77" fmla="*/ 2589093 h 2887282"/>
              <a:gd name="connsiteX78" fmla="*/ 3432412 w 3668512"/>
              <a:gd name="connsiteY78" fmla="*/ 2609564 h 2887282"/>
              <a:gd name="connsiteX79" fmla="*/ 3452883 w 3668512"/>
              <a:gd name="connsiteY79" fmla="*/ 2623212 h 2887282"/>
              <a:gd name="connsiteX80" fmla="*/ 3548418 w 3668512"/>
              <a:gd name="connsiteY80" fmla="*/ 2650508 h 2887282"/>
              <a:gd name="connsiteX81" fmla="*/ 3568889 w 3668512"/>
              <a:gd name="connsiteY81" fmla="*/ 2664155 h 2887282"/>
              <a:gd name="connsiteX82" fmla="*/ 3648075 w 3668512"/>
              <a:gd name="connsiteY82" fmla="*/ 2705099 h 2887282"/>
              <a:gd name="connsiteX83" fmla="*/ 3667267 w 3668512"/>
              <a:gd name="connsiteY83" fmla="*/ 2756349 h 2887282"/>
              <a:gd name="connsiteX84" fmla="*/ 3666627 w 3668512"/>
              <a:gd name="connsiteY84" fmla="*/ 2800633 h 2887282"/>
              <a:gd name="connsiteX85" fmla="*/ 3666627 w 3668512"/>
              <a:gd name="connsiteY85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790967 w 3668512"/>
              <a:gd name="connsiteY61" fmla="*/ 2329785 h 2887282"/>
              <a:gd name="connsiteX62" fmla="*/ 2886501 w 3668512"/>
              <a:gd name="connsiteY62" fmla="*/ 2357081 h 2887282"/>
              <a:gd name="connsiteX63" fmla="*/ 2927445 w 3668512"/>
              <a:gd name="connsiteY63" fmla="*/ 2370729 h 2887282"/>
              <a:gd name="connsiteX64" fmla="*/ 2968388 w 3668512"/>
              <a:gd name="connsiteY64" fmla="*/ 2391200 h 2887282"/>
              <a:gd name="connsiteX65" fmla="*/ 3009331 w 3668512"/>
              <a:gd name="connsiteY65" fmla="*/ 2418496 h 2887282"/>
              <a:gd name="connsiteX66" fmla="*/ 3050274 w 3668512"/>
              <a:gd name="connsiteY66" fmla="*/ 2445791 h 2887282"/>
              <a:gd name="connsiteX67" fmla="*/ 3070746 w 3668512"/>
              <a:gd name="connsiteY67" fmla="*/ 2452615 h 2887282"/>
              <a:gd name="connsiteX68" fmla="*/ 3091218 w 3668512"/>
              <a:gd name="connsiteY68" fmla="*/ 2466263 h 2887282"/>
              <a:gd name="connsiteX69" fmla="*/ 3111689 w 3668512"/>
              <a:gd name="connsiteY69" fmla="*/ 2473087 h 2887282"/>
              <a:gd name="connsiteX70" fmla="*/ 3132161 w 3668512"/>
              <a:gd name="connsiteY70" fmla="*/ 2486735 h 2887282"/>
              <a:gd name="connsiteX71" fmla="*/ 3173104 w 3668512"/>
              <a:gd name="connsiteY71" fmla="*/ 2500382 h 2887282"/>
              <a:gd name="connsiteX72" fmla="*/ 3214048 w 3668512"/>
              <a:gd name="connsiteY72" fmla="*/ 2520854 h 2887282"/>
              <a:gd name="connsiteX73" fmla="*/ 3234519 w 3668512"/>
              <a:gd name="connsiteY73" fmla="*/ 2534502 h 2887282"/>
              <a:gd name="connsiteX74" fmla="*/ 3275463 w 3668512"/>
              <a:gd name="connsiteY74" fmla="*/ 2548149 h 2887282"/>
              <a:gd name="connsiteX75" fmla="*/ 3323230 w 3668512"/>
              <a:gd name="connsiteY75" fmla="*/ 2568621 h 2887282"/>
              <a:gd name="connsiteX76" fmla="*/ 3391469 w 3668512"/>
              <a:gd name="connsiteY76" fmla="*/ 2589093 h 2887282"/>
              <a:gd name="connsiteX77" fmla="*/ 3432412 w 3668512"/>
              <a:gd name="connsiteY77" fmla="*/ 2609564 h 2887282"/>
              <a:gd name="connsiteX78" fmla="*/ 3452883 w 3668512"/>
              <a:gd name="connsiteY78" fmla="*/ 2623212 h 2887282"/>
              <a:gd name="connsiteX79" fmla="*/ 3548418 w 3668512"/>
              <a:gd name="connsiteY79" fmla="*/ 2650508 h 2887282"/>
              <a:gd name="connsiteX80" fmla="*/ 3568889 w 3668512"/>
              <a:gd name="connsiteY80" fmla="*/ 2664155 h 2887282"/>
              <a:gd name="connsiteX81" fmla="*/ 3648075 w 3668512"/>
              <a:gd name="connsiteY81" fmla="*/ 2705099 h 2887282"/>
              <a:gd name="connsiteX82" fmla="*/ 3667267 w 3668512"/>
              <a:gd name="connsiteY82" fmla="*/ 2756349 h 2887282"/>
              <a:gd name="connsiteX83" fmla="*/ 3666627 w 3668512"/>
              <a:gd name="connsiteY83" fmla="*/ 2800633 h 2887282"/>
              <a:gd name="connsiteX84" fmla="*/ 3666627 w 3668512"/>
              <a:gd name="connsiteY84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886501 w 3668512"/>
              <a:gd name="connsiteY61" fmla="*/ 2357081 h 2887282"/>
              <a:gd name="connsiteX62" fmla="*/ 2927445 w 3668512"/>
              <a:gd name="connsiteY62" fmla="*/ 2370729 h 2887282"/>
              <a:gd name="connsiteX63" fmla="*/ 2968388 w 3668512"/>
              <a:gd name="connsiteY63" fmla="*/ 2391200 h 2887282"/>
              <a:gd name="connsiteX64" fmla="*/ 3009331 w 3668512"/>
              <a:gd name="connsiteY64" fmla="*/ 2418496 h 2887282"/>
              <a:gd name="connsiteX65" fmla="*/ 3050274 w 3668512"/>
              <a:gd name="connsiteY65" fmla="*/ 2445791 h 2887282"/>
              <a:gd name="connsiteX66" fmla="*/ 3070746 w 3668512"/>
              <a:gd name="connsiteY66" fmla="*/ 2452615 h 2887282"/>
              <a:gd name="connsiteX67" fmla="*/ 3091218 w 3668512"/>
              <a:gd name="connsiteY67" fmla="*/ 2466263 h 2887282"/>
              <a:gd name="connsiteX68" fmla="*/ 3111689 w 3668512"/>
              <a:gd name="connsiteY68" fmla="*/ 2473087 h 2887282"/>
              <a:gd name="connsiteX69" fmla="*/ 3132161 w 3668512"/>
              <a:gd name="connsiteY69" fmla="*/ 2486735 h 2887282"/>
              <a:gd name="connsiteX70" fmla="*/ 3173104 w 3668512"/>
              <a:gd name="connsiteY70" fmla="*/ 2500382 h 2887282"/>
              <a:gd name="connsiteX71" fmla="*/ 3214048 w 3668512"/>
              <a:gd name="connsiteY71" fmla="*/ 2520854 h 2887282"/>
              <a:gd name="connsiteX72" fmla="*/ 3234519 w 3668512"/>
              <a:gd name="connsiteY72" fmla="*/ 2534502 h 2887282"/>
              <a:gd name="connsiteX73" fmla="*/ 3275463 w 3668512"/>
              <a:gd name="connsiteY73" fmla="*/ 2548149 h 2887282"/>
              <a:gd name="connsiteX74" fmla="*/ 3323230 w 3668512"/>
              <a:gd name="connsiteY74" fmla="*/ 2568621 h 2887282"/>
              <a:gd name="connsiteX75" fmla="*/ 3391469 w 3668512"/>
              <a:gd name="connsiteY75" fmla="*/ 2589093 h 2887282"/>
              <a:gd name="connsiteX76" fmla="*/ 3432412 w 3668512"/>
              <a:gd name="connsiteY76" fmla="*/ 2609564 h 2887282"/>
              <a:gd name="connsiteX77" fmla="*/ 3452883 w 3668512"/>
              <a:gd name="connsiteY77" fmla="*/ 2623212 h 2887282"/>
              <a:gd name="connsiteX78" fmla="*/ 3548418 w 3668512"/>
              <a:gd name="connsiteY78" fmla="*/ 2650508 h 2887282"/>
              <a:gd name="connsiteX79" fmla="*/ 3568889 w 3668512"/>
              <a:gd name="connsiteY79" fmla="*/ 2664155 h 2887282"/>
              <a:gd name="connsiteX80" fmla="*/ 3648075 w 3668512"/>
              <a:gd name="connsiteY80" fmla="*/ 2705099 h 2887282"/>
              <a:gd name="connsiteX81" fmla="*/ 3667267 w 3668512"/>
              <a:gd name="connsiteY81" fmla="*/ 2756349 h 2887282"/>
              <a:gd name="connsiteX82" fmla="*/ 3666627 w 3668512"/>
              <a:gd name="connsiteY82" fmla="*/ 2800633 h 2887282"/>
              <a:gd name="connsiteX83" fmla="*/ 3666627 w 3668512"/>
              <a:gd name="connsiteY83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886501 w 3668512"/>
              <a:gd name="connsiteY60" fmla="*/ 2357081 h 2887282"/>
              <a:gd name="connsiteX61" fmla="*/ 2927445 w 3668512"/>
              <a:gd name="connsiteY61" fmla="*/ 2370729 h 2887282"/>
              <a:gd name="connsiteX62" fmla="*/ 2968388 w 3668512"/>
              <a:gd name="connsiteY62" fmla="*/ 2391200 h 2887282"/>
              <a:gd name="connsiteX63" fmla="*/ 3009331 w 3668512"/>
              <a:gd name="connsiteY63" fmla="*/ 2418496 h 2887282"/>
              <a:gd name="connsiteX64" fmla="*/ 3050274 w 3668512"/>
              <a:gd name="connsiteY64" fmla="*/ 2445791 h 2887282"/>
              <a:gd name="connsiteX65" fmla="*/ 3070746 w 3668512"/>
              <a:gd name="connsiteY65" fmla="*/ 2452615 h 2887282"/>
              <a:gd name="connsiteX66" fmla="*/ 3091218 w 3668512"/>
              <a:gd name="connsiteY66" fmla="*/ 2466263 h 2887282"/>
              <a:gd name="connsiteX67" fmla="*/ 3111689 w 3668512"/>
              <a:gd name="connsiteY67" fmla="*/ 2473087 h 2887282"/>
              <a:gd name="connsiteX68" fmla="*/ 3132161 w 3668512"/>
              <a:gd name="connsiteY68" fmla="*/ 2486735 h 2887282"/>
              <a:gd name="connsiteX69" fmla="*/ 3173104 w 3668512"/>
              <a:gd name="connsiteY69" fmla="*/ 2500382 h 2887282"/>
              <a:gd name="connsiteX70" fmla="*/ 3214048 w 3668512"/>
              <a:gd name="connsiteY70" fmla="*/ 2520854 h 2887282"/>
              <a:gd name="connsiteX71" fmla="*/ 3234519 w 3668512"/>
              <a:gd name="connsiteY71" fmla="*/ 2534502 h 2887282"/>
              <a:gd name="connsiteX72" fmla="*/ 3275463 w 3668512"/>
              <a:gd name="connsiteY72" fmla="*/ 2548149 h 2887282"/>
              <a:gd name="connsiteX73" fmla="*/ 3323230 w 3668512"/>
              <a:gd name="connsiteY73" fmla="*/ 2568621 h 2887282"/>
              <a:gd name="connsiteX74" fmla="*/ 3391469 w 3668512"/>
              <a:gd name="connsiteY74" fmla="*/ 2589093 h 2887282"/>
              <a:gd name="connsiteX75" fmla="*/ 3432412 w 3668512"/>
              <a:gd name="connsiteY75" fmla="*/ 2609564 h 2887282"/>
              <a:gd name="connsiteX76" fmla="*/ 3452883 w 3668512"/>
              <a:gd name="connsiteY76" fmla="*/ 2623212 h 2887282"/>
              <a:gd name="connsiteX77" fmla="*/ 3548418 w 3668512"/>
              <a:gd name="connsiteY77" fmla="*/ 2650508 h 2887282"/>
              <a:gd name="connsiteX78" fmla="*/ 3568889 w 3668512"/>
              <a:gd name="connsiteY78" fmla="*/ 2664155 h 2887282"/>
              <a:gd name="connsiteX79" fmla="*/ 3648075 w 3668512"/>
              <a:gd name="connsiteY79" fmla="*/ 2705099 h 2887282"/>
              <a:gd name="connsiteX80" fmla="*/ 3667267 w 3668512"/>
              <a:gd name="connsiteY80" fmla="*/ 2756349 h 2887282"/>
              <a:gd name="connsiteX81" fmla="*/ 3666627 w 3668512"/>
              <a:gd name="connsiteY81" fmla="*/ 2800633 h 2887282"/>
              <a:gd name="connsiteX82" fmla="*/ 3666627 w 3668512"/>
              <a:gd name="connsiteY8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2927445 w 3668512"/>
              <a:gd name="connsiteY60" fmla="*/ 2370729 h 2887282"/>
              <a:gd name="connsiteX61" fmla="*/ 2968388 w 3668512"/>
              <a:gd name="connsiteY61" fmla="*/ 2391200 h 2887282"/>
              <a:gd name="connsiteX62" fmla="*/ 3009331 w 3668512"/>
              <a:gd name="connsiteY62" fmla="*/ 2418496 h 2887282"/>
              <a:gd name="connsiteX63" fmla="*/ 3050274 w 3668512"/>
              <a:gd name="connsiteY63" fmla="*/ 2445791 h 2887282"/>
              <a:gd name="connsiteX64" fmla="*/ 3070746 w 3668512"/>
              <a:gd name="connsiteY64" fmla="*/ 2452615 h 2887282"/>
              <a:gd name="connsiteX65" fmla="*/ 3091218 w 3668512"/>
              <a:gd name="connsiteY65" fmla="*/ 2466263 h 2887282"/>
              <a:gd name="connsiteX66" fmla="*/ 3111689 w 3668512"/>
              <a:gd name="connsiteY66" fmla="*/ 2473087 h 2887282"/>
              <a:gd name="connsiteX67" fmla="*/ 3132161 w 3668512"/>
              <a:gd name="connsiteY67" fmla="*/ 2486735 h 2887282"/>
              <a:gd name="connsiteX68" fmla="*/ 3173104 w 3668512"/>
              <a:gd name="connsiteY68" fmla="*/ 2500382 h 2887282"/>
              <a:gd name="connsiteX69" fmla="*/ 3214048 w 3668512"/>
              <a:gd name="connsiteY69" fmla="*/ 2520854 h 2887282"/>
              <a:gd name="connsiteX70" fmla="*/ 3234519 w 3668512"/>
              <a:gd name="connsiteY70" fmla="*/ 2534502 h 2887282"/>
              <a:gd name="connsiteX71" fmla="*/ 3275463 w 3668512"/>
              <a:gd name="connsiteY71" fmla="*/ 2548149 h 2887282"/>
              <a:gd name="connsiteX72" fmla="*/ 3323230 w 3668512"/>
              <a:gd name="connsiteY72" fmla="*/ 2568621 h 2887282"/>
              <a:gd name="connsiteX73" fmla="*/ 3391469 w 3668512"/>
              <a:gd name="connsiteY73" fmla="*/ 2589093 h 2887282"/>
              <a:gd name="connsiteX74" fmla="*/ 3432412 w 3668512"/>
              <a:gd name="connsiteY74" fmla="*/ 2609564 h 2887282"/>
              <a:gd name="connsiteX75" fmla="*/ 3452883 w 3668512"/>
              <a:gd name="connsiteY75" fmla="*/ 2623212 h 2887282"/>
              <a:gd name="connsiteX76" fmla="*/ 3548418 w 3668512"/>
              <a:gd name="connsiteY76" fmla="*/ 2650508 h 2887282"/>
              <a:gd name="connsiteX77" fmla="*/ 3568889 w 3668512"/>
              <a:gd name="connsiteY77" fmla="*/ 2664155 h 2887282"/>
              <a:gd name="connsiteX78" fmla="*/ 3648075 w 3668512"/>
              <a:gd name="connsiteY78" fmla="*/ 2705099 h 2887282"/>
              <a:gd name="connsiteX79" fmla="*/ 3667267 w 3668512"/>
              <a:gd name="connsiteY79" fmla="*/ 2756349 h 2887282"/>
              <a:gd name="connsiteX80" fmla="*/ 3666627 w 3668512"/>
              <a:gd name="connsiteY80" fmla="*/ 2800633 h 2887282"/>
              <a:gd name="connsiteX81" fmla="*/ 3666627 w 3668512"/>
              <a:gd name="connsiteY8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2927445 w 3668512"/>
              <a:gd name="connsiteY60" fmla="*/ 2370729 h 2887282"/>
              <a:gd name="connsiteX61" fmla="*/ 3009331 w 3668512"/>
              <a:gd name="connsiteY61" fmla="*/ 2418496 h 2887282"/>
              <a:gd name="connsiteX62" fmla="*/ 3050274 w 3668512"/>
              <a:gd name="connsiteY62" fmla="*/ 2445791 h 2887282"/>
              <a:gd name="connsiteX63" fmla="*/ 3070746 w 3668512"/>
              <a:gd name="connsiteY63" fmla="*/ 2452615 h 2887282"/>
              <a:gd name="connsiteX64" fmla="*/ 3091218 w 3668512"/>
              <a:gd name="connsiteY64" fmla="*/ 2466263 h 2887282"/>
              <a:gd name="connsiteX65" fmla="*/ 3111689 w 3668512"/>
              <a:gd name="connsiteY65" fmla="*/ 2473087 h 2887282"/>
              <a:gd name="connsiteX66" fmla="*/ 3132161 w 3668512"/>
              <a:gd name="connsiteY66" fmla="*/ 2486735 h 2887282"/>
              <a:gd name="connsiteX67" fmla="*/ 3173104 w 3668512"/>
              <a:gd name="connsiteY67" fmla="*/ 2500382 h 2887282"/>
              <a:gd name="connsiteX68" fmla="*/ 3214048 w 3668512"/>
              <a:gd name="connsiteY68" fmla="*/ 2520854 h 2887282"/>
              <a:gd name="connsiteX69" fmla="*/ 3234519 w 3668512"/>
              <a:gd name="connsiteY69" fmla="*/ 2534502 h 2887282"/>
              <a:gd name="connsiteX70" fmla="*/ 3275463 w 3668512"/>
              <a:gd name="connsiteY70" fmla="*/ 2548149 h 2887282"/>
              <a:gd name="connsiteX71" fmla="*/ 3323230 w 3668512"/>
              <a:gd name="connsiteY71" fmla="*/ 2568621 h 2887282"/>
              <a:gd name="connsiteX72" fmla="*/ 3391469 w 3668512"/>
              <a:gd name="connsiteY72" fmla="*/ 2589093 h 2887282"/>
              <a:gd name="connsiteX73" fmla="*/ 3432412 w 3668512"/>
              <a:gd name="connsiteY73" fmla="*/ 2609564 h 2887282"/>
              <a:gd name="connsiteX74" fmla="*/ 3452883 w 3668512"/>
              <a:gd name="connsiteY74" fmla="*/ 2623212 h 2887282"/>
              <a:gd name="connsiteX75" fmla="*/ 3548418 w 3668512"/>
              <a:gd name="connsiteY75" fmla="*/ 2650508 h 2887282"/>
              <a:gd name="connsiteX76" fmla="*/ 3568889 w 3668512"/>
              <a:gd name="connsiteY76" fmla="*/ 2664155 h 2887282"/>
              <a:gd name="connsiteX77" fmla="*/ 3648075 w 3668512"/>
              <a:gd name="connsiteY77" fmla="*/ 2705099 h 2887282"/>
              <a:gd name="connsiteX78" fmla="*/ 3667267 w 3668512"/>
              <a:gd name="connsiteY78" fmla="*/ 2756349 h 2887282"/>
              <a:gd name="connsiteX79" fmla="*/ 3666627 w 3668512"/>
              <a:gd name="connsiteY79" fmla="*/ 2800633 h 2887282"/>
              <a:gd name="connsiteX80" fmla="*/ 3666627 w 3668512"/>
              <a:gd name="connsiteY8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091218 w 3668512"/>
              <a:gd name="connsiteY63" fmla="*/ 2466263 h 2887282"/>
              <a:gd name="connsiteX64" fmla="*/ 3111689 w 3668512"/>
              <a:gd name="connsiteY64" fmla="*/ 2473087 h 2887282"/>
              <a:gd name="connsiteX65" fmla="*/ 3132161 w 3668512"/>
              <a:gd name="connsiteY65" fmla="*/ 2486735 h 2887282"/>
              <a:gd name="connsiteX66" fmla="*/ 3173104 w 3668512"/>
              <a:gd name="connsiteY66" fmla="*/ 2500382 h 2887282"/>
              <a:gd name="connsiteX67" fmla="*/ 3214048 w 3668512"/>
              <a:gd name="connsiteY67" fmla="*/ 2520854 h 2887282"/>
              <a:gd name="connsiteX68" fmla="*/ 3234519 w 3668512"/>
              <a:gd name="connsiteY68" fmla="*/ 2534502 h 2887282"/>
              <a:gd name="connsiteX69" fmla="*/ 3275463 w 3668512"/>
              <a:gd name="connsiteY69" fmla="*/ 2548149 h 2887282"/>
              <a:gd name="connsiteX70" fmla="*/ 3323230 w 3668512"/>
              <a:gd name="connsiteY70" fmla="*/ 2568621 h 2887282"/>
              <a:gd name="connsiteX71" fmla="*/ 3391469 w 3668512"/>
              <a:gd name="connsiteY71" fmla="*/ 2589093 h 2887282"/>
              <a:gd name="connsiteX72" fmla="*/ 3432412 w 3668512"/>
              <a:gd name="connsiteY72" fmla="*/ 2609564 h 2887282"/>
              <a:gd name="connsiteX73" fmla="*/ 3452883 w 3668512"/>
              <a:gd name="connsiteY73" fmla="*/ 2623212 h 2887282"/>
              <a:gd name="connsiteX74" fmla="*/ 3548418 w 3668512"/>
              <a:gd name="connsiteY74" fmla="*/ 2650508 h 2887282"/>
              <a:gd name="connsiteX75" fmla="*/ 3568889 w 3668512"/>
              <a:gd name="connsiteY75" fmla="*/ 2664155 h 2887282"/>
              <a:gd name="connsiteX76" fmla="*/ 3648075 w 3668512"/>
              <a:gd name="connsiteY76" fmla="*/ 2705099 h 2887282"/>
              <a:gd name="connsiteX77" fmla="*/ 3667267 w 3668512"/>
              <a:gd name="connsiteY77" fmla="*/ 2756349 h 2887282"/>
              <a:gd name="connsiteX78" fmla="*/ 3666627 w 3668512"/>
              <a:gd name="connsiteY78" fmla="*/ 2800633 h 2887282"/>
              <a:gd name="connsiteX79" fmla="*/ 3666627 w 3668512"/>
              <a:gd name="connsiteY7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091218 w 3668512"/>
              <a:gd name="connsiteY63" fmla="*/ 2466263 h 2887282"/>
              <a:gd name="connsiteX64" fmla="*/ 3132161 w 3668512"/>
              <a:gd name="connsiteY64" fmla="*/ 2486735 h 2887282"/>
              <a:gd name="connsiteX65" fmla="*/ 3173104 w 3668512"/>
              <a:gd name="connsiteY65" fmla="*/ 2500382 h 2887282"/>
              <a:gd name="connsiteX66" fmla="*/ 3214048 w 3668512"/>
              <a:gd name="connsiteY66" fmla="*/ 2520854 h 2887282"/>
              <a:gd name="connsiteX67" fmla="*/ 3234519 w 3668512"/>
              <a:gd name="connsiteY67" fmla="*/ 2534502 h 2887282"/>
              <a:gd name="connsiteX68" fmla="*/ 3275463 w 3668512"/>
              <a:gd name="connsiteY68" fmla="*/ 2548149 h 2887282"/>
              <a:gd name="connsiteX69" fmla="*/ 3323230 w 3668512"/>
              <a:gd name="connsiteY69" fmla="*/ 2568621 h 2887282"/>
              <a:gd name="connsiteX70" fmla="*/ 3391469 w 3668512"/>
              <a:gd name="connsiteY70" fmla="*/ 2589093 h 2887282"/>
              <a:gd name="connsiteX71" fmla="*/ 3432412 w 3668512"/>
              <a:gd name="connsiteY71" fmla="*/ 2609564 h 2887282"/>
              <a:gd name="connsiteX72" fmla="*/ 3452883 w 3668512"/>
              <a:gd name="connsiteY72" fmla="*/ 2623212 h 2887282"/>
              <a:gd name="connsiteX73" fmla="*/ 3548418 w 3668512"/>
              <a:gd name="connsiteY73" fmla="*/ 2650508 h 2887282"/>
              <a:gd name="connsiteX74" fmla="*/ 3568889 w 3668512"/>
              <a:gd name="connsiteY74" fmla="*/ 2664155 h 2887282"/>
              <a:gd name="connsiteX75" fmla="*/ 3648075 w 3668512"/>
              <a:gd name="connsiteY75" fmla="*/ 2705099 h 2887282"/>
              <a:gd name="connsiteX76" fmla="*/ 3667267 w 3668512"/>
              <a:gd name="connsiteY76" fmla="*/ 2756349 h 2887282"/>
              <a:gd name="connsiteX77" fmla="*/ 3666627 w 3668512"/>
              <a:gd name="connsiteY77" fmla="*/ 2800633 h 2887282"/>
              <a:gd name="connsiteX78" fmla="*/ 3666627 w 3668512"/>
              <a:gd name="connsiteY7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132161 w 3668512"/>
              <a:gd name="connsiteY63" fmla="*/ 2486735 h 2887282"/>
              <a:gd name="connsiteX64" fmla="*/ 3173104 w 3668512"/>
              <a:gd name="connsiteY64" fmla="*/ 2500382 h 2887282"/>
              <a:gd name="connsiteX65" fmla="*/ 3214048 w 3668512"/>
              <a:gd name="connsiteY65" fmla="*/ 2520854 h 2887282"/>
              <a:gd name="connsiteX66" fmla="*/ 3234519 w 3668512"/>
              <a:gd name="connsiteY66" fmla="*/ 2534502 h 2887282"/>
              <a:gd name="connsiteX67" fmla="*/ 3275463 w 3668512"/>
              <a:gd name="connsiteY67" fmla="*/ 2548149 h 2887282"/>
              <a:gd name="connsiteX68" fmla="*/ 3323230 w 3668512"/>
              <a:gd name="connsiteY68" fmla="*/ 2568621 h 2887282"/>
              <a:gd name="connsiteX69" fmla="*/ 3391469 w 3668512"/>
              <a:gd name="connsiteY69" fmla="*/ 2589093 h 2887282"/>
              <a:gd name="connsiteX70" fmla="*/ 3432412 w 3668512"/>
              <a:gd name="connsiteY70" fmla="*/ 2609564 h 2887282"/>
              <a:gd name="connsiteX71" fmla="*/ 3452883 w 3668512"/>
              <a:gd name="connsiteY71" fmla="*/ 2623212 h 2887282"/>
              <a:gd name="connsiteX72" fmla="*/ 3548418 w 3668512"/>
              <a:gd name="connsiteY72" fmla="*/ 2650508 h 2887282"/>
              <a:gd name="connsiteX73" fmla="*/ 3568889 w 3668512"/>
              <a:gd name="connsiteY73" fmla="*/ 2664155 h 2887282"/>
              <a:gd name="connsiteX74" fmla="*/ 3648075 w 3668512"/>
              <a:gd name="connsiteY74" fmla="*/ 2705099 h 2887282"/>
              <a:gd name="connsiteX75" fmla="*/ 3667267 w 3668512"/>
              <a:gd name="connsiteY75" fmla="*/ 2756349 h 2887282"/>
              <a:gd name="connsiteX76" fmla="*/ 3666627 w 3668512"/>
              <a:gd name="connsiteY76" fmla="*/ 2800633 h 2887282"/>
              <a:gd name="connsiteX77" fmla="*/ 3666627 w 3668512"/>
              <a:gd name="connsiteY7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58704 w 3668512"/>
              <a:gd name="connsiteY52" fmla="*/ 2015887 h 2887282"/>
              <a:gd name="connsiteX53" fmla="*/ 2299648 w 3668512"/>
              <a:gd name="connsiteY53" fmla="*/ 2043182 h 2887282"/>
              <a:gd name="connsiteX54" fmla="*/ 2449773 w 3668512"/>
              <a:gd name="connsiteY54" fmla="*/ 2118245 h 2887282"/>
              <a:gd name="connsiteX55" fmla="*/ 2524836 w 3668512"/>
              <a:gd name="connsiteY55" fmla="*/ 2159188 h 2887282"/>
              <a:gd name="connsiteX56" fmla="*/ 2620370 w 3668512"/>
              <a:gd name="connsiteY56" fmla="*/ 2234251 h 2887282"/>
              <a:gd name="connsiteX57" fmla="*/ 2709080 w 3668512"/>
              <a:gd name="connsiteY57" fmla="*/ 2282018 h 2887282"/>
              <a:gd name="connsiteX58" fmla="*/ 2886501 w 3668512"/>
              <a:gd name="connsiteY58" fmla="*/ 2357081 h 2887282"/>
              <a:gd name="connsiteX59" fmla="*/ 3009331 w 3668512"/>
              <a:gd name="connsiteY59" fmla="*/ 2418496 h 2887282"/>
              <a:gd name="connsiteX60" fmla="*/ 3050274 w 3668512"/>
              <a:gd name="connsiteY60" fmla="*/ 2445791 h 2887282"/>
              <a:gd name="connsiteX61" fmla="*/ 3070746 w 3668512"/>
              <a:gd name="connsiteY61" fmla="*/ 2452615 h 2887282"/>
              <a:gd name="connsiteX62" fmla="*/ 3132161 w 3668512"/>
              <a:gd name="connsiteY62" fmla="*/ 2486735 h 2887282"/>
              <a:gd name="connsiteX63" fmla="*/ 3173104 w 3668512"/>
              <a:gd name="connsiteY63" fmla="*/ 2500382 h 2887282"/>
              <a:gd name="connsiteX64" fmla="*/ 3214048 w 3668512"/>
              <a:gd name="connsiteY64" fmla="*/ 2520854 h 2887282"/>
              <a:gd name="connsiteX65" fmla="*/ 3234519 w 3668512"/>
              <a:gd name="connsiteY65" fmla="*/ 2534502 h 2887282"/>
              <a:gd name="connsiteX66" fmla="*/ 3275463 w 3668512"/>
              <a:gd name="connsiteY66" fmla="*/ 2548149 h 2887282"/>
              <a:gd name="connsiteX67" fmla="*/ 3323230 w 3668512"/>
              <a:gd name="connsiteY67" fmla="*/ 2568621 h 2887282"/>
              <a:gd name="connsiteX68" fmla="*/ 3391469 w 3668512"/>
              <a:gd name="connsiteY68" fmla="*/ 2589093 h 2887282"/>
              <a:gd name="connsiteX69" fmla="*/ 3432412 w 3668512"/>
              <a:gd name="connsiteY69" fmla="*/ 2609564 h 2887282"/>
              <a:gd name="connsiteX70" fmla="*/ 3452883 w 3668512"/>
              <a:gd name="connsiteY70" fmla="*/ 2623212 h 2887282"/>
              <a:gd name="connsiteX71" fmla="*/ 3548418 w 3668512"/>
              <a:gd name="connsiteY71" fmla="*/ 2650508 h 2887282"/>
              <a:gd name="connsiteX72" fmla="*/ 3568889 w 3668512"/>
              <a:gd name="connsiteY72" fmla="*/ 2664155 h 2887282"/>
              <a:gd name="connsiteX73" fmla="*/ 3648075 w 3668512"/>
              <a:gd name="connsiteY73" fmla="*/ 2705099 h 2887282"/>
              <a:gd name="connsiteX74" fmla="*/ 3667267 w 3668512"/>
              <a:gd name="connsiteY74" fmla="*/ 2756349 h 2887282"/>
              <a:gd name="connsiteX75" fmla="*/ 3666627 w 3668512"/>
              <a:gd name="connsiteY75" fmla="*/ 2800633 h 2887282"/>
              <a:gd name="connsiteX76" fmla="*/ 3666627 w 3668512"/>
              <a:gd name="connsiteY7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90466 w 3668512"/>
              <a:gd name="connsiteY49" fmla="*/ 1954472 h 2887282"/>
              <a:gd name="connsiteX50" fmla="*/ 2217761 w 3668512"/>
              <a:gd name="connsiteY50" fmla="*/ 1981767 h 2887282"/>
              <a:gd name="connsiteX51" fmla="*/ 2258704 w 3668512"/>
              <a:gd name="connsiteY51" fmla="*/ 2015887 h 2887282"/>
              <a:gd name="connsiteX52" fmla="*/ 2299648 w 3668512"/>
              <a:gd name="connsiteY52" fmla="*/ 2043182 h 2887282"/>
              <a:gd name="connsiteX53" fmla="*/ 2449773 w 3668512"/>
              <a:gd name="connsiteY53" fmla="*/ 2118245 h 2887282"/>
              <a:gd name="connsiteX54" fmla="*/ 2524836 w 3668512"/>
              <a:gd name="connsiteY54" fmla="*/ 2159188 h 2887282"/>
              <a:gd name="connsiteX55" fmla="*/ 2620370 w 3668512"/>
              <a:gd name="connsiteY55" fmla="*/ 2234251 h 2887282"/>
              <a:gd name="connsiteX56" fmla="*/ 2709080 w 3668512"/>
              <a:gd name="connsiteY56" fmla="*/ 2282018 h 2887282"/>
              <a:gd name="connsiteX57" fmla="*/ 2886501 w 3668512"/>
              <a:gd name="connsiteY57" fmla="*/ 2357081 h 2887282"/>
              <a:gd name="connsiteX58" fmla="*/ 3009331 w 3668512"/>
              <a:gd name="connsiteY58" fmla="*/ 2418496 h 2887282"/>
              <a:gd name="connsiteX59" fmla="*/ 3050274 w 3668512"/>
              <a:gd name="connsiteY59" fmla="*/ 2445791 h 2887282"/>
              <a:gd name="connsiteX60" fmla="*/ 3070746 w 3668512"/>
              <a:gd name="connsiteY60" fmla="*/ 2452615 h 2887282"/>
              <a:gd name="connsiteX61" fmla="*/ 3132161 w 3668512"/>
              <a:gd name="connsiteY61" fmla="*/ 2486735 h 2887282"/>
              <a:gd name="connsiteX62" fmla="*/ 3173104 w 3668512"/>
              <a:gd name="connsiteY62" fmla="*/ 2500382 h 2887282"/>
              <a:gd name="connsiteX63" fmla="*/ 3214048 w 3668512"/>
              <a:gd name="connsiteY63" fmla="*/ 2520854 h 2887282"/>
              <a:gd name="connsiteX64" fmla="*/ 3234519 w 3668512"/>
              <a:gd name="connsiteY64" fmla="*/ 2534502 h 2887282"/>
              <a:gd name="connsiteX65" fmla="*/ 3275463 w 3668512"/>
              <a:gd name="connsiteY65" fmla="*/ 2548149 h 2887282"/>
              <a:gd name="connsiteX66" fmla="*/ 3323230 w 3668512"/>
              <a:gd name="connsiteY66" fmla="*/ 2568621 h 2887282"/>
              <a:gd name="connsiteX67" fmla="*/ 3391469 w 3668512"/>
              <a:gd name="connsiteY67" fmla="*/ 2589093 h 2887282"/>
              <a:gd name="connsiteX68" fmla="*/ 3432412 w 3668512"/>
              <a:gd name="connsiteY68" fmla="*/ 2609564 h 2887282"/>
              <a:gd name="connsiteX69" fmla="*/ 3452883 w 3668512"/>
              <a:gd name="connsiteY69" fmla="*/ 2623212 h 2887282"/>
              <a:gd name="connsiteX70" fmla="*/ 3548418 w 3668512"/>
              <a:gd name="connsiteY70" fmla="*/ 2650508 h 2887282"/>
              <a:gd name="connsiteX71" fmla="*/ 3568889 w 3668512"/>
              <a:gd name="connsiteY71" fmla="*/ 2664155 h 2887282"/>
              <a:gd name="connsiteX72" fmla="*/ 3648075 w 3668512"/>
              <a:gd name="connsiteY72" fmla="*/ 2705099 h 2887282"/>
              <a:gd name="connsiteX73" fmla="*/ 3667267 w 3668512"/>
              <a:gd name="connsiteY73" fmla="*/ 2756349 h 2887282"/>
              <a:gd name="connsiteX74" fmla="*/ 3666627 w 3668512"/>
              <a:gd name="connsiteY74" fmla="*/ 2800633 h 2887282"/>
              <a:gd name="connsiteX75" fmla="*/ 3666627 w 3668512"/>
              <a:gd name="connsiteY75" fmla="*/ 2887282 h 2887282"/>
              <a:gd name="connsiteX0" fmla="*/ 0 w 3668512"/>
              <a:gd name="connsiteY0" fmla="*/ 9666 h 2872210"/>
              <a:gd name="connsiteX1" fmla="*/ 388961 w 3668512"/>
              <a:gd name="connsiteY1" fmla="*/ 9666 h 2872210"/>
              <a:gd name="connsiteX2" fmla="*/ 443552 w 3668512"/>
              <a:gd name="connsiteY2" fmla="*/ 23314 h 2872210"/>
              <a:gd name="connsiteX3" fmla="*/ 484495 w 3668512"/>
              <a:gd name="connsiteY3" fmla="*/ 50609 h 2872210"/>
              <a:gd name="connsiteX4" fmla="*/ 532263 w 3668512"/>
              <a:gd name="connsiteY4" fmla="*/ 98376 h 2872210"/>
              <a:gd name="connsiteX5" fmla="*/ 545910 w 3668512"/>
              <a:gd name="connsiteY5" fmla="*/ 139320 h 2872210"/>
              <a:gd name="connsiteX6" fmla="*/ 655092 w 3668512"/>
              <a:gd name="connsiteY6" fmla="*/ 371332 h 2872210"/>
              <a:gd name="connsiteX7" fmla="*/ 723331 w 3668512"/>
              <a:gd name="connsiteY7" fmla="*/ 480514 h 2872210"/>
              <a:gd name="connsiteX8" fmla="*/ 736979 w 3668512"/>
              <a:gd name="connsiteY8" fmla="*/ 500985 h 2872210"/>
              <a:gd name="connsiteX9" fmla="*/ 757451 w 3668512"/>
              <a:gd name="connsiteY9" fmla="*/ 541929 h 2872210"/>
              <a:gd name="connsiteX10" fmla="*/ 771098 w 3668512"/>
              <a:gd name="connsiteY10" fmla="*/ 569224 h 2872210"/>
              <a:gd name="connsiteX11" fmla="*/ 812042 w 3668512"/>
              <a:gd name="connsiteY11" fmla="*/ 603343 h 2872210"/>
              <a:gd name="connsiteX12" fmla="*/ 859809 w 3668512"/>
              <a:gd name="connsiteY12" fmla="*/ 664758 h 2872210"/>
              <a:gd name="connsiteX13" fmla="*/ 873457 w 3668512"/>
              <a:gd name="connsiteY13" fmla="*/ 692054 h 2872210"/>
              <a:gd name="connsiteX14" fmla="*/ 914400 w 3668512"/>
              <a:gd name="connsiteY14" fmla="*/ 732997 h 2872210"/>
              <a:gd name="connsiteX15" fmla="*/ 948519 w 3668512"/>
              <a:gd name="connsiteY15" fmla="*/ 760293 h 2872210"/>
              <a:gd name="connsiteX16" fmla="*/ 975815 w 3668512"/>
              <a:gd name="connsiteY16" fmla="*/ 801236 h 2872210"/>
              <a:gd name="connsiteX17" fmla="*/ 1003110 w 3668512"/>
              <a:gd name="connsiteY17" fmla="*/ 842179 h 2872210"/>
              <a:gd name="connsiteX18" fmla="*/ 1016758 w 3668512"/>
              <a:gd name="connsiteY18" fmla="*/ 862651 h 2872210"/>
              <a:gd name="connsiteX19" fmla="*/ 1030406 w 3668512"/>
              <a:gd name="connsiteY19" fmla="*/ 883123 h 2872210"/>
              <a:gd name="connsiteX20" fmla="*/ 1050877 w 3668512"/>
              <a:gd name="connsiteY20" fmla="*/ 903594 h 2872210"/>
              <a:gd name="connsiteX21" fmla="*/ 1078173 w 3668512"/>
              <a:gd name="connsiteY21" fmla="*/ 944537 h 2872210"/>
              <a:gd name="connsiteX22" fmla="*/ 1105469 w 3668512"/>
              <a:gd name="connsiteY22" fmla="*/ 985481 h 2872210"/>
              <a:gd name="connsiteX23" fmla="*/ 1132764 w 3668512"/>
              <a:gd name="connsiteY23" fmla="*/ 1026424 h 2872210"/>
              <a:gd name="connsiteX24" fmla="*/ 1153236 w 3668512"/>
              <a:gd name="connsiteY24" fmla="*/ 1040072 h 2872210"/>
              <a:gd name="connsiteX25" fmla="*/ 1160060 w 3668512"/>
              <a:gd name="connsiteY25" fmla="*/ 1060543 h 2872210"/>
              <a:gd name="connsiteX26" fmla="*/ 1187355 w 3668512"/>
              <a:gd name="connsiteY26" fmla="*/ 1101487 h 2872210"/>
              <a:gd name="connsiteX27" fmla="*/ 1255594 w 3668512"/>
              <a:gd name="connsiteY27" fmla="*/ 1183373 h 2872210"/>
              <a:gd name="connsiteX28" fmla="*/ 1269242 w 3668512"/>
              <a:gd name="connsiteY28" fmla="*/ 1203845 h 2872210"/>
              <a:gd name="connsiteX29" fmla="*/ 1310185 w 3668512"/>
              <a:gd name="connsiteY29" fmla="*/ 1231140 h 2872210"/>
              <a:gd name="connsiteX30" fmla="*/ 1330657 w 3668512"/>
              <a:gd name="connsiteY30" fmla="*/ 1244788 h 2872210"/>
              <a:gd name="connsiteX31" fmla="*/ 1371600 w 3668512"/>
              <a:gd name="connsiteY31" fmla="*/ 1278908 h 2872210"/>
              <a:gd name="connsiteX32" fmla="*/ 1385248 w 3668512"/>
              <a:gd name="connsiteY32" fmla="*/ 1299379 h 2872210"/>
              <a:gd name="connsiteX33" fmla="*/ 1405719 w 3668512"/>
              <a:gd name="connsiteY33" fmla="*/ 1313027 h 2872210"/>
              <a:gd name="connsiteX34" fmla="*/ 1521725 w 3668512"/>
              <a:gd name="connsiteY34" fmla="*/ 1429033 h 2872210"/>
              <a:gd name="connsiteX35" fmla="*/ 1542197 w 3668512"/>
              <a:gd name="connsiteY35" fmla="*/ 1449505 h 2872210"/>
              <a:gd name="connsiteX36" fmla="*/ 1617260 w 3668512"/>
              <a:gd name="connsiteY36" fmla="*/ 1510920 h 2872210"/>
              <a:gd name="connsiteX37" fmla="*/ 1671851 w 3668512"/>
              <a:gd name="connsiteY37" fmla="*/ 1565511 h 2872210"/>
              <a:gd name="connsiteX38" fmla="*/ 1746913 w 3668512"/>
              <a:gd name="connsiteY38" fmla="*/ 1633749 h 2872210"/>
              <a:gd name="connsiteX39" fmla="*/ 1767385 w 3668512"/>
              <a:gd name="connsiteY39" fmla="*/ 1647397 h 2872210"/>
              <a:gd name="connsiteX40" fmla="*/ 1787857 w 3668512"/>
              <a:gd name="connsiteY40" fmla="*/ 1667869 h 2872210"/>
              <a:gd name="connsiteX41" fmla="*/ 1808328 w 3668512"/>
              <a:gd name="connsiteY41" fmla="*/ 1674693 h 2872210"/>
              <a:gd name="connsiteX42" fmla="*/ 1849271 w 3668512"/>
              <a:gd name="connsiteY42" fmla="*/ 1701988 h 2872210"/>
              <a:gd name="connsiteX43" fmla="*/ 1890215 w 3668512"/>
              <a:gd name="connsiteY43" fmla="*/ 1736108 h 2872210"/>
              <a:gd name="connsiteX44" fmla="*/ 1965277 w 3668512"/>
              <a:gd name="connsiteY44" fmla="*/ 1804346 h 2872210"/>
              <a:gd name="connsiteX45" fmla="*/ 2006221 w 3668512"/>
              <a:gd name="connsiteY45" fmla="*/ 1831642 h 2872210"/>
              <a:gd name="connsiteX46" fmla="*/ 2074460 w 3668512"/>
              <a:gd name="connsiteY46" fmla="*/ 1872585 h 2872210"/>
              <a:gd name="connsiteX47" fmla="*/ 2115403 w 3668512"/>
              <a:gd name="connsiteY47" fmla="*/ 1899881 h 2872210"/>
              <a:gd name="connsiteX48" fmla="*/ 2135874 w 3668512"/>
              <a:gd name="connsiteY48" fmla="*/ 1913529 h 2872210"/>
              <a:gd name="connsiteX49" fmla="*/ 2190466 w 3668512"/>
              <a:gd name="connsiteY49" fmla="*/ 1954472 h 2872210"/>
              <a:gd name="connsiteX50" fmla="*/ 2217761 w 3668512"/>
              <a:gd name="connsiteY50" fmla="*/ 1981767 h 2872210"/>
              <a:gd name="connsiteX51" fmla="*/ 2258704 w 3668512"/>
              <a:gd name="connsiteY51" fmla="*/ 2015887 h 2872210"/>
              <a:gd name="connsiteX52" fmla="*/ 2299648 w 3668512"/>
              <a:gd name="connsiteY52" fmla="*/ 2043182 h 2872210"/>
              <a:gd name="connsiteX53" fmla="*/ 2449773 w 3668512"/>
              <a:gd name="connsiteY53" fmla="*/ 2118245 h 2872210"/>
              <a:gd name="connsiteX54" fmla="*/ 2524836 w 3668512"/>
              <a:gd name="connsiteY54" fmla="*/ 2159188 h 2872210"/>
              <a:gd name="connsiteX55" fmla="*/ 2620370 w 3668512"/>
              <a:gd name="connsiteY55" fmla="*/ 2234251 h 2872210"/>
              <a:gd name="connsiteX56" fmla="*/ 2709080 w 3668512"/>
              <a:gd name="connsiteY56" fmla="*/ 2282018 h 2872210"/>
              <a:gd name="connsiteX57" fmla="*/ 2886501 w 3668512"/>
              <a:gd name="connsiteY57" fmla="*/ 2357081 h 2872210"/>
              <a:gd name="connsiteX58" fmla="*/ 3009331 w 3668512"/>
              <a:gd name="connsiteY58" fmla="*/ 2418496 h 2872210"/>
              <a:gd name="connsiteX59" fmla="*/ 3050274 w 3668512"/>
              <a:gd name="connsiteY59" fmla="*/ 2445791 h 2872210"/>
              <a:gd name="connsiteX60" fmla="*/ 3070746 w 3668512"/>
              <a:gd name="connsiteY60" fmla="*/ 2452615 h 2872210"/>
              <a:gd name="connsiteX61" fmla="*/ 3132161 w 3668512"/>
              <a:gd name="connsiteY61" fmla="*/ 2486735 h 2872210"/>
              <a:gd name="connsiteX62" fmla="*/ 3173104 w 3668512"/>
              <a:gd name="connsiteY62" fmla="*/ 2500382 h 2872210"/>
              <a:gd name="connsiteX63" fmla="*/ 3214048 w 3668512"/>
              <a:gd name="connsiteY63" fmla="*/ 2520854 h 2872210"/>
              <a:gd name="connsiteX64" fmla="*/ 3234519 w 3668512"/>
              <a:gd name="connsiteY64" fmla="*/ 2534502 h 2872210"/>
              <a:gd name="connsiteX65" fmla="*/ 3275463 w 3668512"/>
              <a:gd name="connsiteY65" fmla="*/ 2548149 h 2872210"/>
              <a:gd name="connsiteX66" fmla="*/ 3323230 w 3668512"/>
              <a:gd name="connsiteY66" fmla="*/ 2568621 h 2872210"/>
              <a:gd name="connsiteX67" fmla="*/ 3391469 w 3668512"/>
              <a:gd name="connsiteY67" fmla="*/ 2589093 h 2872210"/>
              <a:gd name="connsiteX68" fmla="*/ 3432412 w 3668512"/>
              <a:gd name="connsiteY68" fmla="*/ 2609564 h 2872210"/>
              <a:gd name="connsiteX69" fmla="*/ 3452883 w 3668512"/>
              <a:gd name="connsiteY69" fmla="*/ 2623212 h 2872210"/>
              <a:gd name="connsiteX70" fmla="*/ 3548418 w 3668512"/>
              <a:gd name="connsiteY70" fmla="*/ 2650508 h 2872210"/>
              <a:gd name="connsiteX71" fmla="*/ 3568889 w 3668512"/>
              <a:gd name="connsiteY71" fmla="*/ 2664155 h 2872210"/>
              <a:gd name="connsiteX72" fmla="*/ 3648075 w 3668512"/>
              <a:gd name="connsiteY72" fmla="*/ 2705099 h 2872210"/>
              <a:gd name="connsiteX73" fmla="*/ 3667267 w 3668512"/>
              <a:gd name="connsiteY73" fmla="*/ 2756349 h 2872210"/>
              <a:gd name="connsiteX74" fmla="*/ 3666627 w 3668512"/>
              <a:gd name="connsiteY74" fmla="*/ 2800633 h 2872210"/>
              <a:gd name="connsiteX75" fmla="*/ 3666627 w 3668512"/>
              <a:gd name="connsiteY75" fmla="*/ 2872210 h 28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668512" h="2872210">
                <a:moveTo>
                  <a:pt x="0" y="9666"/>
                </a:moveTo>
                <a:cubicBezTo>
                  <a:pt x="171019" y="-4586"/>
                  <a:pt x="102713" y="-1784"/>
                  <a:pt x="388961" y="9666"/>
                </a:cubicBezTo>
                <a:cubicBezTo>
                  <a:pt x="395480" y="9927"/>
                  <a:pt x="433569" y="17768"/>
                  <a:pt x="443552" y="23314"/>
                </a:cubicBezTo>
                <a:cubicBezTo>
                  <a:pt x="457890" y="31280"/>
                  <a:pt x="469710" y="38099"/>
                  <a:pt x="484495" y="50609"/>
                </a:cubicBezTo>
                <a:cubicBezTo>
                  <a:pt x="499280" y="63119"/>
                  <a:pt x="522027" y="83591"/>
                  <a:pt x="532263" y="98376"/>
                </a:cubicBezTo>
                <a:cubicBezTo>
                  <a:pt x="542499" y="113161"/>
                  <a:pt x="525439" y="93827"/>
                  <a:pt x="545910" y="139320"/>
                </a:cubicBezTo>
                <a:cubicBezTo>
                  <a:pt x="566381" y="184813"/>
                  <a:pt x="625522" y="314466"/>
                  <a:pt x="655092" y="371332"/>
                </a:cubicBezTo>
                <a:cubicBezTo>
                  <a:pt x="684662" y="428198"/>
                  <a:pt x="709683" y="458905"/>
                  <a:pt x="723331" y="480514"/>
                </a:cubicBezTo>
                <a:cubicBezTo>
                  <a:pt x="736979" y="502123"/>
                  <a:pt x="732430" y="494161"/>
                  <a:pt x="736979" y="500985"/>
                </a:cubicBezTo>
                <a:cubicBezTo>
                  <a:pt x="749491" y="538521"/>
                  <a:pt x="736285" y="504888"/>
                  <a:pt x="757451" y="541929"/>
                </a:cubicBezTo>
                <a:cubicBezTo>
                  <a:pt x="762498" y="550761"/>
                  <a:pt x="765186" y="560947"/>
                  <a:pt x="771098" y="569224"/>
                </a:cubicBezTo>
                <a:cubicBezTo>
                  <a:pt x="783040" y="585943"/>
                  <a:pt x="795717" y="592460"/>
                  <a:pt x="812042" y="603343"/>
                </a:cubicBezTo>
                <a:cubicBezTo>
                  <a:pt x="844690" y="652317"/>
                  <a:pt x="827738" y="632689"/>
                  <a:pt x="859809" y="664758"/>
                </a:cubicBezTo>
                <a:cubicBezTo>
                  <a:pt x="864358" y="673857"/>
                  <a:pt x="861400" y="676983"/>
                  <a:pt x="873457" y="692054"/>
                </a:cubicBezTo>
                <a:cubicBezTo>
                  <a:pt x="885514" y="707125"/>
                  <a:pt x="903694" y="716938"/>
                  <a:pt x="914400" y="732997"/>
                </a:cubicBezTo>
                <a:cubicBezTo>
                  <a:pt x="932038" y="759454"/>
                  <a:pt x="920267" y="750875"/>
                  <a:pt x="948519" y="760293"/>
                </a:cubicBezTo>
                <a:cubicBezTo>
                  <a:pt x="961570" y="799444"/>
                  <a:pt x="945997" y="762898"/>
                  <a:pt x="975815" y="801236"/>
                </a:cubicBezTo>
                <a:cubicBezTo>
                  <a:pt x="985885" y="814183"/>
                  <a:pt x="994012" y="828531"/>
                  <a:pt x="1003110" y="842179"/>
                </a:cubicBezTo>
                <a:lnTo>
                  <a:pt x="1016758" y="862651"/>
                </a:lnTo>
                <a:cubicBezTo>
                  <a:pt x="1021307" y="869475"/>
                  <a:pt x="1024607" y="877324"/>
                  <a:pt x="1030406" y="883123"/>
                </a:cubicBezTo>
                <a:cubicBezTo>
                  <a:pt x="1037230" y="889947"/>
                  <a:pt x="1044952" y="895977"/>
                  <a:pt x="1050877" y="903594"/>
                </a:cubicBezTo>
                <a:cubicBezTo>
                  <a:pt x="1060947" y="916541"/>
                  <a:pt x="1069074" y="930889"/>
                  <a:pt x="1078173" y="944537"/>
                </a:cubicBezTo>
                <a:lnTo>
                  <a:pt x="1105469" y="985481"/>
                </a:lnTo>
                <a:cubicBezTo>
                  <a:pt x="1105470" y="985483"/>
                  <a:pt x="1132763" y="1026423"/>
                  <a:pt x="1132764" y="1026424"/>
                </a:cubicBezTo>
                <a:lnTo>
                  <a:pt x="1153236" y="1040072"/>
                </a:lnTo>
                <a:cubicBezTo>
                  <a:pt x="1155511" y="1046896"/>
                  <a:pt x="1156567" y="1054255"/>
                  <a:pt x="1160060" y="1060543"/>
                </a:cubicBezTo>
                <a:cubicBezTo>
                  <a:pt x="1168026" y="1074882"/>
                  <a:pt x="1171433" y="1081015"/>
                  <a:pt x="1187355" y="1101487"/>
                </a:cubicBezTo>
                <a:cubicBezTo>
                  <a:pt x="1203277" y="1121959"/>
                  <a:pt x="1241946" y="1166313"/>
                  <a:pt x="1255594" y="1183373"/>
                </a:cubicBezTo>
                <a:cubicBezTo>
                  <a:pt x="1260143" y="1190197"/>
                  <a:pt x="1263070" y="1198444"/>
                  <a:pt x="1269242" y="1203845"/>
                </a:cubicBezTo>
                <a:cubicBezTo>
                  <a:pt x="1281586" y="1214646"/>
                  <a:pt x="1296537" y="1222042"/>
                  <a:pt x="1310185" y="1231140"/>
                </a:cubicBezTo>
                <a:cubicBezTo>
                  <a:pt x="1317009" y="1235689"/>
                  <a:pt x="1324858" y="1238989"/>
                  <a:pt x="1330657" y="1244788"/>
                </a:cubicBezTo>
                <a:cubicBezTo>
                  <a:pt x="1356927" y="1271059"/>
                  <a:pt x="1343098" y="1259907"/>
                  <a:pt x="1371600" y="1278908"/>
                </a:cubicBezTo>
                <a:cubicBezTo>
                  <a:pt x="1376149" y="1285732"/>
                  <a:pt x="1379449" y="1293580"/>
                  <a:pt x="1385248" y="1299379"/>
                </a:cubicBezTo>
                <a:cubicBezTo>
                  <a:pt x="1391047" y="1305178"/>
                  <a:pt x="1382973" y="1291418"/>
                  <a:pt x="1405719" y="1313027"/>
                </a:cubicBezTo>
                <a:cubicBezTo>
                  <a:pt x="1428465" y="1334636"/>
                  <a:pt x="1498979" y="1406287"/>
                  <a:pt x="1521725" y="1429033"/>
                </a:cubicBezTo>
                <a:cubicBezTo>
                  <a:pt x="1544471" y="1451779"/>
                  <a:pt x="1526275" y="1435857"/>
                  <a:pt x="1542197" y="1449505"/>
                </a:cubicBezTo>
                <a:cubicBezTo>
                  <a:pt x="1558120" y="1463153"/>
                  <a:pt x="1595651" y="1491586"/>
                  <a:pt x="1617260" y="1510920"/>
                </a:cubicBezTo>
                <a:cubicBezTo>
                  <a:pt x="1638869" y="1530254"/>
                  <a:pt x="1650242" y="1545040"/>
                  <a:pt x="1671851" y="1565511"/>
                </a:cubicBezTo>
                <a:cubicBezTo>
                  <a:pt x="1693460" y="1585982"/>
                  <a:pt x="1730991" y="1620101"/>
                  <a:pt x="1746913" y="1633749"/>
                </a:cubicBezTo>
                <a:cubicBezTo>
                  <a:pt x="1762835" y="1647397"/>
                  <a:pt x="1761586" y="1641598"/>
                  <a:pt x="1767385" y="1647397"/>
                </a:cubicBezTo>
                <a:cubicBezTo>
                  <a:pt x="1774209" y="1654221"/>
                  <a:pt x="1779827" y="1662516"/>
                  <a:pt x="1787857" y="1667869"/>
                </a:cubicBezTo>
                <a:cubicBezTo>
                  <a:pt x="1793842" y="1671859"/>
                  <a:pt x="1802040" y="1671200"/>
                  <a:pt x="1808328" y="1674693"/>
                </a:cubicBezTo>
                <a:cubicBezTo>
                  <a:pt x="1822666" y="1682659"/>
                  <a:pt x="1835623" y="1692890"/>
                  <a:pt x="1849271" y="1701988"/>
                </a:cubicBezTo>
                <a:cubicBezTo>
                  <a:pt x="1900099" y="1735873"/>
                  <a:pt x="1870881" y="1719048"/>
                  <a:pt x="1890215" y="1736108"/>
                </a:cubicBezTo>
                <a:cubicBezTo>
                  <a:pt x="1909549" y="1753168"/>
                  <a:pt x="1945943" y="1788424"/>
                  <a:pt x="1965277" y="1804346"/>
                </a:cubicBezTo>
                <a:cubicBezTo>
                  <a:pt x="1978925" y="1813445"/>
                  <a:pt x="1991550" y="1824306"/>
                  <a:pt x="2006221" y="1831642"/>
                </a:cubicBezTo>
                <a:cubicBezTo>
                  <a:pt x="2048183" y="1852624"/>
                  <a:pt x="2025058" y="1839650"/>
                  <a:pt x="2074460" y="1872585"/>
                </a:cubicBezTo>
                <a:lnTo>
                  <a:pt x="2115403" y="1899881"/>
                </a:lnTo>
                <a:cubicBezTo>
                  <a:pt x="2122227" y="1904430"/>
                  <a:pt x="2123364" y="1904431"/>
                  <a:pt x="2135874" y="1913529"/>
                </a:cubicBezTo>
                <a:cubicBezTo>
                  <a:pt x="2148384" y="1922627"/>
                  <a:pt x="2176818" y="1943099"/>
                  <a:pt x="2190466" y="1954472"/>
                </a:cubicBezTo>
                <a:cubicBezTo>
                  <a:pt x="2204114" y="1965845"/>
                  <a:pt x="2206388" y="1971531"/>
                  <a:pt x="2217761" y="1981767"/>
                </a:cubicBezTo>
                <a:cubicBezTo>
                  <a:pt x="2229134" y="1992003"/>
                  <a:pt x="2245056" y="2005651"/>
                  <a:pt x="2258704" y="2015887"/>
                </a:cubicBezTo>
                <a:cubicBezTo>
                  <a:pt x="2272352" y="2026123"/>
                  <a:pt x="2263672" y="2031190"/>
                  <a:pt x="2299648" y="2043182"/>
                </a:cubicBezTo>
                <a:cubicBezTo>
                  <a:pt x="2331493" y="2060242"/>
                  <a:pt x="2412242" y="2098911"/>
                  <a:pt x="2449773" y="2118245"/>
                </a:cubicBezTo>
                <a:cubicBezTo>
                  <a:pt x="2487304" y="2137579"/>
                  <a:pt x="2496403" y="2139854"/>
                  <a:pt x="2524836" y="2159188"/>
                </a:cubicBezTo>
                <a:cubicBezTo>
                  <a:pt x="2553269" y="2178522"/>
                  <a:pt x="2589663" y="2213779"/>
                  <a:pt x="2620370" y="2234251"/>
                </a:cubicBezTo>
                <a:cubicBezTo>
                  <a:pt x="2651077" y="2254723"/>
                  <a:pt x="2687471" y="2269508"/>
                  <a:pt x="2709080" y="2282018"/>
                </a:cubicBezTo>
                <a:cubicBezTo>
                  <a:pt x="2753435" y="2302490"/>
                  <a:pt x="2836459" y="2334335"/>
                  <a:pt x="2886501" y="2357081"/>
                </a:cubicBezTo>
                <a:cubicBezTo>
                  <a:pt x="2936543" y="2379827"/>
                  <a:pt x="2982036" y="2403711"/>
                  <a:pt x="3009331" y="2418496"/>
                </a:cubicBezTo>
                <a:cubicBezTo>
                  <a:pt x="3036626" y="2433281"/>
                  <a:pt x="3034713" y="2440604"/>
                  <a:pt x="3050274" y="2445791"/>
                </a:cubicBezTo>
                <a:cubicBezTo>
                  <a:pt x="3057098" y="2448066"/>
                  <a:pt x="3057098" y="2445791"/>
                  <a:pt x="3070746" y="2452615"/>
                </a:cubicBezTo>
                <a:cubicBezTo>
                  <a:pt x="3084394" y="2459439"/>
                  <a:pt x="3115101" y="2478774"/>
                  <a:pt x="3132161" y="2486735"/>
                </a:cubicBezTo>
                <a:cubicBezTo>
                  <a:pt x="3149221" y="2494696"/>
                  <a:pt x="3161134" y="2492402"/>
                  <a:pt x="3173104" y="2500382"/>
                </a:cubicBezTo>
                <a:cubicBezTo>
                  <a:pt x="3199561" y="2518020"/>
                  <a:pt x="3185795" y="2511436"/>
                  <a:pt x="3214048" y="2520854"/>
                </a:cubicBezTo>
                <a:cubicBezTo>
                  <a:pt x="3220872" y="2525403"/>
                  <a:pt x="3227025" y="2531171"/>
                  <a:pt x="3234519" y="2534502"/>
                </a:cubicBezTo>
                <a:cubicBezTo>
                  <a:pt x="3247665" y="2540345"/>
                  <a:pt x="3275463" y="2548149"/>
                  <a:pt x="3275463" y="2548149"/>
                </a:cubicBezTo>
                <a:cubicBezTo>
                  <a:pt x="3307941" y="2569802"/>
                  <a:pt x="3283171" y="2556603"/>
                  <a:pt x="3323230" y="2568621"/>
                </a:cubicBezTo>
                <a:cubicBezTo>
                  <a:pt x="3406298" y="2593542"/>
                  <a:pt x="3328554" y="2573364"/>
                  <a:pt x="3391469" y="2589093"/>
                </a:cubicBezTo>
                <a:cubicBezTo>
                  <a:pt x="3450144" y="2628208"/>
                  <a:pt x="3375901" y="2581308"/>
                  <a:pt x="3432412" y="2609564"/>
                </a:cubicBezTo>
                <a:cubicBezTo>
                  <a:pt x="3439747" y="2613232"/>
                  <a:pt x="3445176" y="2620409"/>
                  <a:pt x="3452883" y="2623212"/>
                </a:cubicBezTo>
                <a:cubicBezTo>
                  <a:pt x="3462894" y="2626852"/>
                  <a:pt x="3534576" y="2641280"/>
                  <a:pt x="3548418" y="2650508"/>
                </a:cubicBezTo>
                <a:cubicBezTo>
                  <a:pt x="3555242" y="2655057"/>
                  <a:pt x="3552280" y="2655057"/>
                  <a:pt x="3568889" y="2664155"/>
                </a:cubicBezTo>
                <a:cubicBezTo>
                  <a:pt x="3585498" y="2673253"/>
                  <a:pt x="3631679" y="2689733"/>
                  <a:pt x="3648075" y="2705099"/>
                </a:cubicBezTo>
                <a:cubicBezTo>
                  <a:pt x="3664471" y="2720465"/>
                  <a:pt x="3664175" y="2740427"/>
                  <a:pt x="3667267" y="2756349"/>
                </a:cubicBezTo>
                <a:cubicBezTo>
                  <a:pt x="3670359" y="2772271"/>
                  <a:pt x="3666734" y="2781323"/>
                  <a:pt x="3666627" y="2800633"/>
                </a:cubicBezTo>
                <a:cubicBezTo>
                  <a:pt x="3666520" y="2819943"/>
                  <a:pt x="3666627" y="2844914"/>
                  <a:pt x="3666627" y="2872210"/>
                </a:cubicBezTo>
              </a:path>
            </a:pathLst>
          </a:custGeom>
          <a:noFill/>
          <a:ln w="8572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7434138" y="2771725"/>
            <a:ext cx="2786082" cy="221457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Pareto Boundary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Cannot improve for any user without degrading for other users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7434138" y="5233849"/>
            <a:ext cx="2786082" cy="18583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Other Names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Rate Region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Capacity Region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MSE Region, etc.</a:t>
            </a:r>
          </a:p>
        </p:txBody>
      </p:sp>
    </p:spTree>
    <p:extLst>
      <p:ext uri="{BB962C8B-B14F-4D97-AF65-F5344CB8AC3E}">
        <p14:creationId xmlns:p14="http://schemas.microsoft.com/office/powerpoint/2010/main" val="76703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18" grpId="1"/>
      <p:bldP spid="19" grpId="0" animBg="1"/>
      <p:bldP spid="20" grpId="0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Region </a:t>
            </a:r>
            <a:r>
              <a:rPr lang="en-US" dirty="0" smtClean="0"/>
              <a:t>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937104" cy="5592114"/>
          </a:xfrm>
        </p:spPr>
        <p:txBody>
          <a:bodyPr/>
          <a:lstStyle/>
          <a:p>
            <a:r>
              <a:rPr lang="en-US" dirty="0" smtClean="0"/>
              <a:t>Definitions of Pareto Boundary</a:t>
            </a:r>
          </a:p>
          <a:p>
            <a:pPr lvl="1"/>
            <a:r>
              <a:rPr lang="en-US" dirty="0" smtClean="0"/>
              <a:t>Strong Pareto point: Improve for any user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Degrade </a:t>
            </a:r>
            <a:r>
              <a:rPr lang="en-US" dirty="0"/>
              <a:t>for </a:t>
            </a:r>
            <a:r>
              <a:rPr lang="en-US" dirty="0" smtClean="0"/>
              <a:t>other user</a:t>
            </a:r>
          </a:p>
          <a:p>
            <a:pPr lvl="1"/>
            <a:r>
              <a:rPr lang="en-US" dirty="0" smtClean="0"/>
              <a:t>Weak</a:t>
            </a:r>
            <a:r>
              <a:rPr lang="en-US" dirty="0"/>
              <a:t> Pareto point</a:t>
            </a:r>
            <a:r>
              <a:rPr lang="en-US" dirty="0" smtClean="0"/>
              <a:t>: </a:t>
            </a:r>
            <a:r>
              <a:rPr lang="en-US" dirty="0"/>
              <a:t>Cannot </a:t>
            </a:r>
            <a:r>
              <a:rPr lang="en-US" dirty="0" smtClean="0"/>
              <a:t>simultaneously improve </a:t>
            </a:r>
            <a:r>
              <a:rPr lang="en-US" dirty="0"/>
              <a:t>for </a:t>
            </a:r>
            <a:r>
              <a:rPr lang="en-US" i="1" dirty="0" smtClean="0"/>
              <a:t>all </a:t>
            </a:r>
            <a:r>
              <a:rPr lang="en-US" dirty="0" smtClean="0"/>
              <a:t>users</a:t>
            </a:r>
          </a:p>
          <a:p>
            <a:pPr lvl="1"/>
            <a:endParaRPr lang="en-US" dirty="0"/>
          </a:p>
          <a:p>
            <a:r>
              <a:rPr lang="en-US" dirty="0" smtClean="0"/>
              <a:t>Weak Definition is More Convenient</a:t>
            </a:r>
          </a:p>
          <a:p>
            <a:pPr lvl="1"/>
            <a:r>
              <a:rPr lang="en-US" dirty="0" smtClean="0"/>
              <a:t>Boundary is compact and simply-connected</a:t>
            </a:r>
          </a:p>
          <a:p>
            <a:pPr lvl="1"/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449362" y="3923853"/>
            <a:ext cx="4680520" cy="151216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Optimality Condition 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Sending one stream per user is sufficient (assumed earlier)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561930" y="3923853"/>
            <a:ext cx="4680520" cy="151216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Optimality Condition 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At least one power constraint is active (=holds with equality)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65386" y="5796061"/>
            <a:ext cx="957706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/>
              <a:t>X. Shang, B. Chen, H. V. Poor, </a:t>
            </a:r>
            <a:r>
              <a:rPr lang="en-US" sz="1600" dirty="0" smtClean="0"/>
              <a:t>“Multiuser </a:t>
            </a:r>
            <a:r>
              <a:rPr lang="en-US" sz="1600" dirty="0"/>
              <a:t>MISO Interference Channels </a:t>
            </a:r>
            <a:r>
              <a:rPr lang="en-US" sz="1600" dirty="0" smtClean="0"/>
              <a:t>With Single-User </a:t>
            </a:r>
            <a:r>
              <a:rPr lang="en-US" sz="1600" dirty="0"/>
              <a:t>Detection: Optimality of Beamforming and the Achievable </a:t>
            </a:r>
            <a:r>
              <a:rPr lang="en-US" sz="1600" dirty="0" smtClean="0"/>
              <a:t>Rate Region,” </a:t>
            </a:r>
            <a:r>
              <a:rPr lang="en-US" sz="1600" dirty="0"/>
              <a:t>IEEE Trans. </a:t>
            </a:r>
            <a:r>
              <a:rPr lang="en-US" sz="1600" dirty="0" smtClean="0"/>
              <a:t>on Information Theory, 2011.</a:t>
            </a:r>
          </a:p>
          <a:p>
            <a:r>
              <a:rPr lang="en-US" sz="1600" dirty="0" smtClean="0"/>
              <a:t>R</a:t>
            </a:r>
            <a:r>
              <a:rPr lang="en-US" sz="1600" dirty="0"/>
              <a:t>. </a:t>
            </a:r>
            <a:r>
              <a:rPr lang="en-US" sz="1600" dirty="0" err="1"/>
              <a:t>Mochaourab</a:t>
            </a:r>
            <a:r>
              <a:rPr lang="en-US" sz="1600" dirty="0"/>
              <a:t> and E. </a:t>
            </a:r>
            <a:r>
              <a:rPr lang="en-US" sz="1600" dirty="0" err="1"/>
              <a:t>Jorswieck</a:t>
            </a:r>
            <a:r>
              <a:rPr lang="en-US" sz="1600" dirty="0"/>
              <a:t>, </a:t>
            </a:r>
            <a:r>
              <a:rPr lang="en-US" sz="1600" dirty="0" smtClean="0"/>
              <a:t>“Optimal </a:t>
            </a:r>
            <a:r>
              <a:rPr lang="en-US" sz="1600" dirty="0"/>
              <a:t>Beamforming in Interference </a:t>
            </a:r>
            <a:r>
              <a:rPr lang="en-US" sz="1600" dirty="0" smtClean="0"/>
              <a:t>Networks with </a:t>
            </a:r>
            <a:r>
              <a:rPr lang="en-US" sz="1600" dirty="0"/>
              <a:t>Perfect Local Channel </a:t>
            </a:r>
            <a:r>
              <a:rPr lang="en-US" sz="1600" dirty="0" smtClean="0"/>
              <a:t>Information,” </a:t>
            </a:r>
            <a:r>
              <a:rPr lang="en-US" sz="1600" dirty="0"/>
              <a:t>IEEE Trans. on Signal </a:t>
            </a:r>
            <a:r>
              <a:rPr lang="en-US" sz="1600" dirty="0" smtClean="0"/>
              <a:t>Processing</a:t>
            </a:r>
            <a:r>
              <a:rPr lang="en-US" sz="1600" dirty="0"/>
              <a:t>, </a:t>
            </a:r>
            <a:r>
              <a:rPr lang="en-US" sz="1600" dirty="0" smtClean="0"/>
              <a:t>2011</a:t>
            </a:r>
            <a:r>
              <a:rPr lang="en-US" sz="1600" dirty="0"/>
              <a:t>.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45246" y="5722465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514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Region (3)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977147" y="1259557"/>
            <a:ext cx="8409319" cy="5592114"/>
          </a:xfrm>
        </p:spPr>
        <p:txBody>
          <a:bodyPr/>
          <a:lstStyle/>
          <a:p>
            <a:r>
              <a:rPr lang="en-US" dirty="0"/>
              <a:t>Can </a:t>
            </a:r>
            <a:r>
              <a:rPr lang="en-US" dirty="0" smtClean="0"/>
              <a:t>the region have </a:t>
            </a:r>
            <a:r>
              <a:rPr lang="en-US" dirty="0"/>
              <a:t>any shape?</a:t>
            </a:r>
          </a:p>
          <a:p>
            <a:endParaRPr lang="en-US" dirty="0"/>
          </a:p>
          <a:p>
            <a:r>
              <a:rPr lang="en-US" dirty="0"/>
              <a:t>No! Can prove that:</a:t>
            </a:r>
          </a:p>
          <a:p>
            <a:pPr lvl="1"/>
            <a:r>
              <a:rPr lang="en-US" dirty="0"/>
              <a:t>Compact set</a:t>
            </a:r>
          </a:p>
          <a:p>
            <a:pPr lvl="1"/>
            <a:r>
              <a:rPr lang="en-US" dirty="0"/>
              <a:t>Normal set</a:t>
            </a:r>
          </a:p>
          <a:p>
            <a:endParaRPr lang="sv-SE" dirty="0"/>
          </a:p>
        </p:txBody>
      </p:sp>
      <p:pic>
        <p:nvPicPr>
          <p:cNvPr id="7" name="Picture 2" descr="\\eead.ee.kth.se\dfs\home\emilbjo\Documents\Arbete\Presentation\achievable_region_longeraxes_str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8" y="2267669"/>
            <a:ext cx="4525491" cy="45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680368" y="4453384"/>
            <a:ext cx="2071340" cy="2255415"/>
          </a:xfrm>
          <a:prstGeom prst="rect">
            <a:avLst/>
          </a:prstGeom>
          <a:solidFill>
            <a:srgbClr val="7030A0">
              <a:alpha val="37000"/>
            </a:srgb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961530" y="4787949"/>
            <a:ext cx="2016224" cy="79314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4263037" y="4446339"/>
            <a:ext cx="3442341" cy="105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Upper corner in region, everything inside region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2751708" y="4453384"/>
            <a:ext cx="1226046" cy="33168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Connector 11"/>
          <p:cNvCxnSpPr>
            <a:endCxn id="13" idx="0"/>
          </p:cNvCxnSpPr>
          <p:nvPr/>
        </p:nvCxnSpPr>
        <p:spPr bwMode="auto">
          <a:xfrm>
            <a:off x="4096358" y="3057787"/>
            <a:ext cx="1847876" cy="115524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967066" y="4213030"/>
            <a:ext cx="3954336" cy="1152128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sv-SE">
              <a:latin typeface="Time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92610" y="2267669"/>
            <a:ext cx="504056" cy="4210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753050" y="5839141"/>
            <a:ext cx="504056" cy="4210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671150" y="6188425"/>
            <a:ext cx="504056" cy="4210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0941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Region </a:t>
            </a:r>
            <a:r>
              <a:rPr lang="en-US" dirty="0" smtClean="0"/>
              <a:t>(4)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04788" lvl="1" indent="-204788">
              <a:buClr>
                <a:schemeClr val="accent2"/>
              </a:buClr>
              <a:buFontTx/>
              <a:buChar char="•"/>
            </a:pPr>
            <a:r>
              <a:rPr lang="en-US" dirty="0"/>
              <a:t>Some Possible Shapes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8" name="Picture 3" descr="C:\Users\emilbjo\Documents\Presentationer\2012-10 Supelec\region_examp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6" y="1835621"/>
            <a:ext cx="58273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7043314" y="2017143"/>
            <a:ext cx="3343152" cy="15841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User-Coupling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Weak: Convex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Strong: Concave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7084539" y="4033367"/>
            <a:ext cx="3301927" cy="248277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Scheduling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Time-sharing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for strongly coupled users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Select multiple points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Hard: Unknown region</a:t>
            </a:r>
          </a:p>
        </p:txBody>
      </p:sp>
      <p:cxnSp>
        <p:nvCxnSpPr>
          <p:cNvPr id="11" name="Straight Arrow Connector 10"/>
          <p:cNvCxnSpPr>
            <a:stCxn id="13" idx="5"/>
            <a:endCxn id="12" idx="5"/>
          </p:cNvCxnSpPr>
          <p:nvPr/>
        </p:nvCxnSpPr>
        <p:spPr bwMode="auto">
          <a:xfrm flipH="1" flipV="1">
            <a:off x="1013683" y="4932153"/>
            <a:ext cx="1624807" cy="156905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952707" y="4871177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577514" y="6440229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170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9"/>
          <p:cNvSpPr txBox="1">
            <a:spLocks/>
          </p:cNvSpPr>
          <p:nvPr/>
        </p:nvSpPr>
        <p:spPr bwMode="auto">
          <a:xfrm>
            <a:off x="4101062" y="3347789"/>
            <a:ext cx="390914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Utopia point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(Combine user points)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Region </a:t>
            </a:r>
            <a:r>
              <a:rPr lang="en-US" dirty="0" smtClean="0"/>
              <a:t>(5)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1008112"/>
          </a:xfrm>
        </p:spPr>
        <p:txBody>
          <a:bodyPr/>
          <a:lstStyle/>
          <a:p>
            <a:r>
              <a:rPr lang="en-US" dirty="0"/>
              <a:t>Which Pareto Optimal Point to Choose?</a:t>
            </a:r>
          </a:p>
          <a:p>
            <a:pPr lvl="1"/>
            <a:r>
              <a:rPr lang="en-US" dirty="0"/>
              <a:t>Tradeoff: Aggregate </a:t>
            </a:r>
            <a:r>
              <a:rPr lang="en-US" dirty="0" smtClean="0"/>
              <a:t>performance </a:t>
            </a:r>
            <a:r>
              <a:rPr lang="en-US" dirty="0"/>
              <a:t>vs. </a:t>
            </a:r>
            <a:r>
              <a:rPr lang="en-US" dirty="0" smtClean="0"/>
              <a:t>fairness</a:t>
            </a:r>
            <a:endParaRPr lang="en-US" dirty="0"/>
          </a:p>
        </p:txBody>
      </p:sp>
      <p:pic>
        <p:nvPicPr>
          <p:cNvPr id="7" name="Picture 3" descr="C:\Users\emilbjo\Documents\Presentationer\2012-10 Supelec\region_examples_conv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65" y="2763175"/>
            <a:ext cx="4559810" cy="417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1668750" y="4931965"/>
            <a:ext cx="1928826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Performance</a:t>
            </a:r>
            <a:br>
              <a:rPr lang="en-US" sz="2000" kern="0" baseline="0" dirty="0" smtClean="0">
                <a:latin typeface="+mn-lt"/>
              </a:rPr>
            </a:br>
            <a:r>
              <a:rPr lang="en-US" sz="2000" kern="0" baseline="0" dirty="0" smtClean="0">
                <a:latin typeface="+mn-lt"/>
              </a:rPr>
              <a:t>Region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29916" y="4033033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504754" y="4319514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268046" y="3225444"/>
            <a:ext cx="7960" cy="7789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1601490" y="2483693"/>
            <a:ext cx="328614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Utilitarian point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(Max sum performance)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3669014" y="4394482"/>
            <a:ext cx="785818" cy="2494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Content Placeholder 9"/>
          <p:cNvSpPr txBox="1">
            <a:spLocks/>
          </p:cNvSpPr>
          <p:nvPr/>
        </p:nvSpPr>
        <p:spPr bwMode="auto">
          <a:xfrm>
            <a:off x="4193778" y="4363311"/>
            <a:ext cx="285752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Egalitarian point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(Max fairness)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4240518" y="5868069"/>
            <a:ext cx="817356" cy="5435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Content Placeholder 9"/>
          <p:cNvSpPr txBox="1">
            <a:spLocks/>
          </p:cNvSpPr>
          <p:nvPr/>
        </p:nvSpPr>
        <p:spPr bwMode="auto">
          <a:xfrm>
            <a:off x="4121770" y="5439441"/>
            <a:ext cx="285752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Single user point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668618" y="3482685"/>
            <a:ext cx="642942" cy="642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Content Placeholder 9"/>
          <p:cNvSpPr txBox="1">
            <a:spLocks/>
          </p:cNvSpPr>
          <p:nvPr/>
        </p:nvSpPr>
        <p:spPr bwMode="auto">
          <a:xfrm>
            <a:off x="25676" y="4197065"/>
            <a:ext cx="121444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Single user point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7722170" y="3580058"/>
            <a:ext cx="2664296" cy="286407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No Objective Answer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Utopia point outside of region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Only subjective </a:t>
            </a:r>
            <a:r>
              <a:rPr lang="en-US" sz="2000" dirty="0">
                <a:latin typeface="+mj-lt"/>
              </a:rPr>
              <a:t>a</a:t>
            </a:r>
            <a:r>
              <a:rPr lang="en-US" sz="2000" dirty="0" smtClean="0">
                <a:latin typeface="+mj-lt"/>
              </a:rPr>
              <a:t>nswers </a:t>
            </a:r>
            <a:r>
              <a:rPr lang="en-US" sz="2000" dirty="0">
                <a:latin typeface="+mj-lt"/>
              </a:rPr>
              <a:t>e</a:t>
            </a:r>
            <a:r>
              <a:rPr lang="en-US" sz="2000" dirty="0" smtClean="0">
                <a:latin typeface="+mj-lt"/>
              </a:rPr>
              <a:t>xist!</a:t>
            </a:r>
          </a:p>
        </p:txBody>
      </p:sp>
      <p:cxnSp>
        <p:nvCxnSpPr>
          <p:cNvPr id="35" name="Straight Connector 34"/>
          <p:cNvCxnSpPr>
            <a:stCxn id="15" idx="4"/>
          </p:cNvCxnSpPr>
          <p:nvPr/>
        </p:nvCxnSpPr>
        <p:spPr bwMode="auto">
          <a:xfrm flipV="1">
            <a:off x="4206877" y="3422338"/>
            <a:ext cx="0" cy="31095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H="1">
            <a:off x="1397486" y="3422338"/>
            <a:ext cx="28093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Oval 14"/>
          <p:cNvSpPr/>
          <p:nvPr/>
        </p:nvSpPr>
        <p:spPr bwMode="auto">
          <a:xfrm>
            <a:off x="4171158" y="6460438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361767" y="3386619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171158" y="3386619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 flipV="1">
            <a:off x="4337794" y="3412388"/>
            <a:ext cx="720080" cy="1247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592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" grpId="0" animBg="1"/>
      <p:bldP spid="10" grpId="0" animBg="1"/>
      <p:bldP spid="12" grpId="0"/>
      <p:bldP spid="14" grpId="0"/>
      <p:bldP spid="18" grpId="0"/>
      <p:bldP spid="20" grpId="0"/>
      <p:bldP spid="21" grpId="0" build="allAtOnce" animBg="1"/>
      <p:bldP spid="15" grpId="0" animBg="1"/>
      <p:bldP spid="16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36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Section: </a:t>
            </a:r>
            <a:r>
              <a:rPr lang="en-US" sz="2000" b="1" dirty="0">
                <a:solidFill>
                  <a:schemeClr val="tx1"/>
                </a:solidFill>
              </a:rPr>
              <a:t>Problem </a:t>
            </a:r>
            <a:r>
              <a:rPr lang="en-US" sz="2000" b="1" dirty="0" smtClean="0">
                <a:solidFill>
                  <a:schemeClr val="tx1"/>
                </a:solidFill>
              </a:rPr>
              <a:t>Formulation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Questions?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37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37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Subjective Resource Management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4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38</a:t>
            </a:fld>
            <a:endParaRPr lang="sv-S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</a:t>
            </a:r>
            <a:r>
              <a:rPr lang="en-US" dirty="0" smtClean="0"/>
              <a:t>Approach</a:t>
            </a:r>
            <a:endParaRPr lang="sv-S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4248472"/>
          </a:xfrm>
        </p:spPr>
        <p:txBody>
          <a:bodyPr/>
          <a:lstStyle/>
          <a:p>
            <a:r>
              <a:rPr lang="en-US" dirty="0"/>
              <a:t>System Designer Selects Utility Function</a:t>
            </a:r>
          </a:p>
          <a:p>
            <a:pPr lvl="1"/>
            <a:r>
              <a:rPr lang="en-US" dirty="0"/>
              <a:t>Describes </a:t>
            </a:r>
            <a:r>
              <a:rPr lang="en-US" dirty="0" smtClean="0"/>
              <a:t>subjective preference</a:t>
            </a:r>
            <a:endParaRPr lang="en-US" dirty="0"/>
          </a:p>
          <a:p>
            <a:pPr lvl="1"/>
            <a:r>
              <a:rPr lang="en-US" dirty="0"/>
              <a:t>Increasing and </a:t>
            </a:r>
            <a:r>
              <a:rPr lang="en-US" dirty="0" smtClean="0"/>
              <a:t>continuous function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endParaRPr lang="en-US" dirty="0"/>
          </a:p>
          <a:p>
            <a:pPr marL="0" indent="-4762">
              <a:spcAft>
                <a:spcPts val="200"/>
              </a:spcAft>
              <a:buNone/>
            </a:pPr>
            <a:r>
              <a:rPr lang="en-US" sz="2000" dirty="0"/>
              <a:t>Sum </a:t>
            </a:r>
            <a:r>
              <a:rPr lang="en-US" sz="2000" dirty="0" smtClean="0"/>
              <a:t>performance</a:t>
            </a:r>
            <a:r>
              <a:rPr lang="en-US" sz="2000" dirty="0"/>
              <a:t>:</a:t>
            </a:r>
          </a:p>
          <a:p>
            <a:pPr marL="0" indent="-4762">
              <a:spcAft>
                <a:spcPts val="200"/>
              </a:spcAft>
              <a:buNone/>
            </a:pPr>
            <a:r>
              <a:rPr lang="en-US" sz="2000" dirty="0" smtClean="0"/>
              <a:t>Proportional fairness:</a:t>
            </a:r>
            <a:endParaRPr lang="en-US" sz="2000" dirty="0"/>
          </a:p>
          <a:p>
            <a:pPr marL="0" indent="-4762">
              <a:spcAft>
                <a:spcPts val="200"/>
              </a:spcAft>
              <a:buNone/>
            </a:pPr>
            <a:r>
              <a:rPr lang="en-US" sz="2000" dirty="0"/>
              <a:t>Harmonic </a:t>
            </a:r>
            <a:r>
              <a:rPr lang="en-US" sz="2000" dirty="0" smtClean="0"/>
              <a:t>mean</a:t>
            </a:r>
            <a:r>
              <a:rPr lang="en-US" sz="2000" dirty="0"/>
              <a:t>:</a:t>
            </a:r>
          </a:p>
          <a:p>
            <a:pPr marL="0" indent="-4762">
              <a:spcAft>
                <a:spcPts val="200"/>
              </a:spcAft>
              <a:buNone/>
            </a:pPr>
            <a:r>
              <a:rPr lang="en-US" sz="2000" dirty="0" smtClean="0"/>
              <a:t>Max-min fairness</a:t>
            </a:r>
            <a:r>
              <a:rPr lang="en-US" sz="2000" dirty="0"/>
              <a:t>:</a:t>
            </a:r>
          </a:p>
          <a:p>
            <a:endParaRPr lang="sv-SE" dirty="0"/>
          </a:p>
        </p:txBody>
      </p:sp>
      <p:pic>
        <p:nvPicPr>
          <p:cNvPr id="9" name="Picture 4" descr="C:\Users\emilbjo\Documents\Presentationer\2012-10 Supelec\func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97" y="3338938"/>
            <a:ext cx="5318001" cy="196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milbjo\Documents\Presentationer\NOW-book\function-defini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95" y="1330276"/>
            <a:ext cx="1374775" cy="50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 bwMode="auto">
          <a:xfrm>
            <a:off x="1169442" y="5714062"/>
            <a:ext cx="8374717" cy="1162119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Known as</a:t>
            </a:r>
            <a:r>
              <a:rPr lang="en-US" sz="2000" b="1" i="1" dirty="0" smtClean="0">
                <a:latin typeface="+mj-lt"/>
              </a:rPr>
              <a:t> A Priori </a:t>
            </a:r>
            <a:r>
              <a:rPr lang="en-US" sz="2000" b="1" dirty="0" smtClean="0">
                <a:latin typeface="+mj-lt"/>
              </a:rPr>
              <a:t>Approach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Select utility function before optimization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7722170" y="1977000"/>
            <a:ext cx="2880320" cy="115476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latin typeface="+mj-lt"/>
              </a:rPr>
              <a:t>Put different weights to </a:t>
            </a:r>
            <a:r>
              <a:rPr lang="en-US" sz="2000" dirty="0" smtClean="0">
                <a:latin typeface="+mj-lt"/>
              </a:rPr>
              <a:t>move between</a:t>
            </a:r>
          </a:p>
          <a:p>
            <a:pPr algn="ctr" eaLnBrk="0" hangingPunct="0"/>
            <a:r>
              <a:rPr lang="en-US" sz="2000" dirty="0" smtClean="0">
                <a:latin typeface="+mj-lt"/>
              </a:rPr>
              <a:t>extremes</a:t>
            </a:r>
            <a:endParaRPr lang="en-US" sz="2000" dirty="0">
              <a:latin typeface="+mj-lt"/>
            </a:endParaRPr>
          </a:p>
        </p:txBody>
      </p:sp>
      <p:sp>
        <p:nvSpPr>
          <p:cNvPr id="15" name="Freeform 14"/>
          <p:cNvSpPr/>
          <p:nvPr/>
        </p:nvSpPr>
        <p:spPr bwMode="auto">
          <a:xfrm flipH="1">
            <a:off x="4346368" y="2554382"/>
            <a:ext cx="3375801" cy="1091342"/>
          </a:xfrm>
          <a:custGeom>
            <a:avLst/>
            <a:gdLst>
              <a:gd name="connsiteX0" fmla="*/ 0 w 2600696"/>
              <a:gd name="connsiteY0" fmla="*/ 0 h 1187532"/>
              <a:gd name="connsiteX1" fmla="*/ 1864426 w 2600696"/>
              <a:gd name="connsiteY1" fmla="*/ 249381 h 1187532"/>
              <a:gd name="connsiteX2" fmla="*/ 2600696 w 2600696"/>
              <a:gd name="connsiteY2" fmla="*/ 1187532 h 118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696" h="1187532">
                <a:moveTo>
                  <a:pt x="0" y="0"/>
                </a:moveTo>
                <a:cubicBezTo>
                  <a:pt x="715488" y="25729"/>
                  <a:pt x="1430977" y="51459"/>
                  <a:pt x="1864426" y="249381"/>
                </a:cubicBezTo>
                <a:cubicBezTo>
                  <a:pt x="2297875" y="447303"/>
                  <a:pt x="2428504" y="999506"/>
                  <a:pt x="2600696" y="1187532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6491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Approach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Utilities Functions Has Different Shapes</a:t>
                </a:r>
              </a:p>
              <a:p>
                <a:pPr lvl="1"/>
                <a:r>
                  <a:rPr lang="en-US" dirty="0" smtClean="0"/>
                  <a:t>Curve: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sv-SE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g</m:t>
                        </m:r>
                      </m:e>
                    </m:d>
                    <m:r>
                      <a:rPr lang="sv-SE" b="0" i="1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sv-SE" b="0" i="0" smtClean="0">
                        <a:latin typeface="Cambria Math"/>
                      </a:rPr>
                      <m:t>constant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Optimal constant: Curve intersects optimum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:\Users\emilbjo\Documents\Presentationer\NOW-book\geometricshap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8" y="2483693"/>
            <a:ext cx="5112568" cy="41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milbjo\Documents\NOW-book\Tutorial\PIMRC 2013\Section 1-3 Slides\operating-poin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22" y="2483693"/>
            <a:ext cx="5112568" cy="41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737394" y="6732165"/>
            <a:ext cx="4290964" cy="32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Symmetric region: Same point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5900724" y="6732165"/>
            <a:ext cx="4701766" cy="32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Asymmetric region: Different points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99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roblem formulation and general system model</a:t>
            </a:r>
          </a:p>
          <a:p>
            <a:pPr lvl="1"/>
            <a:endParaRPr lang="en-US" dirty="0" smtClean="0"/>
          </a:p>
          <a:p>
            <a:r>
              <a:rPr lang="en-US" dirty="0"/>
              <a:t>Optimal Single-Objective Resource </a:t>
            </a:r>
            <a:r>
              <a:rPr lang="en-US" dirty="0" smtClean="0"/>
              <a:t>Management</a:t>
            </a:r>
          </a:p>
          <a:p>
            <a:pPr lvl="1"/>
            <a:r>
              <a:rPr lang="en-US" dirty="0" smtClean="0"/>
              <a:t>Which problems are practically solvable and why?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Multi-Objective Network Optimization</a:t>
            </a:r>
          </a:p>
          <a:p>
            <a:pPr lvl="1"/>
            <a:r>
              <a:rPr lang="en-US" dirty="0" smtClean="0"/>
              <a:t>Definitions and potential applications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Generalizations and Specific Properties</a:t>
            </a:r>
          </a:p>
          <a:p>
            <a:pPr lvl="1"/>
            <a:r>
              <a:rPr lang="en-US" dirty="0"/>
              <a:t>How does </a:t>
            </a:r>
            <a:r>
              <a:rPr lang="en-US" dirty="0" smtClean="0"/>
              <a:t>optimal solutions look </a:t>
            </a:r>
            <a:r>
              <a:rPr lang="en-US" dirty="0"/>
              <a:t>like?</a:t>
            </a:r>
          </a:p>
          <a:p>
            <a:pPr lvl="1"/>
            <a:r>
              <a:rPr lang="en-US" dirty="0" smtClean="0"/>
              <a:t>Handling imperfect channel knowledge</a:t>
            </a:r>
          </a:p>
          <a:p>
            <a:pPr lvl="1"/>
            <a:r>
              <a:rPr lang="en-US" dirty="0" smtClean="0"/>
              <a:t>Distributed resource management</a:t>
            </a:r>
          </a:p>
          <a:p>
            <a:pPr lvl="1"/>
            <a:r>
              <a:rPr lang="en-US" dirty="0" smtClean="0"/>
              <a:t>Handling hardware impairments</a:t>
            </a:r>
          </a:p>
        </p:txBody>
      </p:sp>
      <p:sp>
        <p:nvSpPr>
          <p:cNvPr id="7" name="Right Brace 6"/>
          <p:cNvSpPr/>
          <p:nvPr/>
        </p:nvSpPr>
        <p:spPr bwMode="auto">
          <a:xfrm>
            <a:off x="7722170" y="1331565"/>
            <a:ext cx="428628" cy="2952328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8150799" y="2267669"/>
            <a:ext cx="251324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b="1" kern="0" dirty="0" smtClean="0">
                <a:latin typeface="+mn-lt"/>
              </a:rPr>
              <a:t>Fundamentals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Covered by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in first 90 min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7722170" y="4787949"/>
            <a:ext cx="428628" cy="1800200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8150799" y="5147989"/>
            <a:ext cx="251324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kern="0" dirty="0" smtClean="0">
                <a:latin typeface="+mn-lt"/>
              </a:rPr>
              <a:t>Recent advances</a:t>
            </a:r>
          </a:p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Covered by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in </a:t>
            </a:r>
            <a:r>
              <a:rPr lang="en-US" sz="2000" kern="0" dirty="0">
                <a:latin typeface="+mn-lt"/>
              </a:rPr>
              <a:t>second </a:t>
            </a:r>
            <a:r>
              <a:rPr lang="en-US" sz="2000" kern="0" dirty="0" smtClean="0">
                <a:latin typeface="+mn-lt"/>
              </a:rPr>
              <a:t>90 min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99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</a:t>
            </a:r>
            <a:r>
              <a:rPr lang="en-US" dirty="0" smtClean="0"/>
              <a:t>Approach 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937104" cy="5592114"/>
          </a:xfrm>
        </p:spPr>
        <p:txBody>
          <a:bodyPr/>
          <a:lstStyle/>
          <a:p>
            <a:r>
              <a:rPr lang="en-US" dirty="0" smtClean="0"/>
              <a:t>Utility Function gives Single-Objective </a:t>
            </a:r>
            <a:r>
              <a:rPr lang="en-US" dirty="0"/>
              <a:t>Optimization </a:t>
            </a:r>
            <a:r>
              <a:rPr lang="en-US" dirty="0" smtClean="0"/>
              <a:t>Problem: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Aft>
                <a:spcPts val="300"/>
              </a:spcAft>
            </a:pPr>
            <a:r>
              <a:rPr lang="en-US" dirty="0"/>
              <a:t>This is the Starting Point of Many Researchers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Although </a:t>
            </a:r>
            <a:r>
              <a:rPr lang="en-US" dirty="0" smtClean="0"/>
              <a:t>selection </a:t>
            </a:r>
            <a:r>
              <a:rPr lang="en-US" dirty="0"/>
              <a:t>of </a:t>
            </a:r>
            <a:r>
              <a:rPr lang="en-US" dirty="0">
                <a:latin typeface="CMMI10" pitchFamily="18" charset="2"/>
              </a:rPr>
              <a:t> </a:t>
            </a:r>
            <a:r>
              <a:rPr lang="en-US" dirty="0"/>
              <a:t> is 	Inherently </a:t>
            </a:r>
            <a:r>
              <a:rPr lang="en-US" dirty="0" smtClean="0"/>
              <a:t>subjective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		Affects the </a:t>
            </a:r>
            <a:r>
              <a:rPr lang="en-US" dirty="0" smtClean="0"/>
              <a:t>solvability</a:t>
            </a:r>
            <a:endParaRPr lang="en-US" dirty="0"/>
          </a:p>
          <a:p>
            <a:pPr lvl="1"/>
            <a:r>
              <a:rPr lang="en-US" dirty="0" smtClean="0"/>
              <a:t>Should always have a motivation in mind!</a:t>
            </a:r>
            <a:endParaRPr lang="en-US" dirty="0"/>
          </a:p>
        </p:txBody>
      </p:sp>
      <p:pic>
        <p:nvPicPr>
          <p:cNvPr id="7" name="Picture 2" descr="C:\Users\emilbjo\Documents\Presentationer\2012-10 Supelec\optimization-problem-subjec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90" y="1907629"/>
            <a:ext cx="7656513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ilbjo\Documents\Presentationer\NOW-book\function-definit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0" b="23039"/>
          <a:stretch/>
        </p:blipFill>
        <p:spPr bwMode="auto">
          <a:xfrm>
            <a:off x="3970325" y="4160825"/>
            <a:ext cx="229580" cy="3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1097434" y="5508029"/>
            <a:ext cx="8352928" cy="115212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Pragmatic Approach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Try to Select Utility Function to Enable Efficient Optimization</a:t>
            </a:r>
          </a:p>
        </p:txBody>
      </p:sp>
    </p:spTree>
    <p:extLst>
      <p:ext uri="{BB962C8B-B14F-4D97-AF65-F5344CB8AC3E}">
        <p14:creationId xmlns:p14="http://schemas.microsoft.com/office/powerpoint/2010/main" val="7685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Single-Objective Optimization Problems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904656"/>
          </a:xfrm>
        </p:spPr>
        <p:txBody>
          <a:bodyPr/>
          <a:lstStyle/>
          <a:p>
            <a:r>
              <a:rPr lang="en-US" dirty="0"/>
              <a:t>Classes of Optimization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Different scaling with number of parameters and constraints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Main Classes</a:t>
            </a:r>
            <a:endParaRPr lang="en-US" dirty="0"/>
          </a:p>
          <a:p>
            <a:pPr lvl="1">
              <a:spcBef>
                <a:spcPts val="150"/>
              </a:spcBef>
              <a:spcAft>
                <a:spcPts val="1200"/>
              </a:spcAft>
            </a:pPr>
            <a:r>
              <a:rPr lang="en-US" dirty="0"/>
              <a:t>Convex: Polynomial time solution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Monotonic: Exponential time solution</a:t>
            </a:r>
          </a:p>
          <a:p>
            <a:pPr lvl="1"/>
            <a:r>
              <a:rPr lang="en-US" dirty="0" smtClean="0"/>
              <a:t>Arbitrary: More than exponential time</a:t>
            </a:r>
            <a:endParaRPr lang="en-US" dirty="0"/>
          </a:p>
        </p:txBody>
      </p:sp>
      <p:pic>
        <p:nvPicPr>
          <p:cNvPr id="8" name="Picture 3" descr="C:\Users\emilbjo\Documents\Presentationer\2012-10 Supelec\categories_optimization_proble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872" y="2169229"/>
            <a:ext cx="7882482" cy="3050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42364" y="6172370"/>
            <a:ext cx="3884062" cy="475911"/>
            <a:chOff x="7650162" y="6516141"/>
            <a:chExt cx="3668038" cy="475911"/>
          </a:xfrm>
        </p:grpSpPr>
        <p:grpSp>
          <p:nvGrpSpPr>
            <p:cNvPr id="10" name="Group 9"/>
            <p:cNvGrpSpPr/>
            <p:nvPr/>
          </p:nvGrpSpPr>
          <p:grpSpPr>
            <a:xfrm>
              <a:off x="7650162" y="6566218"/>
              <a:ext cx="3668038" cy="375757"/>
              <a:chOff x="7650162" y="6566218"/>
              <a:chExt cx="3668038" cy="375757"/>
            </a:xfrm>
          </p:grpSpPr>
          <p:sp>
            <p:nvSpPr>
              <p:cNvPr id="12" name="Content Placeholder 9"/>
              <p:cNvSpPr txBox="1">
                <a:spLocks/>
              </p:cNvSpPr>
              <p:nvPr/>
            </p:nvSpPr>
            <p:spPr bwMode="auto">
              <a:xfrm>
                <a:off x="8186338" y="6566218"/>
                <a:ext cx="3131862" cy="3757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-204788" algn="ctr" defTabSz="1042988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lang="en-US" sz="2000" kern="0" dirty="0" smtClean="0">
                    <a:latin typeface="+mn-lt"/>
                  </a:rPr>
                  <a:t> Approximations needed</a:t>
                </a:r>
                <a:endParaRPr lang="en-US" sz="2000" kern="0" baseline="0" dirty="0" smtClean="0">
                  <a:latin typeface="+mn-lt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 bwMode="auto">
              <a:xfrm flipH="1">
                <a:off x="7650162" y="6754096"/>
                <a:ext cx="536177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1" name="Rounded Rectangle 10"/>
            <p:cNvSpPr/>
            <p:nvPr/>
          </p:nvSpPr>
          <p:spPr bwMode="auto">
            <a:xfrm flipH="1">
              <a:off x="8186336" y="6516141"/>
              <a:ext cx="3131863" cy="475911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49959" y="5640005"/>
            <a:ext cx="3240363" cy="477094"/>
            <a:chOff x="7362127" y="5940077"/>
            <a:chExt cx="3240363" cy="477094"/>
          </a:xfrm>
        </p:grpSpPr>
        <p:grpSp>
          <p:nvGrpSpPr>
            <p:cNvPr id="15" name="Group 14"/>
            <p:cNvGrpSpPr/>
            <p:nvPr/>
          </p:nvGrpSpPr>
          <p:grpSpPr>
            <a:xfrm>
              <a:off x="7362127" y="5991672"/>
              <a:ext cx="3240363" cy="378124"/>
              <a:chOff x="7374002" y="5957274"/>
              <a:chExt cx="3240363" cy="378124"/>
            </a:xfrm>
          </p:grpSpPr>
          <p:sp>
            <p:nvSpPr>
              <p:cNvPr id="17" name="Content Placeholder 9"/>
              <p:cNvSpPr txBox="1">
                <a:spLocks/>
              </p:cNvSpPr>
              <p:nvPr/>
            </p:nvSpPr>
            <p:spPr bwMode="auto">
              <a:xfrm>
                <a:off x="7976968" y="5957274"/>
                <a:ext cx="2637397" cy="378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-204788" algn="ctr" defTabSz="1042988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lang="en-US" sz="2000" kern="0" dirty="0" smtClean="0">
                    <a:latin typeface="+mn-lt"/>
                  </a:rPr>
                  <a:t>Practically solvable</a:t>
                </a:r>
                <a:endParaRPr lang="en-US" sz="2000" kern="0" baseline="0" dirty="0" smtClean="0">
                  <a:latin typeface="+mn-lt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 bwMode="auto">
              <a:xfrm flipH="1">
                <a:off x="7374002" y="6178624"/>
                <a:ext cx="535162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6" name="Rounded Rectangle 15"/>
            <p:cNvSpPr/>
            <p:nvPr/>
          </p:nvSpPr>
          <p:spPr bwMode="auto">
            <a:xfrm flipH="1">
              <a:off x="7897289" y="5940077"/>
              <a:ext cx="2633191" cy="47709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14372" y="6700178"/>
            <a:ext cx="4172094" cy="475911"/>
            <a:chOff x="7650162" y="6516141"/>
            <a:chExt cx="3668038" cy="475911"/>
          </a:xfrm>
        </p:grpSpPr>
        <p:grpSp>
          <p:nvGrpSpPr>
            <p:cNvPr id="20" name="Group 19"/>
            <p:cNvGrpSpPr/>
            <p:nvPr/>
          </p:nvGrpSpPr>
          <p:grpSpPr>
            <a:xfrm>
              <a:off x="7650162" y="6566218"/>
              <a:ext cx="3668038" cy="375757"/>
              <a:chOff x="7650162" y="6566218"/>
              <a:chExt cx="3668038" cy="375757"/>
            </a:xfrm>
          </p:grpSpPr>
          <p:sp>
            <p:nvSpPr>
              <p:cNvPr id="22" name="Content Placeholder 9"/>
              <p:cNvSpPr txBox="1">
                <a:spLocks/>
              </p:cNvSpPr>
              <p:nvPr/>
            </p:nvSpPr>
            <p:spPr bwMode="auto">
              <a:xfrm>
                <a:off x="8186338" y="6566218"/>
                <a:ext cx="3131862" cy="3757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-204788" algn="ctr" defTabSz="1042988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lang="en-US" sz="2000" kern="0" dirty="0" smtClean="0">
                    <a:latin typeface="+mn-lt"/>
                  </a:rPr>
                  <a:t> Hard to even approximate</a:t>
                </a:r>
                <a:endParaRPr lang="en-US" sz="2000" kern="0" baseline="0" dirty="0" smtClean="0">
                  <a:latin typeface="+mn-lt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 bwMode="auto">
              <a:xfrm flipH="1">
                <a:off x="7650162" y="6754096"/>
                <a:ext cx="536177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21" name="Rounded Rectangle 20"/>
            <p:cNvSpPr/>
            <p:nvPr/>
          </p:nvSpPr>
          <p:spPr bwMode="auto">
            <a:xfrm flipH="1">
              <a:off x="8186336" y="6516141"/>
              <a:ext cx="3131863" cy="475911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21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Resource Management Problems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864096"/>
          </a:xfrm>
        </p:spPr>
        <p:txBody>
          <a:bodyPr/>
          <a:lstStyle/>
          <a:p>
            <a:r>
              <a:rPr lang="en-US" dirty="0" smtClean="0"/>
              <a:t>What is a Convex Problem?</a:t>
            </a:r>
            <a:endParaRPr lang="en-US" dirty="0"/>
          </a:p>
          <a:p>
            <a:pPr lvl="1"/>
            <a:r>
              <a:rPr lang="en-US" dirty="0"/>
              <a:t>Recall definitions:</a:t>
            </a:r>
          </a:p>
          <a:p>
            <a:endParaRPr lang="sv-SE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449362" y="2123653"/>
            <a:ext cx="9793088" cy="259031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Convex Function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For any two points on the graph of the function,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the line between the points is above the graph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					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449362" y="4931965"/>
                <a:ext cx="9793088" cy="2160240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45720" rIns="72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Convex Problem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>
                  <a:latin typeface="+mj-lt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dirty="0" smtClean="0">
                  <a:latin typeface="+mj-lt"/>
                </a:endParaRPr>
              </a:p>
              <a:p>
                <a:pPr algn="ctr" eaLnBrk="0" hangingPunct="0"/>
                <a:r>
                  <a:rPr lang="en-US" sz="2000" dirty="0" smtClean="0">
                    <a:latin typeface="+mj-lt"/>
                  </a:rPr>
                  <a:t>Convex if objective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sv-SE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and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are convex functions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362" y="4931965"/>
                <a:ext cx="9793088" cy="216024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C:\Users\emilbjo\Documents\NOW-book\Tutorial\PIMRC 2013\Section 1-3 Slides\optimization-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5580037"/>
            <a:ext cx="456269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emilbjo\Documents\NOW-book\Tutorial\PIMRC 2013\Section 1-3 Slides\convex-fun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2" y="3635821"/>
            <a:ext cx="4138210" cy="95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milbjo\Documents\NOW-book\Tutorial\PIMRC 2013\Section 1-3 Slides\convex-functio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648" y="3802220"/>
            <a:ext cx="2161401" cy="58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2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Resource </a:t>
            </a:r>
            <a:r>
              <a:rPr lang="en-US" dirty="0" smtClean="0"/>
              <a:t>Management Problems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When is the </a:t>
                </a:r>
                <a:r>
                  <a:rPr lang="en-US" dirty="0"/>
                  <a:t>Resource </a:t>
                </a:r>
                <a:r>
                  <a:rPr lang="en-US" dirty="0" smtClean="0"/>
                  <a:t>Management a </a:t>
                </a:r>
                <a:r>
                  <a:rPr lang="en-US" i="1" dirty="0"/>
                  <a:t>Convex </a:t>
                </a:r>
                <a:r>
                  <a:rPr lang="en-US" dirty="0" smtClean="0"/>
                  <a:t>Problem?</a:t>
                </a:r>
              </a:p>
              <a:p>
                <a:pPr lvl="1"/>
                <a:r>
                  <a:rPr lang="en-US" dirty="0" smtClean="0"/>
                  <a:t>Original problem: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Rewritten problem (replace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0" i="0" dirty="0" smtClean="0">
                            <a:latin typeface="Cambria Math"/>
                          </a:rPr>
                          <m:t>SINR</m:t>
                        </m:r>
                      </m:e>
                      <m:sub>
                        <m:r>
                          <a:rPr lang="sv-SE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with variable </a:t>
                </a:r>
                <a:r>
                  <a:rPr lang="sv-SE" dirty="0" smtClean="0"/>
                  <a:t>    </a:t>
                </a:r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optimization-problem-subjecti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56" y="1971873"/>
            <a:ext cx="7470410" cy="12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milbjo\Documents\NOW-book\Tutorial\PIMRC 2013\Section 1-3 Slides\rewritten-proble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42" y="3923853"/>
            <a:ext cx="831771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milbjo\Documents\NOW-book\Tutorial\PIMRC 2013\Section 1-3 Slides\gamma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752" y="3135291"/>
            <a:ext cx="304402" cy="39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2465586" y="3742154"/>
            <a:ext cx="3960440" cy="757763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sv-SE">
              <a:latin typeface="Times"/>
            </a:endParaRPr>
          </a:p>
        </p:txBody>
      </p:sp>
      <p:cxnSp>
        <p:nvCxnSpPr>
          <p:cNvPr id="10" name="Straight Connector 9"/>
          <p:cNvCxnSpPr>
            <a:stCxn id="8" idx="6"/>
          </p:cNvCxnSpPr>
          <p:nvPr/>
        </p:nvCxnSpPr>
        <p:spPr bwMode="auto">
          <a:xfrm flipV="1">
            <a:off x="6426026" y="3995861"/>
            <a:ext cx="2016224" cy="125175"/>
          </a:xfrm>
          <a:prstGeom prst="line">
            <a:avLst/>
          </a:pr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Content Placeholder 9"/>
          <p:cNvSpPr txBox="1">
            <a:spLocks/>
          </p:cNvSpPr>
          <p:nvPr/>
        </p:nvSpPr>
        <p:spPr bwMode="auto">
          <a:xfrm>
            <a:off x="8211198" y="3635821"/>
            <a:ext cx="266429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Can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be selected </a:t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to be convex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889522" y="5292005"/>
            <a:ext cx="3960440" cy="1499121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sv-SE">
              <a:latin typeface="Times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219498" y="6588149"/>
            <a:ext cx="1299655" cy="202977"/>
          </a:xfrm>
          <a:prstGeom prst="line">
            <a:avLst/>
          </a:prstGeom>
          <a:noFill/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2" name="Content Placeholder 9"/>
          <p:cNvSpPr txBox="1">
            <a:spLocks/>
          </p:cNvSpPr>
          <p:nvPr/>
        </p:nvSpPr>
        <p:spPr bwMode="auto">
          <a:xfrm>
            <a:off x="6065986" y="6372125"/>
            <a:ext cx="266429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Convex power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constraints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2465586" y="4499917"/>
            <a:ext cx="7010923" cy="936104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sv-SE">
              <a:solidFill>
                <a:schemeClr val="dk1"/>
              </a:solidFill>
              <a:latin typeface="Times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6900603" y="5436021"/>
            <a:ext cx="893575" cy="360040"/>
          </a:xfrm>
          <a:prstGeom prst="lin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7" name="Content Placeholder 9"/>
          <p:cNvSpPr txBox="1">
            <a:spLocks/>
          </p:cNvSpPr>
          <p:nvPr/>
        </p:nvSpPr>
        <p:spPr bwMode="auto">
          <a:xfrm>
            <a:off x="7794178" y="5508029"/>
            <a:ext cx="266429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SINR constraints: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Main complication!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1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7" grpId="0" animBg="1"/>
      <p:bldP spid="22" grpId="0"/>
      <p:bldP spid="20" grpId="0" animBg="1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081120" cy="682367"/>
          </a:xfrm>
        </p:spPr>
        <p:txBody>
          <a:bodyPr/>
          <a:lstStyle/>
          <a:p>
            <a:r>
              <a:rPr lang="en-US" dirty="0" smtClean="0"/>
              <a:t>Classification of Resource Management Problems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/>
              <a:t>of Three Important Problems</a:t>
            </a:r>
          </a:p>
          <a:p>
            <a:pPr lvl="1"/>
            <a:r>
              <a:rPr lang="en-US" dirty="0"/>
              <a:t>The </a:t>
            </a:r>
            <a:r>
              <a:rPr lang="en-US" dirty="0" smtClean="0"/>
              <a:t>“Easy</a:t>
            </a:r>
            <a:r>
              <a:rPr lang="en-US" dirty="0"/>
              <a:t>” </a:t>
            </a:r>
            <a:r>
              <a:rPr lang="en-US" dirty="0" smtClean="0"/>
              <a:t>problem</a:t>
            </a:r>
            <a:endParaRPr lang="en-US" dirty="0"/>
          </a:p>
          <a:p>
            <a:pPr lvl="1"/>
            <a:r>
              <a:rPr lang="en-US" dirty="0"/>
              <a:t>Weighted </a:t>
            </a:r>
            <a:r>
              <a:rPr lang="en-US" dirty="0" smtClean="0"/>
              <a:t>max-min fairness</a:t>
            </a:r>
            <a:endParaRPr lang="en-US" dirty="0"/>
          </a:p>
          <a:p>
            <a:pPr lvl="1"/>
            <a:r>
              <a:rPr lang="en-US" dirty="0"/>
              <a:t>Weighted </a:t>
            </a:r>
            <a:r>
              <a:rPr lang="en-US" dirty="0" smtClean="0"/>
              <a:t>sum performance</a:t>
            </a:r>
            <a:endParaRPr lang="en-US" dirty="0"/>
          </a:p>
          <a:p>
            <a:endParaRPr lang="sv-SE" dirty="0" smtClean="0"/>
          </a:p>
          <a:p>
            <a:r>
              <a:rPr lang="en-US" dirty="0" smtClean="0"/>
              <a:t>We will see: These have Different Complexities</a:t>
            </a:r>
          </a:p>
          <a:p>
            <a:pPr lvl="1"/>
            <a:r>
              <a:rPr lang="en-US" dirty="0" smtClean="0"/>
              <a:t>Difficulty: Too many spatial degrees of freedom </a:t>
            </a:r>
          </a:p>
          <a:p>
            <a:pPr lvl="1"/>
            <a:r>
              <a:rPr lang="en-US" dirty="0" smtClean="0"/>
              <a:t>Convex problem only if search </a:t>
            </a:r>
            <a:r>
              <a:rPr lang="en-US" dirty="0"/>
              <a:t>space </a:t>
            </a:r>
            <a:r>
              <a:rPr lang="en-US" dirty="0" smtClean="0"/>
              <a:t>is particularly limited</a:t>
            </a:r>
          </a:p>
          <a:p>
            <a:pPr lvl="1"/>
            <a:r>
              <a:rPr lang="en-US" dirty="0" smtClean="0"/>
              <a:t>Monotonic problem in general</a:t>
            </a:r>
          </a:p>
        </p:txBody>
      </p:sp>
    </p:spTree>
    <p:extLst>
      <p:ext uri="{BB962C8B-B14F-4D97-AF65-F5344CB8AC3E}">
        <p14:creationId xmlns:p14="http://schemas.microsoft.com/office/powerpoint/2010/main" val="25940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 1: The “Easy”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937104" cy="5592114"/>
              </a:xfrm>
            </p:spPr>
            <p:txBody>
              <a:bodyPr/>
              <a:lstStyle/>
              <a:p>
                <a:r>
                  <a:rPr lang="en-US" dirty="0" smtClean="0"/>
                  <a:t>Given Any Point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v-SE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v-SE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𝑔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or SINRs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sv-SE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</a:t>
                </a:r>
                <a:r>
                  <a:rPr lang="en-US" dirty="0" smtClean="0"/>
                  <a:t>beamforming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that </a:t>
                </a:r>
                <a:r>
                  <a:rPr lang="en-US" dirty="0" smtClean="0"/>
                  <a:t>attains </a:t>
                </a:r>
                <a:r>
                  <a:rPr lang="en-US" dirty="0"/>
                  <a:t>this </a:t>
                </a:r>
                <a:r>
                  <a:rPr lang="en-US" dirty="0" smtClean="0"/>
                  <a:t>point</a:t>
                </a:r>
              </a:p>
              <a:p>
                <a:pPr lvl="1"/>
                <a:r>
                  <a:rPr lang="en-US" dirty="0" smtClean="0"/>
                  <a:t>Fixed SINRs make the constraints convex: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Global solution in polynomial time – </a:t>
                </a:r>
                <a:r>
                  <a:rPr lang="en-US" dirty="0"/>
                  <a:t>use CVX, </a:t>
                </a:r>
                <a:r>
                  <a:rPr lang="en-US" dirty="0" err="1"/>
                  <a:t>Yalmip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937104" cy="5592114"/>
              </a:xfrm>
              <a:blipFill rotWithShape="1">
                <a:blip r:embed="rId2"/>
                <a:stretch>
                  <a:fillRect l="-1718" t="-98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 descr="C:\Users\emilbjo\Documents\NOW-book\Tutorial\PIMRC 2013\Section 1-3 Slides\transformation-soc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70" y="2555701"/>
            <a:ext cx="996039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345246" y="4426321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7866186" y="2339677"/>
            <a:ext cx="648072" cy="648072"/>
          </a:xfrm>
          <a:prstGeom prst="line">
            <a:avLst/>
          </a:prstGeom>
          <a:noFill/>
          <a:ln>
            <a:solidFill>
              <a:srgbClr val="C00000"/>
            </a:solidFill>
            <a:headEnd type="none" w="med" len="med"/>
            <a:tailEnd type="stealth" w="lg" len="lg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8298234" y="1763613"/>
            <a:ext cx="23762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Second order 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cone: Convex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673498" y="4571925"/>
            <a:ext cx="900100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kern="0" dirty="0" smtClean="0"/>
              <a:t>M</a:t>
            </a:r>
            <a:r>
              <a:rPr lang="en-US" sz="1600" kern="0" dirty="0"/>
              <a:t>. Bengtsson, B. Ottersten, “Optimal Downlink </a:t>
            </a:r>
            <a:r>
              <a:rPr lang="en-US" sz="1600" kern="0" dirty="0" smtClean="0"/>
              <a:t>Beamforming Using </a:t>
            </a:r>
            <a:r>
              <a:rPr lang="en-US" sz="1600" kern="0" dirty="0" err="1"/>
              <a:t>Semidefinite</a:t>
            </a:r>
            <a:r>
              <a:rPr lang="en-US" sz="1600" kern="0" dirty="0"/>
              <a:t> </a:t>
            </a:r>
            <a:r>
              <a:rPr lang="en-US" sz="1600" kern="0" dirty="0" smtClean="0"/>
              <a:t>Optimization,” Proc. </a:t>
            </a:r>
            <a:r>
              <a:rPr lang="en-US" sz="1600" kern="0" dirty="0" err="1" smtClean="0"/>
              <a:t>Allerton</a:t>
            </a:r>
            <a:r>
              <a:rPr lang="en-US" sz="1600" kern="0" dirty="0" smtClean="0"/>
              <a:t>, 1999.</a:t>
            </a:r>
          </a:p>
          <a:p>
            <a:pPr>
              <a:spcAft>
                <a:spcPts val="1200"/>
              </a:spcAft>
            </a:pPr>
            <a:r>
              <a:rPr lang="en-US" sz="1600" kern="0" dirty="0" smtClean="0"/>
              <a:t>A. Wiesel, Y. </a:t>
            </a:r>
            <a:r>
              <a:rPr lang="en-US" sz="1600" kern="0" dirty="0" err="1" smtClean="0"/>
              <a:t>Eldar</a:t>
            </a:r>
            <a:r>
              <a:rPr lang="en-US" sz="1600" kern="0" dirty="0" smtClean="0"/>
              <a:t>, and S. </a:t>
            </a:r>
            <a:r>
              <a:rPr lang="en-US" sz="1600" kern="0" dirty="0" err="1" smtClean="0"/>
              <a:t>Shamai</a:t>
            </a:r>
            <a:r>
              <a:rPr lang="en-US" sz="1600" kern="0" dirty="0" smtClean="0"/>
              <a:t>, “Linear precoding via conic optimization for fixed MIMO receivers,” IEEE Trans. on Signal Processing, 2006.</a:t>
            </a:r>
          </a:p>
          <a:p>
            <a:pPr>
              <a:spcAft>
                <a:spcPts val="1200"/>
              </a:spcAft>
            </a:pPr>
            <a:r>
              <a:rPr lang="en-US" sz="1600" kern="0" dirty="0" smtClean="0"/>
              <a:t>W. Yu and T. </a:t>
            </a:r>
            <a:r>
              <a:rPr lang="en-US" sz="1600" kern="0" dirty="0" err="1" smtClean="0"/>
              <a:t>Lan</a:t>
            </a:r>
            <a:r>
              <a:rPr lang="en-US" sz="1600" kern="0" dirty="0" smtClean="0"/>
              <a:t>, “Transmitter optimization for the multi-antenna downlink with per-antenna power constraints,” </a:t>
            </a:r>
            <a:r>
              <a:rPr lang="pt-BR" sz="1600" kern="0" dirty="0" smtClean="0"/>
              <a:t>IEEE Trans. on Signal Processing, 2007.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E. </a:t>
            </a:r>
            <a:r>
              <a:rPr lang="en-US" sz="1600" kern="0" dirty="0"/>
              <a:t>Björnson, </a:t>
            </a:r>
            <a:r>
              <a:rPr lang="en-US" sz="1600" kern="0" dirty="0" smtClean="0"/>
              <a:t>G. </a:t>
            </a:r>
            <a:r>
              <a:rPr lang="en-US" sz="1600" kern="0" dirty="0" err="1"/>
              <a:t>Zheng</a:t>
            </a:r>
            <a:r>
              <a:rPr lang="en-US" sz="1600" kern="0" dirty="0"/>
              <a:t>, </a:t>
            </a:r>
            <a:r>
              <a:rPr lang="en-US" sz="1600" kern="0" dirty="0" smtClean="0"/>
              <a:t>M. </a:t>
            </a:r>
            <a:r>
              <a:rPr lang="en-US" sz="1600" kern="0" dirty="0"/>
              <a:t>Bengtsson, </a:t>
            </a:r>
            <a:r>
              <a:rPr lang="en-US" sz="1600" kern="0" dirty="0" smtClean="0"/>
              <a:t>B. </a:t>
            </a:r>
            <a:r>
              <a:rPr lang="en-US" sz="1600" kern="0" dirty="0"/>
              <a:t>Ottersten, “Robust Monotonic Optimization Framework for </a:t>
            </a:r>
            <a:r>
              <a:rPr lang="en-US" sz="1600" kern="0" dirty="0" err="1"/>
              <a:t>Multicell</a:t>
            </a:r>
            <a:r>
              <a:rPr lang="en-US" sz="1600" kern="0" dirty="0"/>
              <a:t> MISO Systems,”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Signal </a:t>
            </a:r>
            <a:r>
              <a:rPr lang="en-US" sz="1600" kern="0" dirty="0" smtClean="0"/>
              <a:t>Processing, 2012.</a:t>
            </a:r>
            <a:endParaRPr lang="en-US" sz="1600" kern="0" dirty="0"/>
          </a:p>
          <a:p>
            <a:pPr>
              <a:buFontTx/>
              <a:buNone/>
            </a:pPr>
            <a:endParaRPr lang="en-US" kern="0" dirty="0"/>
          </a:p>
        </p:txBody>
      </p:sp>
      <p:sp>
        <p:nvSpPr>
          <p:cNvPr id="15" name="TextBox 14"/>
          <p:cNvSpPr txBox="1"/>
          <p:nvPr/>
        </p:nvSpPr>
        <p:spPr>
          <a:xfrm>
            <a:off x="10964" y="4826828"/>
            <a:ext cx="192882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Total Power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Constraints</a:t>
            </a:r>
            <a:endParaRPr lang="en-US" sz="1600" dirty="0" smtClean="0">
              <a:latin typeface="+mj-lt"/>
            </a:endParaRPr>
          </a:p>
          <a:p>
            <a:pPr>
              <a:spcAft>
                <a:spcPts val="1600"/>
              </a:spcAft>
            </a:pPr>
            <a:endParaRPr lang="en-US" sz="1600" dirty="0" smtClean="0">
              <a:latin typeface="+mj-lt"/>
            </a:endParaRPr>
          </a:p>
          <a:p>
            <a:r>
              <a:rPr lang="en-US" sz="1600" b="1" dirty="0" smtClean="0">
                <a:latin typeface="+mj-lt"/>
              </a:rPr>
              <a:t>Per-Antenna</a:t>
            </a:r>
          </a:p>
          <a:p>
            <a:r>
              <a:rPr lang="en-US" sz="1600" b="1" dirty="0" smtClean="0">
                <a:latin typeface="+mj-lt"/>
              </a:rPr>
              <a:t>Constraints</a:t>
            </a:r>
          </a:p>
          <a:p>
            <a:pPr>
              <a:spcAft>
                <a:spcPts val="200"/>
              </a:spcAft>
            </a:pPr>
            <a:endParaRPr lang="en-US" sz="1600" dirty="0" smtClean="0">
              <a:latin typeface="+mj-lt"/>
            </a:endParaRPr>
          </a:p>
          <a:p>
            <a:r>
              <a:rPr lang="en-US" sz="1600" b="1" dirty="0">
                <a:latin typeface="+mj-lt"/>
              </a:rPr>
              <a:t>G</a:t>
            </a:r>
            <a:r>
              <a:rPr lang="en-US" sz="1600" b="1" dirty="0" smtClean="0">
                <a:latin typeface="+mj-lt"/>
              </a:rPr>
              <a:t>eneral Constraints</a:t>
            </a:r>
          </a:p>
        </p:txBody>
      </p:sp>
      <p:sp>
        <p:nvSpPr>
          <p:cNvPr id="16" name="Right Brace 15"/>
          <p:cNvSpPr/>
          <p:nvPr/>
        </p:nvSpPr>
        <p:spPr bwMode="auto">
          <a:xfrm flipH="1">
            <a:off x="1504082" y="4662983"/>
            <a:ext cx="180020" cy="1008112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8732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build="allAtOnce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emilbjo\Documents\Presentationer\2012-10 Supelec\region_examples_convex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131765"/>
            <a:ext cx="4944201" cy="39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</a:t>
            </a:r>
            <a:r>
              <a:rPr lang="en-US" dirty="0" smtClean="0"/>
              <a:t>2: </a:t>
            </a:r>
            <a:r>
              <a:rPr lang="en-US" spc="-70" dirty="0"/>
              <a:t>Max-Min Fairness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How to Classify Weighted Max-Min Fairness?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Property: Solution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the same 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3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C:\Users\emilbjo\Documents\Presentationer\2012-10 Supelec\optimization-problem-subjective-maxm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4" y="1755849"/>
            <a:ext cx="9210675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 flipV="1">
            <a:off x="539330" y="3933273"/>
            <a:ext cx="2974599" cy="29625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2676945" y="4702810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847306" y="5941217"/>
                <a:ext cx="3728585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Line in 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i="1">
                            <a:latin typeface="Cambria Math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sv-SE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sz="20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)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306" y="5941217"/>
                <a:ext cx="3728585" cy="426527"/>
              </a:xfrm>
              <a:prstGeom prst="rect">
                <a:avLst/>
              </a:prstGeom>
              <a:blipFill rotWithShape="1">
                <a:blip r:embed="rId5"/>
                <a:stretch>
                  <a:fillRect l="-1634" t="-8571" b="-1714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 flipH="1" flipV="1">
            <a:off x="2026629" y="5580037"/>
            <a:ext cx="1749239" cy="5754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2806594" y="4754611"/>
            <a:ext cx="1040712" cy="886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3905746" y="4643933"/>
            <a:ext cx="3038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</a:rPr>
              <a:t>Solution is on this line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01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2: </a:t>
            </a:r>
            <a:r>
              <a:rPr lang="en-US" spc="-70" dirty="0"/>
              <a:t>Max-Min </a:t>
            </a:r>
            <a:r>
              <a:rPr lang="en-US" spc="-70" dirty="0" smtClean="0"/>
              <a:t>Fairness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Simple Line-Search: Bisection</a:t>
            </a:r>
          </a:p>
          <a:p>
            <a:pPr lvl="1"/>
            <a:r>
              <a:rPr lang="en-US" dirty="0">
                <a:sym typeface="Wingdings" pitchFamily="2" charset="2"/>
              </a:rPr>
              <a:t>Iteratively Solving Convex Problems (i.e., quasi-convex)</a:t>
            </a:r>
            <a:endParaRPr lang="en-US" dirty="0"/>
          </a:p>
          <a:p>
            <a:endParaRPr lang="sv-SE" dirty="0"/>
          </a:p>
        </p:txBody>
      </p:sp>
      <p:pic>
        <p:nvPicPr>
          <p:cNvPr id="7" name="Picture 2" descr="C:\Users\emilbjo\Documents\Presentationer\2012-10 Supelec\region_examples_convex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131765"/>
            <a:ext cx="4948035" cy="39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 rot="5400000" flipH="1" flipV="1">
            <a:off x="570019" y="3622647"/>
            <a:ext cx="3251736" cy="32499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9" name="Rounded Rectangle 8"/>
          <p:cNvSpPr/>
          <p:nvPr/>
        </p:nvSpPr>
        <p:spPr bwMode="auto">
          <a:xfrm>
            <a:off x="5993978" y="2483693"/>
            <a:ext cx="4214842" cy="321471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rabicPeriod"/>
              <a:tabLst/>
            </a:pPr>
            <a:r>
              <a:rPr lang="en-US" sz="2000" dirty="0" smtClean="0">
                <a:latin typeface="+mj-lt"/>
              </a:rPr>
              <a:t>Find start interval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rabicPeriod"/>
              <a:tabLst/>
            </a:pPr>
            <a:r>
              <a:rPr lang="en-US" sz="2000" dirty="0" smtClean="0">
                <a:latin typeface="+mj-lt"/>
              </a:rPr>
              <a:t>Solve the “easy” problem at midpoint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sz="2000" dirty="0" smtClean="0">
                <a:latin typeface="+mj-lt"/>
              </a:rPr>
              <a:t>If feasible:</a:t>
            </a:r>
          </a:p>
          <a:p>
            <a:pPr marL="914400" lvl="1" indent="-457200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        Remove lower half</a:t>
            </a:r>
          </a:p>
          <a:p>
            <a:pPr marL="914400" lvl="1" indent="-457200" eaLnBrk="0" hangingPunct="0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Else: Remove upper half</a:t>
            </a:r>
          </a:p>
          <a:p>
            <a:pPr marL="457200" indent="-4572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Iterate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2053823" y="50968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1" name="Straight Connector 10"/>
          <p:cNvCxnSpPr>
            <a:cxnSpLocks noChangeAspect="1"/>
          </p:cNvCxnSpPr>
          <p:nvPr/>
        </p:nvCxnSpPr>
        <p:spPr bwMode="auto">
          <a:xfrm rot="5400000" flipH="1" flipV="1">
            <a:off x="2195445" y="3622205"/>
            <a:ext cx="1625868" cy="16249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2" name="Multiply 11"/>
          <p:cNvSpPr/>
          <p:nvPr/>
        </p:nvSpPr>
        <p:spPr bwMode="auto">
          <a:xfrm>
            <a:off x="2867423" y="42868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3" name="Straight Connector 12"/>
          <p:cNvCxnSpPr>
            <a:cxnSpLocks noChangeAspect="1"/>
          </p:cNvCxnSpPr>
          <p:nvPr/>
        </p:nvCxnSpPr>
        <p:spPr bwMode="auto">
          <a:xfrm rot="5400000" flipH="1" flipV="1">
            <a:off x="2195666" y="4434918"/>
            <a:ext cx="812934" cy="8124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4" name="Multiply 13"/>
          <p:cNvSpPr/>
          <p:nvPr/>
        </p:nvSpPr>
        <p:spPr bwMode="auto">
          <a:xfrm>
            <a:off x="2457023" y="4693335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5" name="Straight Connector 14"/>
          <p:cNvCxnSpPr>
            <a:cxnSpLocks noChangeAspect="1"/>
          </p:cNvCxnSpPr>
          <p:nvPr/>
        </p:nvCxnSpPr>
        <p:spPr bwMode="auto">
          <a:xfrm rot="5400000" flipH="1" flipV="1">
            <a:off x="2602023" y="4434807"/>
            <a:ext cx="406467" cy="4062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6" name="Multiply 15"/>
          <p:cNvSpPr/>
          <p:nvPr/>
        </p:nvSpPr>
        <p:spPr bwMode="auto">
          <a:xfrm>
            <a:off x="2665823" y="44956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7" name="Straight Connector 16"/>
          <p:cNvCxnSpPr>
            <a:cxnSpLocks noChangeAspect="1"/>
          </p:cNvCxnSpPr>
          <p:nvPr/>
        </p:nvCxnSpPr>
        <p:spPr bwMode="auto">
          <a:xfrm rot="5400000" flipH="1" flipV="1">
            <a:off x="2602078" y="4637985"/>
            <a:ext cx="203234" cy="2031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8" name="Multiply 17"/>
          <p:cNvSpPr/>
          <p:nvPr/>
        </p:nvSpPr>
        <p:spPr bwMode="auto">
          <a:xfrm>
            <a:off x="2561423" y="45928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Content Placeholder 9"/>
          <p:cNvSpPr txBox="1">
            <a:spLocks/>
          </p:cNvSpPr>
          <p:nvPr/>
        </p:nvSpPr>
        <p:spPr bwMode="auto">
          <a:xfrm>
            <a:off x="5826377" y="5922977"/>
            <a:ext cx="456008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Subproblem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: Convex optimization</a:t>
            </a:r>
          </a:p>
          <a:p>
            <a:pPr marR="0" lvl="0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Line-search: Linear convergence</a:t>
            </a:r>
          </a:p>
          <a:p>
            <a:pPr marR="0" lvl="0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One dimension (</a:t>
            </a:r>
            <a:r>
              <a:rPr lang="en-US" sz="2000" kern="0" dirty="0" err="1" smtClean="0">
                <a:latin typeface="+mn-lt"/>
              </a:rPr>
              <a:t>independ</a:t>
            </a:r>
            <a:r>
              <a:rPr lang="en-US" sz="2000" kern="0" dirty="0" smtClean="0">
                <a:latin typeface="+mn-lt"/>
              </a:rPr>
              <a:t>. #users)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943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2: </a:t>
            </a:r>
            <a:r>
              <a:rPr lang="en-US" spc="-70" dirty="0"/>
              <a:t>Max-Min Fairness </a:t>
            </a:r>
            <a:r>
              <a:rPr lang="en-US" spc="-70" dirty="0" smtClean="0"/>
              <a:t>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Classification of Weighted Max-Min Fairness:</a:t>
            </a:r>
          </a:p>
          <a:p>
            <a:pPr lvl="1"/>
            <a:r>
              <a:rPr lang="en-US" b="1" dirty="0" smtClean="0"/>
              <a:t>Quasi-convex problem </a:t>
            </a:r>
            <a:r>
              <a:rPr lang="en-US" dirty="0"/>
              <a:t>(belongs to convex 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Polynomial complexity in #users, #antennas, #constraints</a:t>
            </a:r>
            <a:endParaRPr lang="en-US" dirty="0"/>
          </a:p>
          <a:p>
            <a:pPr lvl="1"/>
            <a:r>
              <a:rPr lang="en-US" dirty="0" smtClean="0"/>
              <a:t>Might be feasible complexity in practice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45246" y="4426321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3498" y="4571925"/>
            <a:ext cx="900100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kern="0" dirty="0"/>
              <a:t>T.-L. Tung and K. Yao, “Optimal downlink power-control design </a:t>
            </a:r>
            <a:r>
              <a:rPr lang="en-US" sz="1600" kern="0" dirty="0" smtClean="0"/>
              <a:t>methodology for </a:t>
            </a:r>
            <a:r>
              <a:rPr lang="en-US" sz="1600" kern="0" dirty="0"/>
              <a:t>a mobile radio DS-CDMA system,” in </a:t>
            </a:r>
            <a:r>
              <a:rPr lang="en-US" sz="1600" kern="0" dirty="0" smtClean="0"/>
              <a:t>IEEE </a:t>
            </a:r>
            <a:r>
              <a:rPr lang="en-US" sz="1600" kern="0" dirty="0"/>
              <a:t>Workshop </a:t>
            </a:r>
            <a:r>
              <a:rPr lang="en-US" sz="1600" kern="0" dirty="0" smtClean="0"/>
              <a:t>SIPS, </a:t>
            </a:r>
            <a:r>
              <a:rPr lang="en-US" sz="1600" kern="0" dirty="0"/>
              <a:t>2002.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M</a:t>
            </a:r>
            <a:r>
              <a:rPr lang="en-US" sz="1600" kern="0" dirty="0"/>
              <a:t>. </a:t>
            </a:r>
            <a:r>
              <a:rPr lang="en-US" sz="1600" kern="0" dirty="0" err="1"/>
              <a:t>Mohseni</a:t>
            </a:r>
            <a:r>
              <a:rPr lang="en-US" sz="1600" kern="0" dirty="0"/>
              <a:t>, R. Zhang, and J. </a:t>
            </a:r>
            <a:r>
              <a:rPr lang="en-US" sz="1600" kern="0" dirty="0" err="1"/>
              <a:t>Cioffi</a:t>
            </a:r>
            <a:r>
              <a:rPr lang="en-US" sz="1600" kern="0" dirty="0"/>
              <a:t>, “Optimized transmission for </a:t>
            </a:r>
            <a:r>
              <a:rPr lang="en-US" sz="1600" kern="0" dirty="0" smtClean="0"/>
              <a:t>fading multiple-access </a:t>
            </a:r>
            <a:r>
              <a:rPr lang="en-US" sz="1600" kern="0" dirty="0"/>
              <a:t>and broadcast channels with multiple antennas,” IEEE </a:t>
            </a:r>
            <a:r>
              <a:rPr lang="en-US" sz="1600" kern="0" dirty="0" smtClean="0"/>
              <a:t>Journal on Sel. </a:t>
            </a:r>
            <a:r>
              <a:rPr lang="en-US" sz="1600" kern="0" dirty="0"/>
              <a:t>Areas in </a:t>
            </a:r>
            <a:r>
              <a:rPr lang="en-US" sz="1600" kern="0" dirty="0" smtClean="0"/>
              <a:t>Communications, 2006.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A</a:t>
            </a:r>
            <a:r>
              <a:rPr lang="en-US" sz="1600" kern="0" dirty="0"/>
              <a:t>. Wiesel, Y. </a:t>
            </a:r>
            <a:r>
              <a:rPr lang="en-US" sz="1600" kern="0" dirty="0" err="1"/>
              <a:t>Eldar</a:t>
            </a:r>
            <a:r>
              <a:rPr lang="en-US" sz="1600" kern="0" dirty="0"/>
              <a:t>, and S. </a:t>
            </a:r>
            <a:r>
              <a:rPr lang="en-US" sz="1600" kern="0" dirty="0" err="1"/>
              <a:t>Shamai</a:t>
            </a:r>
            <a:r>
              <a:rPr lang="en-US" sz="1600" kern="0" dirty="0"/>
              <a:t>, “Linear </a:t>
            </a:r>
            <a:r>
              <a:rPr lang="en-US" sz="1600" kern="0" dirty="0" err="1"/>
              <a:t>precoding</a:t>
            </a:r>
            <a:r>
              <a:rPr lang="en-US" sz="1600" kern="0" dirty="0"/>
              <a:t> via conic optimization for fixed MIMO receivers,” IEEE Trans. on Signal Processing, 2006.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E. </a:t>
            </a:r>
            <a:r>
              <a:rPr lang="en-US" sz="1600" kern="0" dirty="0"/>
              <a:t>Björnson, </a:t>
            </a:r>
            <a:r>
              <a:rPr lang="en-US" sz="1600" kern="0" dirty="0" smtClean="0"/>
              <a:t>G. </a:t>
            </a:r>
            <a:r>
              <a:rPr lang="en-US" sz="1600" kern="0" dirty="0" err="1"/>
              <a:t>Zheng</a:t>
            </a:r>
            <a:r>
              <a:rPr lang="en-US" sz="1600" kern="0" dirty="0"/>
              <a:t>, </a:t>
            </a:r>
            <a:r>
              <a:rPr lang="en-US" sz="1600" kern="0" dirty="0" smtClean="0"/>
              <a:t>M. </a:t>
            </a:r>
            <a:r>
              <a:rPr lang="en-US" sz="1600" kern="0" dirty="0"/>
              <a:t>Bengtsson, </a:t>
            </a:r>
            <a:r>
              <a:rPr lang="en-US" sz="1600" kern="0" dirty="0" smtClean="0"/>
              <a:t>B. </a:t>
            </a:r>
            <a:r>
              <a:rPr lang="en-US" sz="1600" kern="0" dirty="0"/>
              <a:t>Ottersten, “Robust Monotonic Optimization Framework for </a:t>
            </a:r>
            <a:r>
              <a:rPr lang="en-US" sz="1600" kern="0" dirty="0" err="1"/>
              <a:t>Multicell</a:t>
            </a:r>
            <a:r>
              <a:rPr lang="en-US" sz="1600" kern="0" dirty="0"/>
              <a:t> MISO Systems,”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Signal </a:t>
            </a:r>
            <a:r>
              <a:rPr lang="en-US" sz="1600" kern="0" dirty="0" smtClean="0"/>
              <a:t>Processing, 2012.</a:t>
            </a:r>
            <a:endParaRPr lang="en-US" sz="1600" kern="0" dirty="0"/>
          </a:p>
          <a:p>
            <a:pPr>
              <a:buFontTx/>
              <a:buNone/>
            </a:pP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0964" y="4703310"/>
            <a:ext cx="1928826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Early work</a:t>
            </a:r>
            <a:endParaRPr lang="en-US" sz="1600" dirty="0" smtClean="0">
              <a:latin typeface="+mj-lt"/>
            </a:endParaRPr>
          </a:p>
          <a:p>
            <a:pPr>
              <a:spcAft>
                <a:spcPts val="2400"/>
              </a:spcAft>
            </a:pPr>
            <a:endParaRPr lang="en-US" sz="1600" dirty="0" smtClean="0">
              <a:latin typeface="+mj-lt"/>
            </a:endParaRPr>
          </a:p>
          <a:p>
            <a:r>
              <a:rPr lang="en-US" sz="1600" b="1" dirty="0" smtClean="0">
                <a:latin typeface="+mj-lt"/>
              </a:rPr>
              <a:t>Main references</a:t>
            </a:r>
          </a:p>
          <a:p>
            <a:pPr>
              <a:spcAft>
                <a:spcPts val="1200"/>
              </a:spcAft>
            </a:pPr>
            <a:endParaRPr lang="en-US" sz="1600" dirty="0" smtClean="0">
              <a:latin typeface="+mj-lt"/>
            </a:endParaRPr>
          </a:p>
          <a:p>
            <a:pPr>
              <a:spcAft>
                <a:spcPts val="200"/>
              </a:spcAft>
            </a:pPr>
            <a:endParaRPr lang="en-US" sz="1600" dirty="0" smtClean="0">
              <a:latin typeface="+mj-lt"/>
            </a:endParaRPr>
          </a:p>
          <a:p>
            <a:r>
              <a:rPr lang="en-US" sz="1600" b="1" dirty="0" smtClean="0">
                <a:latin typeface="+mj-lt"/>
              </a:rPr>
              <a:t>Channel uncertainty</a:t>
            </a:r>
          </a:p>
        </p:txBody>
      </p:sp>
      <p:sp>
        <p:nvSpPr>
          <p:cNvPr id="10" name="Right Brace 9"/>
          <p:cNvSpPr/>
          <p:nvPr/>
        </p:nvSpPr>
        <p:spPr bwMode="auto">
          <a:xfrm flipH="1">
            <a:off x="1504082" y="5292005"/>
            <a:ext cx="182214" cy="127505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2172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</a:t>
            </a:r>
            <a:r>
              <a:rPr lang="en-US" dirty="0" smtClean="0"/>
              <a:t>3: Weighted </a:t>
            </a:r>
            <a:r>
              <a:rPr lang="en-US" spc="-80" dirty="0" smtClean="0"/>
              <a:t>Sum </a:t>
            </a:r>
            <a:r>
              <a:rPr lang="en-US" spc="-80" dirty="0"/>
              <a:t>Performance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How to Classify Weighted Sum Performance?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Geometrically: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:r>
                  <a:rPr lang="en-US" dirty="0">
                    <a:latin typeface="Courier New" pitchFamily="49" charset="0"/>
                    <a:cs typeface="Courier New" pitchFamily="49" charset="0"/>
                  </a:rPr>
                  <a:t>opt-value</a:t>
                </a:r>
                <a:r>
                  <a:rPr lang="en-US" dirty="0"/>
                  <a:t> is a </a:t>
                </a:r>
                <a:r>
                  <a:rPr lang="en-US" dirty="0" smtClean="0"/>
                  <a:t>line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optimization-problem-subjective-weightedsu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8" y="1755849"/>
            <a:ext cx="9134475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ilbjo\Documents\Presentationer\2012-10 Supelec\region_examples_convex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248580"/>
            <a:ext cx="4948035" cy="39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1121261" y="3248580"/>
            <a:ext cx="3501321" cy="35013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2419041" y="4540511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73401" y="3994721"/>
            <a:ext cx="5715040" cy="2376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04788"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b="1" kern="0" noProof="0" dirty="0" smtClean="0">
                <a:latin typeface="+mn-lt"/>
              </a:rPr>
              <a:t>Opt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-value is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unknown!</a:t>
            </a:r>
          </a:p>
          <a:p>
            <a:pPr marL="504825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>
                <a:solidFill>
                  <a:srgbClr val="000000"/>
                </a:solidFill>
                <a:latin typeface="Verdana"/>
              </a:rPr>
              <a:t>Distance from origin </a:t>
            </a: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is unknown</a:t>
            </a:r>
          </a:p>
          <a:p>
            <a:pPr marL="504825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>
                <a:solidFill>
                  <a:srgbClr val="000000"/>
                </a:solidFill>
                <a:latin typeface="Verdana"/>
              </a:rPr>
              <a:t>Line </a:t>
            </a:r>
            <a:r>
              <a:rPr lang="en-US" sz="2000" kern="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 </a:t>
            </a:r>
            <a:r>
              <a:rPr lang="en-US" sz="2000" kern="0" dirty="0" err="1" smtClean="0">
                <a:solidFill>
                  <a:srgbClr val="000000"/>
                </a:solidFill>
                <a:latin typeface="Verdana"/>
              </a:rPr>
              <a:t>Hyperplane</a:t>
            </a: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Verdana"/>
              </a:rPr>
              <a:t>(dim: #user – 1</a:t>
            </a: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)</a:t>
            </a:r>
            <a:endParaRPr lang="en-US" sz="2000" kern="0" dirty="0">
              <a:solidFill>
                <a:srgbClr val="000000"/>
              </a:solidFill>
              <a:latin typeface="Verdana"/>
            </a:endParaRPr>
          </a:p>
          <a:p>
            <a:pPr marL="504825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Harder </a:t>
            </a:r>
            <a:r>
              <a:rPr lang="en-US" sz="2000" kern="0" dirty="0">
                <a:solidFill>
                  <a:srgbClr val="000000"/>
                </a:solidFill>
                <a:latin typeface="Verdana"/>
              </a:rPr>
              <a:t>than </a:t>
            </a: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max-min fairness</a:t>
            </a:r>
          </a:p>
          <a:p>
            <a:pPr marL="504825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Non-convex problem</a:t>
            </a:r>
          </a:p>
        </p:txBody>
      </p:sp>
      <p:cxnSp>
        <p:nvCxnSpPr>
          <p:cNvPr id="12" name="Straight Connector 11"/>
          <p:cNvCxnSpPr>
            <a:cxnSpLocks noChangeAspect="1"/>
          </p:cNvCxnSpPr>
          <p:nvPr/>
        </p:nvCxnSpPr>
        <p:spPr bwMode="auto">
          <a:xfrm>
            <a:off x="1517017" y="3155769"/>
            <a:ext cx="3424975" cy="34249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cxnSpLocks noChangeAspect="1"/>
          </p:cNvCxnSpPr>
          <p:nvPr/>
        </p:nvCxnSpPr>
        <p:spPr bwMode="auto">
          <a:xfrm>
            <a:off x="775669" y="3458801"/>
            <a:ext cx="3594819" cy="35948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4973401" y="3851845"/>
            <a:ext cx="5429288" cy="223167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4788" lvl="0" indent="-204788" algn="ctr" defTabSz="1042988">
              <a:spcBef>
                <a:spcPct val="20000"/>
              </a:spcBef>
              <a:buClr>
                <a:srgbClr val="808080"/>
              </a:buClr>
              <a:defRPr/>
            </a:pPr>
            <a:endParaRPr lang="en-US" sz="2000" kern="0" dirty="0" smtClean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6358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build="allAtOnce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Part 1</a:t>
            </a: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Fundamentals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3: Weighted </a:t>
            </a:r>
            <a:r>
              <a:rPr lang="en-US" spc="-80" dirty="0"/>
              <a:t>Sum </a:t>
            </a:r>
            <a:r>
              <a:rPr lang="en-US" spc="-80" dirty="0" smtClean="0"/>
              <a:t>Performance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752618" cy="4464496"/>
          </a:xfrm>
        </p:spPr>
        <p:txBody>
          <a:bodyPr/>
          <a:lstStyle/>
          <a:p>
            <a:r>
              <a:rPr lang="en-US" dirty="0"/>
              <a:t>Classification of Weighted Sum Performance:</a:t>
            </a:r>
          </a:p>
          <a:p>
            <a:pPr lvl="1"/>
            <a:r>
              <a:rPr lang="en-US" dirty="0" smtClean="0"/>
              <a:t>Non-convex problem</a:t>
            </a:r>
          </a:p>
          <a:p>
            <a:pPr lvl="1"/>
            <a:r>
              <a:rPr lang="en-US" dirty="0" smtClean="0"/>
              <a:t>Power constraints: Convex</a:t>
            </a:r>
            <a:endParaRPr lang="en-US" dirty="0"/>
          </a:p>
          <a:p>
            <a:pPr lvl="1"/>
            <a:r>
              <a:rPr lang="en-US" dirty="0" smtClean="0"/>
              <a:t>Utility: Monotonically increasing or decreasing in beamforming vectors</a:t>
            </a:r>
          </a:p>
          <a:p>
            <a:pPr lvl="1"/>
            <a:r>
              <a:rPr lang="en-US" dirty="0" smtClean="0"/>
              <a:t>Therefore: </a:t>
            </a:r>
            <a:r>
              <a:rPr lang="en-US" b="1" dirty="0" smtClean="0"/>
              <a:t>Monotonic problem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Can There Be a Magic Algorithm?</a:t>
            </a:r>
          </a:p>
          <a:p>
            <a:pPr lvl="1"/>
            <a:r>
              <a:rPr lang="en-US" dirty="0" smtClean="0"/>
              <a:t>No, provably </a:t>
            </a:r>
            <a:r>
              <a:rPr lang="en-US" dirty="0"/>
              <a:t>NP-hard (Non-deterministic Polynomial-time hard)</a:t>
            </a:r>
          </a:p>
          <a:p>
            <a:pPr lvl="1"/>
            <a:r>
              <a:rPr lang="en-US" dirty="0" smtClean="0"/>
              <a:t>Exponential complexity but in which parameters?</a:t>
            </a:r>
            <a:br>
              <a:rPr lang="en-US" dirty="0" smtClean="0"/>
            </a:br>
            <a:r>
              <a:rPr lang="en-US" dirty="0" smtClean="0"/>
              <a:t>(#</a:t>
            </a:r>
            <a:r>
              <a:rPr lang="en-US" dirty="0"/>
              <a:t>users, #antennas, #</a:t>
            </a:r>
            <a:r>
              <a:rPr lang="en-US" dirty="0" smtClean="0"/>
              <a:t>constraints)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45246" y="5866481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45246" y="6012085"/>
            <a:ext cx="1032925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/>
              <a:t>Z.-Q. </a:t>
            </a:r>
            <a:r>
              <a:rPr lang="en-US" sz="1600" dirty="0" err="1"/>
              <a:t>Luo</a:t>
            </a:r>
            <a:r>
              <a:rPr lang="en-US" sz="1600" dirty="0"/>
              <a:t> and S. Zhang, “Dynamic spectrum management: Complexity </a:t>
            </a:r>
            <a:r>
              <a:rPr lang="en-US" sz="1600" dirty="0" smtClean="0"/>
              <a:t>and duality</a:t>
            </a:r>
            <a:r>
              <a:rPr lang="en-US" sz="1600" dirty="0"/>
              <a:t>,” </a:t>
            </a:r>
            <a:r>
              <a:rPr lang="en-US" sz="1600" i="1" dirty="0"/>
              <a:t>IEEE Journal of </a:t>
            </a:r>
            <a:r>
              <a:rPr lang="en-US" sz="1600" i="1" dirty="0" smtClean="0"/>
              <a:t>Sel. </a:t>
            </a:r>
            <a:r>
              <a:rPr lang="en-US" sz="1600" i="1" dirty="0"/>
              <a:t>Topics in Signal </a:t>
            </a:r>
            <a:r>
              <a:rPr lang="en-US" sz="1600" i="1" dirty="0" smtClean="0"/>
              <a:t>Processing</a:t>
            </a:r>
            <a:r>
              <a:rPr lang="en-US" sz="1600" dirty="0" smtClean="0"/>
              <a:t>, </a:t>
            </a:r>
            <a:r>
              <a:rPr lang="sv-SE" sz="1600" dirty="0" smtClean="0"/>
              <a:t>2008.</a:t>
            </a:r>
          </a:p>
          <a:p>
            <a:r>
              <a:rPr lang="en-US" sz="1600" kern="0" dirty="0" smtClean="0"/>
              <a:t>Y</a:t>
            </a:r>
            <a:r>
              <a:rPr lang="en-US" sz="1600" kern="0" dirty="0"/>
              <a:t>.-F. Liu, Y.-H. Dai, and Z.-Q. </a:t>
            </a:r>
            <a:r>
              <a:rPr lang="en-US" sz="1600" kern="0" dirty="0" err="1"/>
              <a:t>Luo</a:t>
            </a:r>
            <a:r>
              <a:rPr lang="en-US" sz="1600" kern="0" dirty="0"/>
              <a:t>, “Coordinated beamforming for </a:t>
            </a:r>
            <a:r>
              <a:rPr lang="en-US" sz="1600" kern="0" dirty="0" smtClean="0"/>
              <a:t>MISO interference </a:t>
            </a:r>
            <a:r>
              <a:rPr lang="en-US" sz="1600" kern="0" dirty="0"/>
              <a:t>channel: Complexity analysis and efficient algorithms,” </a:t>
            </a:r>
            <a:r>
              <a:rPr lang="en-US" sz="1600" kern="0" dirty="0" smtClean="0"/>
              <a:t>IEEE Trans. </a:t>
            </a:r>
            <a:r>
              <a:rPr lang="en-US" sz="1600" kern="0" dirty="0"/>
              <a:t>on Signal Processing, </a:t>
            </a:r>
            <a:r>
              <a:rPr lang="en-US" sz="1600" kern="0" dirty="0" smtClean="0"/>
              <a:t>2011.</a:t>
            </a:r>
          </a:p>
        </p:txBody>
      </p:sp>
    </p:spTree>
    <p:extLst>
      <p:ext uri="{BB962C8B-B14F-4D97-AF65-F5344CB8AC3E}">
        <p14:creationId xmlns:p14="http://schemas.microsoft.com/office/powerpoint/2010/main" val="394860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3: Weighted </a:t>
            </a:r>
            <a:r>
              <a:rPr lang="en-US" spc="-80" dirty="0"/>
              <a:t>Sum Performance </a:t>
            </a:r>
            <a:r>
              <a:rPr lang="en-US" spc="-80" dirty="0" smtClean="0"/>
              <a:t>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Are Monotonic Problems Impossible to Solve?</a:t>
            </a:r>
          </a:p>
          <a:p>
            <a:pPr lvl="1">
              <a:spcAft>
                <a:spcPts val="2400"/>
              </a:spcAft>
            </a:pPr>
            <a:r>
              <a:rPr lang="en-US" dirty="0" smtClean="0"/>
              <a:t>No, not for small problems!</a:t>
            </a:r>
            <a:endParaRPr lang="en-US" dirty="0"/>
          </a:p>
          <a:p>
            <a:r>
              <a:rPr lang="en-US" dirty="0" smtClean="0"/>
              <a:t>Monotonic </a:t>
            </a:r>
            <a:r>
              <a:rPr lang="en-US" dirty="0"/>
              <a:t>Optimization </a:t>
            </a:r>
            <a:r>
              <a:rPr lang="en-US" dirty="0" smtClean="0"/>
              <a:t>Algorithms</a:t>
            </a:r>
            <a:endParaRPr lang="sv-SE" dirty="0"/>
          </a:p>
          <a:p>
            <a:pPr lvl="1">
              <a:spcAft>
                <a:spcPts val="600"/>
              </a:spcAft>
            </a:pPr>
            <a:r>
              <a:rPr lang="en-US" dirty="0" smtClean="0"/>
              <a:t>Improve Lower/upper bounds </a:t>
            </a:r>
            <a:r>
              <a:rPr lang="en-US" dirty="0"/>
              <a:t>on </a:t>
            </a:r>
            <a:r>
              <a:rPr lang="en-US" dirty="0" smtClean="0"/>
              <a:t>optimum: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Continue </a:t>
            </a:r>
            <a:r>
              <a:rPr lang="en-US" dirty="0" smtClean="0"/>
              <a:t>until</a:t>
            </a:r>
            <a:endParaRPr lang="en-US" dirty="0"/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Subproblem</a:t>
            </a:r>
            <a:r>
              <a:rPr lang="en-US" dirty="0">
                <a:solidFill>
                  <a:srgbClr val="000000"/>
                </a:solidFill>
              </a:rPr>
              <a:t>: Essentially weighted max-min </a:t>
            </a:r>
            <a:r>
              <a:rPr lang="en-US" dirty="0" smtClean="0">
                <a:solidFill>
                  <a:srgbClr val="000000"/>
                </a:solidFill>
              </a:rPr>
              <a:t>fairness problem</a:t>
            </a:r>
            <a:endParaRPr lang="en-US" dirty="0"/>
          </a:p>
          <a:p>
            <a:endParaRPr lang="sv-SE" dirty="0"/>
          </a:p>
        </p:txBody>
      </p:sp>
      <p:pic>
        <p:nvPicPr>
          <p:cNvPr id="7" name="Picture 2" descr="\\eead.ee.kth.se\dfs\home\emilbjo\Documents\Arbete\Konferens\CAMSAP 2011\Presentation\boun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324" y="2735343"/>
            <a:ext cx="25781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\\eead.ee.kth.se\dfs\home\emilbjo\Documents\Arbete\Konferens\CAMSAP 2011\Presentation\stopp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53" y="3197724"/>
            <a:ext cx="2137045" cy="5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345246" y="4211885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73498" y="4211885"/>
            <a:ext cx="900100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kern="0" dirty="0"/>
              <a:t>H. </a:t>
            </a:r>
            <a:r>
              <a:rPr lang="en-US" sz="1600" kern="0" dirty="0" err="1"/>
              <a:t>Tuy</a:t>
            </a:r>
            <a:r>
              <a:rPr lang="en-US" sz="1600" kern="0" dirty="0"/>
              <a:t>, “Monotonic optimization: Problems and solution approaches,” </a:t>
            </a:r>
            <a:r>
              <a:rPr lang="en-US" sz="1600" kern="0" dirty="0" smtClean="0"/>
              <a:t>SIAM Journal </a:t>
            </a:r>
            <a:r>
              <a:rPr lang="en-US" sz="1600" kern="0" dirty="0"/>
              <a:t>of Optimization, </a:t>
            </a:r>
            <a:r>
              <a:rPr lang="en-US" sz="1600" kern="0" dirty="0" smtClean="0"/>
              <a:t>2000.</a:t>
            </a:r>
          </a:p>
          <a:p>
            <a:pPr>
              <a:spcAft>
                <a:spcPts val="600"/>
              </a:spcAft>
            </a:pPr>
            <a:r>
              <a:rPr lang="en-US" sz="1600" kern="0" dirty="0"/>
              <a:t>L. </a:t>
            </a:r>
            <a:r>
              <a:rPr lang="en-US" sz="1600" kern="0" dirty="0" err="1"/>
              <a:t>Qian</a:t>
            </a:r>
            <a:r>
              <a:rPr lang="en-US" sz="1600" kern="0" dirty="0"/>
              <a:t>, Y. Zhang, and J. Huang, “MAPEL: Achieving global optimality for </a:t>
            </a:r>
            <a:r>
              <a:rPr lang="en-US" sz="1600" kern="0" dirty="0" smtClean="0"/>
              <a:t>a non-convex </a:t>
            </a:r>
            <a:r>
              <a:rPr lang="en-US" sz="1600" kern="0" dirty="0"/>
              <a:t>wireless power control problem,”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</a:t>
            </a:r>
            <a:r>
              <a:rPr lang="en-US" sz="1600" kern="0" dirty="0" smtClean="0"/>
              <a:t>Wireless </a:t>
            </a:r>
            <a:r>
              <a:rPr lang="en-US" sz="1600" kern="0" dirty="0" err="1" smtClean="0"/>
              <a:t>Commun</a:t>
            </a:r>
            <a:r>
              <a:rPr lang="en-US" sz="1600" kern="0" dirty="0" smtClean="0"/>
              <a:t>., 2009</a:t>
            </a:r>
            <a:r>
              <a:rPr lang="en-US" sz="1600" kern="0" dirty="0"/>
              <a:t>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E</a:t>
            </a:r>
            <a:r>
              <a:rPr lang="en-US" sz="1600" kern="0" dirty="0"/>
              <a:t>. </a:t>
            </a:r>
            <a:r>
              <a:rPr lang="en-US" sz="1600" kern="0" dirty="0" err="1"/>
              <a:t>Jorswieck</a:t>
            </a:r>
            <a:r>
              <a:rPr lang="en-US" sz="1600" kern="0" dirty="0"/>
              <a:t>, E. Larsson, </a:t>
            </a:r>
            <a:r>
              <a:rPr lang="en-US" sz="1600" kern="0" dirty="0" smtClean="0"/>
              <a:t>“Monotonic </a:t>
            </a:r>
            <a:r>
              <a:rPr lang="en-US" sz="1600" kern="0" dirty="0"/>
              <a:t>Optimization Framework for the </a:t>
            </a:r>
            <a:r>
              <a:rPr lang="en-US" sz="1600" kern="0" dirty="0" smtClean="0"/>
              <a:t>MISO Interference Channel,” </a:t>
            </a:r>
            <a:r>
              <a:rPr lang="en-US" sz="1600" kern="0" dirty="0"/>
              <a:t>IEEE Trans. on Communications, </a:t>
            </a:r>
            <a:r>
              <a:rPr lang="en-US" sz="1600" kern="0" dirty="0" smtClean="0"/>
              <a:t>2010.</a:t>
            </a:r>
          </a:p>
          <a:p>
            <a:pPr>
              <a:spcAft>
                <a:spcPts val="600"/>
              </a:spcAft>
            </a:pPr>
            <a:r>
              <a:rPr lang="en-US" sz="1600" kern="0" dirty="0"/>
              <a:t>W. </a:t>
            </a:r>
            <a:r>
              <a:rPr lang="en-US" sz="1600" kern="0" dirty="0" err="1"/>
              <a:t>Utschick</a:t>
            </a:r>
            <a:r>
              <a:rPr lang="en-US" sz="1600" kern="0" dirty="0"/>
              <a:t> and J. </a:t>
            </a:r>
            <a:r>
              <a:rPr lang="en-US" sz="1600" kern="0" dirty="0" err="1"/>
              <a:t>Brehmer</a:t>
            </a:r>
            <a:r>
              <a:rPr lang="en-US" sz="1600" kern="0" dirty="0"/>
              <a:t>, “Monotonic optimization framework for </a:t>
            </a:r>
            <a:r>
              <a:rPr lang="en-US" sz="1600" kern="0" dirty="0" smtClean="0"/>
              <a:t>coordinated beamforming </a:t>
            </a:r>
            <a:r>
              <a:rPr lang="en-US" sz="1600" kern="0" dirty="0"/>
              <a:t>in </a:t>
            </a:r>
            <a:r>
              <a:rPr lang="en-US" sz="1600" kern="0" dirty="0" err="1"/>
              <a:t>multicell</a:t>
            </a:r>
            <a:r>
              <a:rPr lang="en-US" sz="1600" kern="0" dirty="0"/>
              <a:t> networks,”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</a:t>
            </a:r>
            <a:r>
              <a:rPr lang="en-US" sz="1600" kern="0" dirty="0" smtClean="0"/>
              <a:t>Signal Processing, </a:t>
            </a:r>
            <a:r>
              <a:rPr lang="en-US" sz="1600" kern="0" dirty="0"/>
              <a:t>2012</a:t>
            </a:r>
            <a:r>
              <a:rPr lang="en-US" sz="1600" kern="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E. Björnson, G. Zheng, M. Bengtsson, B. Ottersten, “Robust Monotonic Optimization Framework for </a:t>
            </a:r>
            <a:r>
              <a:rPr lang="en-US" sz="1600" kern="0" dirty="0" err="1" smtClean="0"/>
              <a:t>Multicell</a:t>
            </a:r>
            <a:r>
              <a:rPr lang="en-US" sz="1600" kern="0" dirty="0" smtClean="0"/>
              <a:t> MISO Systems,” IEEE Trans. on Signal Processing, 2012.</a:t>
            </a:r>
          </a:p>
          <a:p>
            <a:pPr>
              <a:buFontTx/>
              <a:buNone/>
            </a:pPr>
            <a:endParaRPr lang="en-US" kern="0" dirty="0"/>
          </a:p>
        </p:txBody>
      </p:sp>
      <p:sp>
        <p:nvSpPr>
          <p:cNvPr id="11" name="TextBox 10"/>
          <p:cNvSpPr txBox="1"/>
          <p:nvPr/>
        </p:nvSpPr>
        <p:spPr>
          <a:xfrm>
            <a:off x="-24662" y="4211885"/>
            <a:ext cx="1928826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Monotonic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optimization</a:t>
            </a:r>
          </a:p>
          <a:p>
            <a:endParaRPr lang="en-US" sz="1600" dirty="0" smtClean="0">
              <a:latin typeface="+mj-lt"/>
            </a:endParaRPr>
          </a:p>
          <a:p>
            <a:pPr>
              <a:spcAft>
                <a:spcPts val="150"/>
              </a:spcAft>
            </a:pPr>
            <a:endParaRPr lang="en-US" sz="1600" dirty="0" smtClean="0">
              <a:latin typeface="+mj-lt"/>
            </a:endParaRPr>
          </a:p>
          <a:p>
            <a:pPr>
              <a:spcAft>
                <a:spcPts val="2400"/>
              </a:spcAft>
            </a:pPr>
            <a:r>
              <a:rPr lang="en-US" sz="1600" b="1" dirty="0" smtClean="0">
                <a:latin typeface="+mj-lt"/>
              </a:rPr>
              <a:t>Early works</a:t>
            </a:r>
            <a:br>
              <a:rPr lang="en-US" sz="1600" b="1" dirty="0" smtClean="0">
                <a:latin typeface="+mj-lt"/>
              </a:rPr>
            </a:br>
            <a:endParaRPr lang="en-US" sz="1600" b="1" dirty="0" smtClean="0">
              <a:latin typeface="+mj-lt"/>
            </a:endParaRPr>
          </a:p>
          <a:p>
            <a:pPr>
              <a:spcAft>
                <a:spcPts val="200"/>
              </a:spcAft>
            </a:pPr>
            <a:r>
              <a:rPr lang="en-US" sz="1600" b="1" dirty="0" smtClean="0">
                <a:latin typeface="+mj-lt"/>
              </a:rPr>
              <a:t>Polyblock</a:t>
            </a:r>
          </a:p>
          <a:p>
            <a:pPr>
              <a:spcAft>
                <a:spcPts val="1200"/>
              </a:spcAft>
            </a:pPr>
            <a:r>
              <a:rPr lang="en-US" sz="1600" b="1" dirty="0" smtClean="0">
                <a:latin typeface="+mj-lt"/>
              </a:rPr>
              <a:t>algorithm</a:t>
            </a:r>
          </a:p>
          <a:p>
            <a:r>
              <a:rPr lang="en-US" sz="1600" b="1" dirty="0" smtClean="0">
                <a:latin typeface="+mj-lt"/>
              </a:rPr>
              <a:t>BRB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algorithm</a:t>
            </a:r>
          </a:p>
        </p:txBody>
      </p:sp>
      <p:sp>
        <p:nvSpPr>
          <p:cNvPr id="12" name="Right Brace 11"/>
          <p:cNvSpPr/>
          <p:nvPr/>
        </p:nvSpPr>
        <p:spPr bwMode="auto">
          <a:xfrm flipH="1">
            <a:off x="1504082" y="4859957"/>
            <a:ext cx="182214" cy="108012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9180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3: Weighted </a:t>
            </a:r>
            <a:r>
              <a:rPr lang="en-US" spc="-80" dirty="0"/>
              <a:t>Sum Performance (4)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Branch-Reduce-and-Bound </a:t>
            </a:r>
            <a:r>
              <a:rPr lang="en-US" dirty="0"/>
              <a:t>(BRB) </a:t>
            </a:r>
            <a:r>
              <a:rPr lang="en-US" dirty="0" smtClean="0"/>
              <a:t>Algorithm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Cover </a:t>
            </a:r>
            <a:r>
              <a:rPr lang="en-US" dirty="0"/>
              <a:t>performance region with a </a:t>
            </a:r>
            <a:r>
              <a:rPr lang="en-US" dirty="0" smtClean="0"/>
              <a:t>box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Divide </a:t>
            </a:r>
            <a:r>
              <a:rPr lang="en-US" dirty="0"/>
              <a:t>the box into two </a:t>
            </a:r>
            <a:r>
              <a:rPr lang="en-US" dirty="0" smtClean="0"/>
              <a:t>sub-boxes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/>
              <a:t>parts with no solutions </a:t>
            </a:r>
            <a:r>
              <a:rPr lang="en-US" dirty="0" smtClean="0"/>
              <a:t>in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/>
              <a:t>Search for solutions to improve </a:t>
            </a:r>
            <a:r>
              <a:rPr lang="en-US" dirty="0" smtClean="0"/>
              <a:t>bounds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/>
              <a:t>Continue with sub-box with </a:t>
            </a:r>
            <a:r>
              <a:rPr lang="en-US" i="1" dirty="0"/>
              <a:t>largest </a:t>
            </a:r>
            <a:r>
              <a:rPr lang="en-US" dirty="0"/>
              <a:t>value</a:t>
            </a:r>
          </a:p>
        </p:txBody>
      </p:sp>
      <p:pic>
        <p:nvPicPr>
          <p:cNvPr id="2052" name="Picture 4" descr="C:\Users\emilbjo\Documents\Spara (Arkiv)\Journal\2011 - Transactions on Signal Processing 5\Presentation\br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7" y="4418575"/>
            <a:ext cx="10602491" cy="19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milbjo\Documents\Spara (Arkiv)\Journal\2011 - Transactions on Signal Processing 5\Presentation\solutions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05" y="2430543"/>
            <a:ext cx="1359408" cy="32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Brace 14"/>
          <p:cNvSpPr/>
          <p:nvPr/>
        </p:nvSpPr>
        <p:spPr bwMode="auto">
          <a:xfrm rot="10800000" flipH="1">
            <a:off x="7579863" y="1691605"/>
            <a:ext cx="214315" cy="1800200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 bwMode="auto">
          <a:xfrm>
            <a:off x="7722168" y="1619597"/>
            <a:ext cx="2880322" cy="122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latin typeface="+mn-lt"/>
              </a:rPr>
              <a:t>End </a:t>
            </a:r>
            <a:r>
              <a:rPr lang="en-US" sz="2000" kern="0" dirty="0" smtClean="0">
                <a:latin typeface="+mn-lt"/>
              </a:rPr>
              <a:t>when bounds </a:t>
            </a:r>
          </a:p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are </a:t>
            </a:r>
            <a:r>
              <a:rPr lang="en-US" sz="2000" kern="0" dirty="0">
                <a:latin typeface="+mn-lt"/>
              </a:rPr>
              <a:t>tight enough:</a:t>
            </a:r>
            <a:endParaRPr lang="en-US" sz="2000" kern="0" baseline="0" dirty="0" smtClean="0">
              <a:latin typeface="+mn-lt"/>
            </a:endParaRPr>
          </a:p>
        </p:txBody>
      </p:sp>
      <p:pic>
        <p:nvPicPr>
          <p:cNvPr id="2055" name="Picture 7" descr="C:\Users\emilbjo\Documents\Spara (Arkiv)\Journal\2011 - Transactions on Signal Processing 5\Presentation\epsil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218" y="2386604"/>
            <a:ext cx="2014735" cy="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9"/>
          <p:cNvSpPr txBox="1">
            <a:spLocks/>
          </p:cNvSpPr>
          <p:nvPr/>
        </p:nvSpPr>
        <p:spPr bwMode="auto">
          <a:xfrm>
            <a:off x="8226226" y="3203773"/>
            <a:ext cx="1791818" cy="38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Accuracy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9738394" y="2756055"/>
            <a:ext cx="396044" cy="6423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6823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3: Weighted </a:t>
            </a:r>
            <a:r>
              <a:rPr lang="en-US" spc="-80" dirty="0"/>
              <a:t>Sum Performance </a:t>
            </a:r>
            <a:r>
              <a:rPr lang="en-US" spc="-80" dirty="0" smtClean="0"/>
              <a:t>(5)</a:t>
            </a:r>
            <a:endParaRPr lang="sv-SE" dirty="0"/>
          </a:p>
        </p:txBody>
      </p:sp>
      <p:pic>
        <p:nvPicPr>
          <p:cNvPr id="7" name="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29" y="1247327"/>
            <a:ext cx="6910871" cy="5628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7139266" y="1979637"/>
                <a:ext cx="3438662" cy="3888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204788" indent="-204788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4825" indent="-209550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-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754063" indent="-260350" algn="l" defTabSz="1042988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2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030288" indent="-261938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1281113" indent="-260350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8035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6pPr>
                <a:lvl7pPr marL="32607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7pPr>
                <a:lvl8pPr marL="37179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8pPr>
                <a:lvl9pPr marL="41751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spcAft>
                    <a:spcPts val="0"/>
                  </a:spcAft>
                  <a:buNone/>
                </a:pPr>
                <a:r>
                  <a:rPr lang="en-US" sz="2000" b="1" dirty="0" smtClean="0"/>
                  <a:t>BRB Algorithm</a:t>
                </a:r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Global c</a:t>
                </a:r>
                <a:r>
                  <a:rPr lang="en-US" sz="1800" dirty="0" smtClean="0"/>
                  <a:t>onvergence</a:t>
                </a:r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Accuracy </a:t>
                </a:r>
                <a:r>
                  <a:rPr lang="en-US" sz="1800" dirty="0" smtClean="0"/>
                  <a:t>ε&gt;0 </a:t>
                </a:r>
                <a:r>
                  <a:rPr lang="en-US" sz="1800" dirty="0"/>
                  <a:t>in finitely many </a:t>
                </a:r>
                <a:r>
                  <a:rPr lang="en-US" sz="1800" dirty="0" smtClean="0"/>
                  <a:t>iterations</a:t>
                </a:r>
                <a:endParaRPr lang="en-US" sz="1800" dirty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Exponential complexity </a:t>
                </a:r>
                <a:r>
                  <a:rPr lang="en-US" sz="1800" dirty="0" smtClean="0"/>
                  <a:t>only in #users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1800" b="0" i="1" dirty="0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sv-SE" sz="18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 smtClean="0"/>
                  <a:t>)</a:t>
                </a:r>
                <a:endParaRPr lang="en-US" sz="1800" dirty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Polynomial complexity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 smtClean="0"/>
                  <a:t>in other parameters (#antennas, #constraints)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9266" y="1979637"/>
                <a:ext cx="3438662" cy="3888432"/>
              </a:xfrm>
              <a:prstGeom prst="rect">
                <a:avLst/>
              </a:prstGeom>
              <a:blipFill rotWithShape="1">
                <a:blip r:embed="rId5"/>
                <a:stretch>
                  <a:fillRect t="-784" r="-40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 bwMode="auto">
          <a:xfrm>
            <a:off x="7205965" y="1763613"/>
            <a:ext cx="3410575" cy="3816424"/>
          </a:xfrm>
          <a:prstGeom prst="roundRect">
            <a:avLst>
              <a:gd name="adj" fmla="val 109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780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3: Weighted </a:t>
            </a:r>
            <a:r>
              <a:rPr lang="en-US" spc="-80" dirty="0"/>
              <a:t>Sum Performance </a:t>
            </a:r>
            <a:r>
              <a:rPr lang="en-US" spc="-80" dirty="0" smtClean="0"/>
              <a:t>(6)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 smtClean="0"/>
              <a:t>Maximizing Sum Performance has High Complexity</a:t>
            </a:r>
          </a:p>
          <a:p>
            <a:pPr lvl="1">
              <a:spcAft>
                <a:spcPts val="1800"/>
              </a:spcAft>
            </a:pPr>
            <a:r>
              <a:rPr lang="en-US" dirty="0" smtClean="0"/>
              <a:t>Under linear </a:t>
            </a:r>
            <a:r>
              <a:rPr lang="en-US" dirty="0"/>
              <a:t>b</a:t>
            </a:r>
            <a:r>
              <a:rPr lang="en-US" dirty="0" smtClean="0"/>
              <a:t>eamforming</a:t>
            </a:r>
          </a:p>
          <a:p>
            <a:r>
              <a:rPr lang="en-US" dirty="0" smtClean="0"/>
              <a:t>Other Shortcomings</a:t>
            </a:r>
            <a:endParaRPr lang="en-US" dirty="0"/>
          </a:p>
          <a:p>
            <a:pPr lvl="1"/>
            <a:r>
              <a:rPr lang="en-US" dirty="0" smtClean="0"/>
              <a:t>Not </a:t>
            </a:r>
            <a:r>
              <a:rPr lang="en-US" dirty="0"/>
              <a:t>all Pareto </a:t>
            </a:r>
            <a:r>
              <a:rPr lang="en-US" dirty="0" smtClean="0"/>
              <a:t>points </a:t>
            </a:r>
            <a:r>
              <a:rPr lang="en-US" dirty="0"/>
              <a:t>are </a:t>
            </a:r>
            <a:r>
              <a:rPr lang="en-US" dirty="0" smtClean="0"/>
              <a:t>attainable</a:t>
            </a:r>
            <a:endParaRPr lang="en-US" dirty="0"/>
          </a:p>
          <a:p>
            <a:pPr lvl="1"/>
            <a:r>
              <a:rPr lang="en-US" dirty="0"/>
              <a:t>Weights have no c</a:t>
            </a:r>
            <a:r>
              <a:rPr lang="en-US" dirty="0" smtClean="0"/>
              <a:t>lear interpretation</a:t>
            </a:r>
            <a:endParaRPr lang="en-US" dirty="0"/>
          </a:p>
          <a:p>
            <a:pPr lvl="1"/>
            <a:r>
              <a:rPr lang="en-US" dirty="0"/>
              <a:t>Not </a:t>
            </a:r>
            <a:r>
              <a:rPr lang="en-US" dirty="0" smtClean="0"/>
              <a:t>robust </a:t>
            </a:r>
            <a:r>
              <a:rPr lang="en-US" dirty="0"/>
              <a:t>to </a:t>
            </a:r>
            <a:r>
              <a:rPr lang="en-US" dirty="0" smtClean="0"/>
              <a:t>perturbations</a:t>
            </a:r>
            <a:endParaRPr lang="en-US" dirty="0"/>
          </a:p>
          <a:p>
            <a:endParaRPr lang="sv-SE" dirty="0"/>
          </a:p>
        </p:txBody>
      </p:sp>
      <p:pic>
        <p:nvPicPr>
          <p:cNvPr id="7" name="Picture 2" descr="C:\Users\emilbjo\Documents\Presentationer\2012-10 Supelec\region_examples_weighted_sum_r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1" y="3891568"/>
            <a:ext cx="6486851" cy="334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emilbjo\Documents\Presentationer\2012-10 Supelec\region_examples_weighted_sum_ra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42" y="3891568"/>
            <a:ext cx="3960440" cy="334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6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9"/>
          <p:cNvSpPr txBox="1">
            <a:spLocks/>
          </p:cNvSpPr>
          <p:nvPr/>
        </p:nvSpPr>
        <p:spPr bwMode="auto">
          <a:xfrm>
            <a:off x="6426026" y="1475581"/>
            <a:ext cx="3096344" cy="67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What about other 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utility functions?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314459" cy="682367"/>
          </a:xfrm>
        </p:spPr>
        <p:txBody>
          <a:bodyPr/>
          <a:lstStyle/>
          <a:p>
            <a:r>
              <a:rPr lang="en-US" dirty="0"/>
              <a:t>Summary: Complexity of Resource </a:t>
            </a:r>
            <a:r>
              <a:rPr lang="en-US" dirty="0" smtClean="0"/>
              <a:t>Management Problems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3491805"/>
            <a:ext cx="9489439" cy="3600400"/>
          </a:xfrm>
        </p:spPr>
        <p:txBody>
          <a:bodyPr/>
          <a:lstStyle/>
          <a:p>
            <a:r>
              <a:rPr lang="en-US" dirty="0" smtClean="0"/>
              <a:t>Recall: The SINR constraints are complicating factor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95275" lvl="1" indent="0">
              <a:spcAft>
                <a:spcPts val="1200"/>
              </a:spcAft>
              <a:buNone/>
            </a:pPr>
            <a:endParaRPr lang="en-US" dirty="0"/>
          </a:p>
          <a:p>
            <a:pPr marL="295275" lvl="1" indent="0">
              <a:buNone/>
            </a:pPr>
            <a:r>
              <a:rPr lang="en-US" dirty="0" smtClean="0"/>
              <a:t>Three conditions that simplify: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Fixed SINRs      (“easy” problem)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Allow no interference (called: zero-forcing)</a:t>
            </a:r>
          </a:p>
          <a:p>
            <a:pPr marL="752475" lvl="1" indent="-457200">
              <a:buFont typeface="+mj-lt"/>
              <a:buAutoNum type="arabicPeriod"/>
            </a:pPr>
            <a:r>
              <a:rPr lang="en-US" dirty="0" smtClean="0"/>
              <a:t>Multiplication </a:t>
            </a:r>
            <a:r>
              <a:rPr lang="en-US" dirty="0" smtClean="0">
                <a:sym typeface="Wingdings" pitchFamily="2" charset="2"/>
              </a:rPr>
              <a:t> Addition (change of variable, single antenna BSs)</a:t>
            </a:r>
            <a:endParaRPr lang="en-US" dirty="0" smtClean="0"/>
          </a:p>
        </p:txBody>
      </p:sp>
      <p:pic>
        <p:nvPicPr>
          <p:cNvPr id="7" name="Picture 2" descr="C:\Users\emilbjo\Documents\NOW-book\Tutorial\PIMRC 2013\Section 1-3 Slides\rewritten-proble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9" t="22099" r="7244" b="38951"/>
          <a:stretch/>
        </p:blipFill>
        <p:spPr bwMode="auto">
          <a:xfrm>
            <a:off x="2105546" y="3923853"/>
            <a:ext cx="6329548" cy="103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emilbjo\Documents\NOW-book\Tutorial\PIMRC 2013\Section 1-3 Slides\gamm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55" y="5868825"/>
            <a:ext cx="304402" cy="39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Brace 8"/>
          <p:cNvSpPr/>
          <p:nvPr/>
        </p:nvSpPr>
        <p:spPr bwMode="auto">
          <a:xfrm rot="5400000">
            <a:off x="3011005" y="3949373"/>
            <a:ext cx="272189" cy="1805325"/>
          </a:xfrm>
          <a:prstGeom prst="rightBrace">
            <a:avLst/>
          </a:prstGeom>
          <a:noFill/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Right Brace 10"/>
          <p:cNvSpPr/>
          <p:nvPr/>
        </p:nvSpPr>
        <p:spPr bwMode="auto">
          <a:xfrm rot="5400000">
            <a:off x="6735267" y="3713192"/>
            <a:ext cx="262817" cy="2287052"/>
          </a:xfrm>
          <a:prstGeom prst="rightBrace">
            <a:avLst/>
          </a:prstGeom>
          <a:noFill/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2" name="Right Brace 11"/>
          <p:cNvSpPr/>
          <p:nvPr/>
        </p:nvSpPr>
        <p:spPr bwMode="auto">
          <a:xfrm rot="5400000">
            <a:off x="4550589" y="4647162"/>
            <a:ext cx="294487" cy="432046"/>
          </a:xfrm>
          <a:prstGeom prst="rightBrace">
            <a:avLst/>
          </a:prstGeom>
          <a:noFill/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2537594" y="5010429"/>
            <a:ext cx="122793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Signal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4" name="Content Placeholder 9"/>
          <p:cNvSpPr txBox="1">
            <a:spLocks/>
          </p:cNvSpPr>
          <p:nvPr/>
        </p:nvSpPr>
        <p:spPr bwMode="auto">
          <a:xfrm>
            <a:off x="4083865" y="5010429"/>
            <a:ext cx="122793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SINR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5" name="Content Placeholder 9"/>
          <p:cNvSpPr txBox="1">
            <a:spLocks/>
          </p:cNvSpPr>
          <p:nvPr/>
        </p:nvSpPr>
        <p:spPr bwMode="auto">
          <a:xfrm>
            <a:off x="6002579" y="5010429"/>
            <a:ext cx="17281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Interference</a:t>
            </a:r>
            <a:endParaRPr lang="en-US" sz="2000" kern="0" baseline="0" dirty="0" smtClean="0">
              <a:latin typeface="+mn-lt"/>
            </a:endParaRPr>
          </a:p>
        </p:txBody>
      </p:sp>
      <p:graphicFrame>
        <p:nvGraphicFramePr>
          <p:cNvPr id="17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147405"/>
              </p:ext>
            </p:extLst>
          </p:nvPr>
        </p:nvGraphicFramePr>
        <p:xfrm>
          <a:off x="1040631" y="978733"/>
          <a:ext cx="47525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5"/>
                <a:gridCol w="2088233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General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 Performance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</a:t>
                      </a:r>
                      <a:r>
                        <a:rPr lang="en-US" sz="1800" kern="0" dirty="0" smtClean="0">
                          <a:latin typeface="+mn-lt"/>
                        </a:rPr>
                        <a:t>-Min</a:t>
                      </a:r>
                      <a:r>
                        <a:rPr lang="en-US" sz="1800" kern="0" baseline="0" dirty="0" smtClean="0">
                          <a:latin typeface="+mn-lt"/>
                        </a:rPr>
                        <a:t> Fairness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“Easy” Problem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3601126"/>
              </p:ext>
            </p:extLst>
          </p:nvPr>
        </p:nvGraphicFramePr>
        <p:xfrm>
          <a:off x="1040631" y="978733"/>
          <a:ext cx="876977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5"/>
                <a:gridCol w="2088233"/>
                <a:gridCol w="1878806"/>
                <a:gridCol w="2138437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General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Zero</a:t>
                      </a:r>
                      <a:r>
                        <a:rPr lang="en-US" baseline="0" dirty="0" smtClean="0"/>
                        <a:t> Forcing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Single Antenna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 Performance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</a:t>
                      </a:r>
                      <a:r>
                        <a:rPr lang="en-US" sz="1800" kern="0" dirty="0" smtClean="0">
                          <a:latin typeface="+mn-lt"/>
                        </a:rPr>
                        <a:t>-Min</a:t>
                      </a:r>
                      <a:r>
                        <a:rPr lang="en-US" sz="1800" kern="0" baseline="0" dirty="0" smtClean="0">
                          <a:latin typeface="+mn-lt"/>
                        </a:rPr>
                        <a:t> Fairness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</a:t>
                      </a:r>
                      <a:r>
                        <a:rPr lang="en-US" baseline="0" dirty="0" smtClean="0"/>
                        <a:t>Easy” Problem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Linear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Proportional</a:t>
                      </a:r>
                      <a:r>
                        <a:rPr lang="en-US" baseline="0" dirty="0" smtClean="0"/>
                        <a:t> Fairness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Harmonic</a:t>
                      </a:r>
                      <a:r>
                        <a:rPr lang="en-US" baseline="0" dirty="0" smtClean="0"/>
                        <a:t> Mean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10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314459" cy="682367"/>
          </a:xfrm>
        </p:spPr>
        <p:txBody>
          <a:bodyPr/>
          <a:lstStyle/>
          <a:p>
            <a:r>
              <a:rPr lang="en-US" dirty="0"/>
              <a:t>Summary: Complexity of Resource </a:t>
            </a:r>
            <a:r>
              <a:rPr lang="en-US" dirty="0" smtClean="0"/>
              <a:t>Management (2)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Recall: All Utility Functions are Subjective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Pragmatic </a:t>
            </a:r>
            <a:r>
              <a:rPr lang="en-US" dirty="0" smtClean="0"/>
              <a:t>approach</a:t>
            </a:r>
            <a:r>
              <a:rPr lang="en-US" dirty="0"/>
              <a:t>: Select to enable efficient </a:t>
            </a:r>
            <a:r>
              <a:rPr lang="en-US" dirty="0" smtClean="0"/>
              <a:t>optimization</a:t>
            </a:r>
          </a:p>
          <a:p>
            <a:r>
              <a:rPr lang="en-US" dirty="0"/>
              <a:t>Good </a:t>
            </a:r>
            <a:r>
              <a:rPr lang="en-US" dirty="0" smtClean="0"/>
              <a:t>Choice: Any Problem with Polynomial complexity</a:t>
            </a:r>
          </a:p>
          <a:p>
            <a:pPr lvl="1"/>
            <a:r>
              <a:rPr lang="en-US" dirty="0" smtClean="0"/>
              <a:t>Example: Weighted max-min fairness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Use weights to adapt to other system needs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Bad Choice: Weighted Sum Performance</a:t>
            </a:r>
          </a:p>
          <a:p>
            <a:pPr lvl="1"/>
            <a:r>
              <a:rPr lang="en-US" dirty="0" smtClean="0"/>
              <a:t>Generally NP-hard</a:t>
            </a:r>
            <a:r>
              <a:rPr lang="en-US" dirty="0"/>
              <a:t>: Exponential complexity (in #users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Should be avoided – Sometimes needed (virtual queuing techniques)</a:t>
            </a:r>
            <a:endParaRPr lang="en-US" dirty="0"/>
          </a:p>
          <a:p>
            <a:endParaRPr lang="en-US" dirty="0"/>
          </a:p>
          <a:p>
            <a:endParaRPr lang="sv-SE" dirty="0"/>
          </a:p>
        </p:txBody>
      </p:sp>
      <p:graphicFrame>
        <p:nvGraphicFramePr>
          <p:cNvPr id="8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385037"/>
              </p:ext>
            </p:extLst>
          </p:nvPr>
        </p:nvGraphicFramePr>
        <p:xfrm>
          <a:off x="809402" y="3491805"/>
          <a:ext cx="876977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5"/>
                <a:gridCol w="2088233"/>
                <a:gridCol w="1878806"/>
                <a:gridCol w="2138437"/>
              </a:tblGrid>
              <a:tr h="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General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Zero</a:t>
                      </a:r>
                      <a:r>
                        <a:rPr lang="en-US" baseline="0" dirty="0" smtClean="0"/>
                        <a:t> Forcing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Single Antenna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 Performance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</a:t>
                      </a:r>
                      <a:r>
                        <a:rPr lang="en-US" sz="1800" kern="0" dirty="0" smtClean="0">
                          <a:latin typeface="+mn-lt"/>
                        </a:rPr>
                        <a:t>-Min</a:t>
                      </a:r>
                      <a:r>
                        <a:rPr lang="en-US" sz="1800" kern="0" baseline="0" dirty="0" smtClean="0">
                          <a:latin typeface="+mn-lt"/>
                        </a:rPr>
                        <a:t> Fairness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</a:t>
                      </a:r>
                      <a:r>
                        <a:rPr lang="en-US" baseline="0" dirty="0" smtClean="0"/>
                        <a:t>Easy” Problem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Linear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Proportional</a:t>
                      </a:r>
                      <a:r>
                        <a:rPr lang="en-US" baseline="0" dirty="0" smtClean="0"/>
                        <a:t> Fairness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Harmonic</a:t>
                      </a:r>
                      <a:r>
                        <a:rPr lang="en-US" baseline="0" dirty="0" smtClean="0"/>
                        <a:t> Mean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03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225136" cy="682367"/>
          </a:xfrm>
        </p:spPr>
        <p:txBody>
          <a:bodyPr/>
          <a:lstStyle/>
          <a:p>
            <a:r>
              <a:rPr lang="en-US" dirty="0"/>
              <a:t>Summary: Complexity of Resource </a:t>
            </a:r>
            <a:r>
              <a:rPr lang="en-US" dirty="0" smtClean="0"/>
              <a:t>Management 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Complexity Analysis for Any Dynamic Cooperation Clusters</a:t>
            </a:r>
          </a:p>
          <a:p>
            <a:pPr lvl="1"/>
            <a:r>
              <a:rPr lang="en-US" dirty="0" smtClean="0"/>
              <a:t>Same optimization algorithms!</a:t>
            </a:r>
          </a:p>
          <a:p>
            <a:pPr lvl="1"/>
            <a:r>
              <a:rPr lang="en-US" dirty="0" smtClean="0"/>
              <a:t>Extra characteristics can sometime simplify</a:t>
            </a:r>
          </a:p>
          <a:p>
            <a:pPr lvl="1"/>
            <a:r>
              <a:rPr lang="en-US" dirty="0" smtClean="0"/>
              <a:t>Multi-antenna transmission: Higher complexity, higher performance</a:t>
            </a:r>
            <a:endParaRPr lang="en-US" dirty="0"/>
          </a:p>
        </p:txBody>
      </p:sp>
      <p:pic>
        <p:nvPicPr>
          <p:cNvPr id="7" name="Picture 2" descr="C:\Users\emilbjo\Documents\Presentationer\2012-10 Supelec\example_ideal_joint_transmis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191317"/>
            <a:ext cx="3417241" cy="303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emilbjo\Documents\Presentationer\2012-10 Supelec\example_coordinated_beamform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706" y="3482825"/>
            <a:ext cx="3240360" cy="27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milbjo\Documents\Presentationer\2012-10 Supelec\example_cognitive_radi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082" y="3505977"/>
            <a:ext cx="3363246" cy="272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694902" y="6372125"/>
            <a:ext cx="2203611" cy="65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Ideal Joint Transmission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4085766" y="6372125"/>
            <a:ext cx="2203611" cy="61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Coordinated Beamforming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7618742" y="6372126"/>
            <a:ext cx="2203611" cy="61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Underlay Cognitive Radio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34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58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Section: </a:t>
            </a:r>
            <a:r>
              <a:rPr lang="en-US" sz="2000" b="1" dirty="0">
                <a:solidFill>
                  <a:schemeClr val="tx1"/>
                </a:solidFill>
              </a:rPr>
              <a:t>Subjective Resource </a:t>
            </a:r>
            <a:r>
              <a:rPr lang="en-US" sz="2000" b="1" dirty="0" smtClean="0">
                <a:solidFill>
                  <a:schemeClr val="tx1"/>
                </a:solidFill>
              </a:rPr>
              <a:t>Management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Questions?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3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59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Multi-Objective Network Optimization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5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Outline: Part 1 – Fundamentals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 smtClean="0"/>
              <a:t>Multi-cell structure</a:t>
            </a:r>
            <a:r>
              <a:rPr lang="en-US" dirty="0"/>
              <a:t>, </a:t>
            </a:r>
            <a:r>
              <a:rPr lang="en-US" dirty="0" smtClean="0"/>
              <a:t>system model</a:t>
            </a:r>
            <a:r>
              <a:rPr lang="en-US" dirty="0"/>
              <a:t>, </a:t>
            </a:r>
            <a:r>
              <a:rPr lang="en-US" dirty="0" smtClean="0"/>
              <a:t>performance measure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/>
              <a:t>Problem Formulation</a:t>
            </a:r>
          </a:p>
          <a:p>
            <a:pPr lvl="1"/>
            <a:r>
              <a:rPr lang="en-US" dirty="0"/>
              <a:t>Resource </a:t>
            </a:r>
            <a:r>
              <a:rPr lang="en-US" dirty="0" smtClean="0"/>
              <a:t>management: Multi-objective optimization problem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/>
              <a:t>Subjective Resource </a:t>
            </a:r>
            <a:r>
              <a:rPr lang="en-US" dirty="0" smtClean="0"/>
              <a:t>Management</a:t>
            </a:r>
            <a:endParaRPr lang="en-US" dirty="0"/>
          </a:p>
          <a:p>
            <a:pPr lvl="1"/>
            <a:r>
              <a:rPr lang="en-US" dirty="0"/>
              <a:t>Utility </a:t>
            </a:r>
            <a:r>
              <a:rPr lang="en-US" dirty="0" smtClean="0"/>
              <a:t>functions</a:t>
            </a:r>
            <a:r>
              <a:rPr lang="en-US" dirty="0"/>
              <a:t>, </a:t>
            </a:r>
            <a:r>
              <a:rPr lang="en-US" dirty="0" smtClean="0"/>
              <a:t>different computational complexity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 smtClean="0"/>
              <a:t>Multi-Objective Network Optimization</a:t>
            </a:r>
          </a:p>
          <a:p>
            <a:pPr lvl="1"/>
            <a:r>
              <a:rPr lang="en-US" dirty="0" smtClean="0"/>
              <a:t>What are the future potentials of this theory?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Network Performance Metrics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How to Improve Network Performance?</a:t>
            </a:r>
          </a:p>
          <a:p>
            <a:pPr lvl="1"/>
            <a:r>
              <a:rPr lang="en-US" dirty="0" smtClean="0"/>
              <a:t>Higher user rates</a:t>
            </a:r>
          </a:p>
          <a:p>
            <a:pPr lvl="1"/>
            <a:r>
              <a:rPr lang="en-US" dirty="0" smtClean="0"/>
              <a:t>Balance user satisfaction/fairness</a:t>
            </a:r>
          </a:p>
          <a:p>
            <a:pPr lvl="1"/>
            <a:endParaRPr lang="en-US" dirty="0" smtClean="0"/>
          </a:p>
          <a:p>
            <a:pPr marL="295275" lvl="1" indent="0">
              <a:buNone/>
            </a:pPr>
            <a:r>
              <a:rPr lang="en-US" dirty="0" smtClean="0"/>
              <a:t>Other possible metrics:</a:t>
            </a:r>
            <a:endParaRPr lang="en-US" dirty="0"/>
          </a:p>
          <a:p>
            <a:pPr lvl="1"/>
            <a:r>
              <a:rPr lang="en-US" dirty="0" smtClean="0"/>
              <a:t>Higher total area rate</a:t>
            </a:r>
          </a:p>
          <a:p>
            <a:pPr lvl="1"/>
            <a:r>
              <a:rPr lang="en-US" dirty="0" smtClean="0"/>
              <a:t>More active users (per area)</a:t>
            </a:r>
          </a:p>
          <a:p>
            <a:pPr lvl="1"/>
            <a:r>
              <a:rPr lang="en-US" dirty="0" smtClean="0"/>
              <a:t>Higher energy efficiency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 bwMode="auto">
          <a:xfrm>
            <a:off x="6069406" y="1691605"/>
            <a:ext cx="284612" cy="648072"/>
          </a:xfrm>
          <a:prstGeom prst="rightBrace">
            <a:avLst>
              <a:gd name="adj1" fmla="val 8333"/>
              <a:gd name="adj2" fmla="val 5210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6354018" y="1818521"/>
            <a:ext cx="2736304" cy="44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Considered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so far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5772" y="3419797"/>
            <a:ext cx="4309966" cy="368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7794178" y="4410809"/>
            <a:ext cx="2736304" cy="80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Can be any performance metrics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6498034" y="3851845"/>
            <a:ext cx="1584176" cy="720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9378354" y="5219997"/>
            <a:ext cx="648072" cy="15841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ounded Rectangle 21"/>
          <p:cNvSpPr/>
          <p:nvPr/>
        </p:nvSpPr>
        <p:spPr bwMode="auto">
          <a:xfrm>
            <a:off x="539052" y="5147989"/>
            <a:ext cx="5670950" cy="1555009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b="1" dirty="0" smtClean="0">
                <a:latin typeface="+mj-lt"/>
              </a:rPr>
              <a:t>Multi-Objective Optimization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dirty="0" smtClean="0">
                <a:latin typeface="+mj-lt"/>
              </a:rPr>
              <a:t>Study conflict/alignment of any metrics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dirty="0" smtClean="0">
                <a:latin typeface="+mj-lt"/>
              </a:rPr>
              <a:t>Common tool in engineering/economics</a:t>
            </a:r>
          </a:p>
        </p:txBody>
      </p:sp>
    </p:spTree>
    <p:extLst>
      <p:ext uri="{BB962C8B-B14F-4D97-AF65-F5344CB8AC3E}">
        <p14:creationId xmlns:p14="http://schemas.microsoft.com/office/powerpoint/2010/main" val="330368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2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Multiple Resources</a:t>
                </a:r>
              </a:p>
              <a:p>
                <a:pPr lvl="1"/>
                <a:r>
                  <a:rPr lang="en-US" dirty="0" smtClean="0"/>
                  <a:t>Resource bundle</a:t>
                </a:r>
              </a:p>
              <a:p>
                <a:pPr lvl="1"/>
                <a:r>
                  <a:rPr lang="en-US" dirty="0" smtClean="0"/>
                  <a:t>Feasible resource </a:t>
                </a:r>
                <a:br>
                  <a:rPr lang="en-US" dirty="0" smtClean="0"/>
                </a:br>
                <a:r>
                  <a:rPr lang="en-US" dirty="0" smtClean="0"/>
                  <a:t>allocation: 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Multiple Objectives</a:t>
                </a:r>
              </a:p>
              <a:p>
                <a:pPr lvl="1"/>
                <a:r>
                  <a:rPr lang="en-US" dirty="0" smtClean="0"/>
                  <a:t>Performance metrics: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Subjective utility: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𝑓</m:t>
                    </m:r>
                    <m:r>
                      <a:rPr lang="sv-SE" b="0" i="1" smtClean="0">
                        <a:latin typeface="Cambria Math"/>
                      </a:rPr>
                      <m:t>(∙)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Performance Region</a:t>
                </a:r>
              </a:p>
              <a:p>
                <a:pPr lvl="1"/>
                <a:r>
                  <a:rPr lang="en-US" dirty="0" smtClean="0"/>
                  <a:t>Compact set</a:t>
                </a:r>
              </a:p>
              <a:p>
                <a:pPr lvl="1"/>
                <a:r>
                  <a:rPr lang="en-US" dirty="0" smtClean="0"/>
                  <a:t>Can be non-normal</a:t>
                </a:r>
              </a:p>
              <a:p>
                <a:pPr lvl="1"/>
                <a:r>
                  <a:rPr lang="en-US" dirty="0" smtClean="0"/>
                  <a:t>Can be non-convex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 b="-141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 descr="C:\Users\emilbjo\Documents\NOW-book\Tutorial\N# Spring School 2014\priori-exam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70" y="1612304"/>
            <a:ext cx="6486276" cy="555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913858" y="1025377"/>
            <a:ext cx="5256584" cy="1314300"/>
            <a:chOff x="4913858" y="955154"/>
            <a:chExt cx="5256584" cy="1314300"/>
          </a:xfrm>
        </p:grpSpPr>
        <p:pic>
          <p:nvPicPr>
            <p:cNvPr id="16387" name="Picture 3" descr="C:\Users\emilbjo\Documents\NOW-book\Tutorial\N# Spring School 2014\general-moop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168" y="955154"/>
              <a:ext cx="4793964" cy="131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le 6"/>
            <p:cNvSpPr/>
            <p:nvPr/>
          </p:nvSpPr>
          <p:spPr bwMode="auto">
            <a:xfrm>
              <a:off x="4913858" y="1028055"/>
              <a:ext cx="5256584" cy="1168499"/>
            </a:xfrm>
            <a:prstGeom prst="round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pic>
        <p:nvPicPr>
          <p:cNvPr id="10" name="Picture 3" descr="C:\Users\emilbjo\Documents\NOW-book\Tutorial\N# Spring School 2014\general-moo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2" r="2909" b="50000"/>
          <a:stretch/>
        </p:blipFill>
        <p:spPr bwMode="auto">
          <a:xfrm>
            <a:off x="1170085" y="3626743"/>
            <a:ext cx="2879677" cy="65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emilbjo\Documents\NOW-book\Tutorial\N# Spring School 2014\general-moo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7" t="59917" r="51548" b="12047"/>
          <a:stretch/>
        </p:blipFill>
        <p:spPr bwMode="auto">
          <a:xfrm>
            <a:off x="2589425" y="2372335"/>
            <a:ext cx="887105" cy="36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emilbjo\Documents\NOW-book\Tutorial\N# Spring School 2014\general-moo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5" t="59917" r="51548" b="12047"/>
          <a:stretch/>
        </p:blipFill>
        <p:spPr bwMode="auto">
          <a:xfrm>
            <a:off x="3404228" y="1700231"/>
            <a:ext cx="322997" cy="36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 bwMode="auto">
          <a:xfrm>
            <a:off x="3704897" y="6290441"/>
            <a:ext cx="1119351" cy="6779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225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sv-SE" dirty="0"/>
          </a:p>
        </p:txBody>
      </p:sp>
      <p:pic>
        <p:nvPicPr>
          <p:cNvPr id="1026" name="Picture 2" descr="C:\Users\emilbjo\Documents\NOW-book\Tutorial\PIMRC 2013\Section 1-3 Slides\simulation_3d1_method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54" y="1648850"/>
            <a:ext cx="609403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 bwMode="auto">
          <a:xfrm>
            <a:off x="4985866" y="6186751"/>
            <a:ext cx="5400600" cy="97746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i="1" dirty="0" smtClean="0">
                <a:latin typeface="+mj-lt"/>
              </a:rPr>
              <a:t>A Posteriori </a:t>
            </a:r>
            <a:r>
              <a:rPr lang="en-US" sz="2000" b="1" dirty="0" smtClean="0">
                <a:latin typeface="+mj-lt"/>
              </a:rPr>
              <a:t>Approach</a:t>
            </a: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Look at region at select operating point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377354" y="3491805"/>
            <a:ext cx="3888432" cy="244827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Algorithm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>
                <a:latin typeface="+mj-lt"/>
              </a:rPr>
              <a:t>Maximize sequence of </a:t>
            </a:r>
            <a:r>
              <a:rPr lang="en-US" sz="2000" dirty="0" smtClean="0">
                <a:latin typeface="+mj-lt"/>
              </a:rPr>
              <a:t>𝑓()</a:t>
            </a:r>
          </a:p>
          <a:p>
            <a:pPr algn="ctr" eaLnBrk="0" hangingPunct="0">
              <a:spcAft>
                <a:spcPts val="600"/>
              </a:spcAft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Points out different directions from the origin</a:t>
            </a:r>
            <a:endParaRPr lang="en-US" sz="2000" dirty="0">
              <a:latin typeface="+mj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2304256"/>
          </a:xfrm>
        </p:spPr>
        <p:txBody>
          <a:bodyPr/>
          <a:lstStyle/>
          <a:p>
            <a:r>
              <a:rPr lang="en-US" dirty="0" smtClean="0"/>
              <a:t>Performance Region is Generally Unknown</a:t>
            </a:r>
          </a:p>
          <a:p>
            <a:pPr lvl="1"/>
            <a:r>
              <a:rPr lang="en-US" dirty="0" smtClean="0"/>
              <a:t>Sample points can be computed numerically</a:t>
            </a:r>
          </a:p>
          <a:p>
            <a:pPr lvl="1"/>
            <a:r>
              <a:rPr lang="en-US" dirty="0" smtClean="0"/>
              <a:t>Helps to visualize tradeoffs/possibilities</a:t>
            </a:r>
            <a:endParaRPr lang="en-US" dirty="0"/>
          </a:p>
          <a:p>
            <a:pPr lvl="1"/>
            <a:r>
              <a:rPr lang="en-US" dirty="0" smtClean="0"/>
              <a:t>Compare 2-3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Optimization of Future Networks</a:t>
            </a:r>
            <a:endParaRPr lang="en-US" dirty="0"/>
          </a:p>
        </p:txBody>
      </p:sp>
      <p:pic>
        <p:nvPicPr>
          <p:cNvPr id="17415" name="Picture 7" descr="C:\Users\emilbjo\Documents\NOW-book\Tutorial\N# Spring School 2014\simulationscenari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080" y="950693"/>
            <a:ext cx="7180410" cy="45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4248472"/>
              </a:xfrm>
            </p:spPr>
            <p:txBody>
              <a:bodyPr/>
              <a:lstStyle/>
              <a:p>
                <a:r>
                  <a:rPr lang="en-US" dirty="0" smtClean="0"/>
                  <a:t>Design Cellular Network</a:t>
                </a:r>
              </a:p>
              <a:p>
                <a:pPr lvl="1"/>
                <a:r>
                  <a:rPr lang="en-US" dirty="0" smtClean="0"/>
                  <a:t>Symmetric system</a:t>
                </a:r>
              </a:p>
              <a:p>
                <a:pPr lvl="1"/>
                <a:r>
                  <a:rPr lang="en-US" dirty="0" smtClean="0"/>
                  <a:t>Select: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= # BS antennas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= # users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 smtClean="0"/>
                  <a:t> = power/antenna</a:t>
                </a:r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Resource bundle: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4248472"/>
              </a:xfrm>
              <a:blipFill rotWithShape="1">
                <a:blip r:embed="rId3"/>
                <a:stretch>
                  <a:fillRect l="-1798" t="-100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1" name="Picture 3" descr="C:\Users\emilbjo\Documents\NOW-book\Tutorial\N# Spring School 2014\moop-optimization-s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" y="5075981"/>
            <a:ext cx="5611538" cy="216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9"/>
          <p:cNvSpPr txBox="1">
            <a:spLocks/>
          </p:cNvSpPr>
          <p:nvPr/>
        </p:nvSpPr>
        <p:spPr bwMode="auto">
          <a:xfrm>
            <a:off x="7442520" y="6084093"/>
            <a:ext cx="1791818" cy="38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20 W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5921970" y="5724053"/>
            <a:ext cx="1361992" cy="1858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Content Placeholder 9"/>
          <p:cNvSpPr txBox="1">
            <a:spLocks/>
          </p:cNvSpPr>
          <p:nvPr/>
        </p:nvSpPr>
        <p:spPr bwMode="auto">
          <a:xfrm>
            <a:off x="7442520" y="5508029"/>
            <a:ext cx="1791818" cy="38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500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 flipV="1">
            <a:off x="5921970" y="6261996"/>
            <a:ext cx="1361992" cy="381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7849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</p:spPr>
        <p:txBody>
          <a:bodyPr/>
          <a:lstStyle/>
          <a:p>
            <a:pPr>
              <a:defRPr/>
            </a:pPr>
            <a:r>
              <a:rPr lang="sv-SE" dirty="0" smtClean="0"/>
              <a:t>20 </a:t>
            </a:r>
            <a:r>
              <a:rPr lang="sv-SE" dirty="0" err="1" smtClean="0"/>
              <a:t>March</a:t>
            </a:r>
            <a:r>
              <a:rPr lang="sv-SE" dirty="0" smtClean="0"/>
              <a:t>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Optimization of Future </a:t>
            </a:r>
            <a:r>
              <a:rPr lang="en-US" dirty="0" smtClean="0"/>
              <a:t>Networks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Coordinated beamforming</a:t>
                </a:r>
              </a:p>
              <a:p>
                <a:pPr lvl="1"/>
                <a:r>
                  <a:rPr lang="en-US" dirty="0" smtClean="0"/>
                  <a:t>Each BS serves only its 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users</a:t>
                </a:r>
              </a:p>
              <a:p>
                <a:pPr lvl="1"/>
                <a:r>
                  <a:rPr lang="en-US" dirty="0" smtClean="0"/>
                  <a:t>Channels fixed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channel uses</a:t>
                </a:r>
              </a:p>
              <a:p>
                <a:pPr lvl="1"/>
                <a:r>
                  <a:rPr lang="en-US" dirty="0" smtClean="0"/>
                  <a:t>BS knows channels within the cell (cost: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𝐾</m:t>
                    </m:r>
                    <m:r>
                      <a:rPr lang="sv-SE" b="0" i="1" smtClean="0">
                        <a:latin typeface="Cambria Math"/>
                      </a:rPr>
                      <m:t>/</m:t>
                    </m:r>
                    <m:r>
                      <a:rPr lang="sv-SE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/>
                  <a:t>Zero-forcing </a:t>
                </a:r>
                <a:r>
                  <a:rPr lang="en-US" dirty="0" smtClean="0"/>
                  <a:t>beamforming: no intra-cell interference</a:t>
                </a:r>
              </a:p>
              <a:p>
                <a:pPr lvl="1"/>
                <a:r>
                  <a:rPr lang="en-US" dirty="0" smtClean="0"/>
                  <a:t>Interference leaks between cells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Average User Rate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>
                  <a:spcAft>
                    <a:spcPts val="600"/>
                  </a:spcAft>
                </a:pPr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C:\Users\emilbjo\Documents\NOW-book\Tutorial\N# Spring School 2014\moop-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96" y="4388345"/>
            <a:ext cx="7260079" cy="145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11" idx="3"/>
          </p:cNvCxnSpPr>
          <p:nvPr/>
        </p:nvCxnSpPr>
        <p:spPr bwMode="auto">
          <a:xfrm flipV="1">
            <a:off x="2392793" y="5399705"/>
            <a:ext cx="818661" cy="7418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851987" y="5787602"/>
            <a:ext cx="1540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Bandwidth</a:t>
            </a:r>
          </a:p>
          <a:p>
            <a:pPr algn="ctr"/>
            <a:r>
              <a:rPr lang="en-US" sz="2000" dirty="0" smtClean="0">
                <a:latin typeface="+mn-lt"/>
              </a:rPr>
              <a:t>(10 MHz)</a:t>
            </a:r>
            <a:endParaRPr lang="en-US" sz="20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64297" y="4264148"/>
            <a:ext cx="1632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Power/user</a:t>
            </a:r>
            <a:endParaRPr lang="en-US" sz="2000" dirty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324595" y="4551915"/>
            <a:ext cx="576064" cy="3501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4" name="Left Brace 13"/>
          <p:cNvSpPr/>
          <p:nvPr/>
        </p:nvSpPr>
        <p:spPr bwMode="auto">
          <a:xfrm rot="5400000">
            <a:off x="7788721" y="3958858"/>
            <a:ext cx="262776" cy="1273469"/>
          </a:xfrm>
          <a:prstGeom prst="leftBrace">
            <a:avLst>
              <a:gd name="adj1" fmla="val 41316"/>
              <a:gd name="adj2" fmla="val 50000"/>
            </a:avLst>
          </a:prstGeom>
          <a:noFill/>
          <a:ln w="254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sv-SE">
              <a:latin typeface="Times"/>
            </a:endParaRPr>
          </a:p>
        </p:txBody>
      </p:sp>
      <p:sp>
        <p:nvSpPr>
          <p:cNvPr id="16" name="Left Brace 15"/>
          <p:cNvSpPr/>
          <p:nvPr/>
        </p:nvSpPr>
        <p:spPr bwMode="auto">
          <a:xfrm rot="5400000" flipH="1">
            <a:off x="4223996" y="5171921"/>
            <a:ext cx="249787" cy="1359123"/>
          </a:xfrm>
          <a:prstGeom prst="leftBrace">
            <a:avLst>
              <a:gd name="adj1" fmla="val 41316"/>
              <a:gd name="adj2" fmla="val 50000"/>
            </a:avLst>
          </a:prstGeom>
          <a:noFill/>
          <a:ln w="254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87368" y="4059410"/>
            <a:ext cx="1513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Array gain</a:t>
            </a:r>
            <a:endParaRPr lang="en-US" sz="2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940219" y="6004534"/>
                <a:ext cx="281359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CSI estimation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overhead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𝑇</m:t>
                    </m:r>
                    <m:r>
                      <a:rPr lang="en-US" sz="2000" i="1" dirty="0" smtClean="0">
                        <a:latin typeface="Cambria Math"/>
                      </a:rPr>
                      <m:t>=1000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219" y="6004534"/>
                <a:ext cx="2813591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866" t="-4310" r="-866" b="-146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 bwMode="auto">
          <a:xfrm flipV="1">
            <a:off x="6900659" y="5563144"/>
            <a:ext cx="191357" cy="4413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040853" y="5986760"/>
                <a:ext cx="161896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Noise ·</a:t>
                </a:r>
              </a:p>
              <a:p>
                <a:pPr algn="ctr"/>
                <a:r>
                  <a:rPr lang="en-US" sz="2000" dirty="0" err="1" smtClean="0">
                    <a:latin typeface="+mn-lt"/>
                  </a:rPr>
                  <a:t>pathloss</a:t>
                </a:r>
                <a:endParaRPr lang="en-US" sz="2000" dirty="0" smtClean="0">
                  <a:latin typeface="+mn-lt"/>
                </a:endParaRPr>
              </a:p>
              <a:p>
                <a:pPr algn="ctr"/>
                <a:r>
                  <a:rPr lang="en-US" sz="20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1.72</m:t>
                    </m:r>
                    <m:r>
                      <a:rPr lang="en-US" sz="2000" i="1" dirty="0" smtClean="0"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n-US" sz="2000" i="1" dirty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sv-SE" sz="2000" b="0" i="1" dirty="0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sv-SE" sz="2000" b="0" i="1" dirty="0" smtClean="0">
                            <a:latin typeface="Cambria Math"/>
                            <a:ea typeface="Cambria Math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853" y="5986760"/>
                <a:ext cx="1618969" cy="1015663"/>
              </a:xfrm>
              <a:prstGeom prst="rect">
                <a:avLst/>
              </a:prstGeom>
              <a:blipFill rotWithShape="1">
                <a:blip r:embed="rId5"/>
                <a:stretch>
                  <a:fillRect l="-3383" t="-2994" r="-3383" b="-958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708677" y="6004534"/>
                <a:ext cx="231774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Relative </a:t>
                </a:r>
                <a:r>
                  <a:rPr lang="en-US" sz="2000" dirty="0" err="1" smtClean="0">
                    <a:latin typeface="+mn-lt"/>
                  </a:rPr>
                  <a:t>intercell</a:t>
                </a:r>
                <a:endParaRPr lang="en-US" sz="2000" dirty="0" smtClean="0">
                  <a:latin typeface="+mn-lt"/>
                </a:endParaRPr>
              </a:p>
              <a:p>
                <a:pPr algn="ctr"/>
                <a:r>
                  <a:rPr lang="en-US" sz="2000" dirty="0">
                    <a:latin typeface="+mn-lt"/>
                  </a:rPr>
                  <a:t>i</a:t>
                </a:r>
                <a:r>
                  <a:rPr lang="en-US" sz="2000" dirty="0" smtClean="0">
                    <a:latin typeface="+mn-lt"/>
                  </a:rPr>
                  <a:t>nterference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/>
                      </a:rPr>
                      <m:t>0.54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677" y="6004534"/>
                <a:ext cx="2317749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2895" t="-2994" r="-2632" b="-958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8" idx="0"/>
          </p:cNvCxnSpPr>
          <p:nvPr/>
        </p:nvCxnSpPr>
        <p:spPr bwMode="auto">
          <a:xfrm flipH="1" flipV="1">
            <a:off x="8431974" y="5608094"/>
            <a:ext cx="435578" cy="3964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pic>
        <p:nvPicPr>
          <p:cNvPr id="48" name="Picture 47" descr="C:\Users\emilbjo\Documents\Presentationer\2012-10 Supelec\multi-antenna-transmiss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146" y="1383491"/>
            <a:ext cx="3185666" cy="146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2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6" grpId="0" animBg="1"/>
      <p:bldP spid="17" grpId="0"/>
      <p:bldP spid="19" grpId="0"/>
      <p:bldP spid="27" grpId="0"/>
      <p:bldP spid="2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</p:spPr>
        <p:txBody>
          <a:bodyPr/>
          <a:lstStyle/>
          <a:p>
            <a:pPr>
              <a:defRPr/>
            </a:pPr>
            <a:r>
              <a:rPr lang="sv-SE" dirty="0" smtClean="0"/>
              <a:t>20 </a:t>
            </a:r>
            <a:r>
              <a:rPr lang="sv-SE" dirty="0" err="1" smtClean="0"/>
              <a:t>March</a:t>
            </a:r>
            <a:r>
              <a:rPr lang="sv-SE" dirty="0" smtClean="0"/>
              <a:t>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Optimization of Future </a:t>
            </a:r>
            <a:r>
              <a:rPr lang="en-US" dirty="0" smtClean="0"/>
              <a:t>Networks 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Consumes Power?</a:t>
            </a:r>
          </a:p>
          <a:p>
            <a:pPr lvl="1"/>
            <a:r>
              <a:rPr lang="en-US" dirty="0" smtClean="0"/>
              <a:t>Transmit power (+ losses in amplifiers)</a:t>
            </a:r>
            <a:endParaRPr lang="en-US" dirty="0"/>
          </a:p>
          <a:p>
            <a:pPr lvl="1"/>
            <a:r>
              <a:rPr lang="en-US" dirty="0" smtClean="0"/>
              <a:t>Circuits attached to each antenna</a:t>
            </a:r>
          </a:p>
          <a:p>
            <a:pPr lvl="1"/>
            <a:r>
              <a:rPr lang="en-US" dirty="0" smtClean="0"/>
              <a:t>Baseband computations</a:t>
            </a:r>
          </a:p>
          <a:p>
            <a:pPr lvl="1"/>
            <a:r>
              <a:rPr lang="en-US" dirty="0" smtClean="0"/>
              <a:t>Coding/decoding</a:t>
            </a:r>
          </a:p>
          <a:p>
            <a:pPr lvl="1"/>
            <a:r>
              <a:rPr lang="en-US" dirty="0" smtClean="0"/>
              <a:t>Backhaul/control signaling, cooling etc.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Total Power Consumption</a:t>
            </a:r>
          </a:p>
          <a:p>
            <a:pPr lvl="1"/>
            <a:endParaRPr lang="en-US" dirty="0"/>
          </a:p>
        </p:txBody>
      </p:sp>
      <p:pic>
        <p:nvPicPr>
          <p:cNvPr id="8" name="Picture 5" descr="C:\Users\emilbjo\Documents\NOW-book\Tutorial\N# Spring School 2014\moop-p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839" y="4571925"/>
            <a:ext cx="7151467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753747" y="5924665"/>
                <a:ext cx="2223366" cy="1042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Computing</a:t>
                </a:r>
                <a:br>
                  <a:rPr lang="en-US" sz="2000" dirty="0" smtClean="0">
                    <a:latin typeface="+mn-lt"/>
                  </a:rPr>
                </a:br>
                <a:r>
                  <a:rPr lang="en-US" sz="2000" dirty="0" smtClean="0">
                    <a:latin typeface="+mn-lt"/>
                  </a:rPr>
                  <a:t>zero-forcing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/>
                      </a:rPr>
                      <m:t>2.3</m:t>
                    </m:r>
                    <m:r>
                      <a:rPr lang="sv-SE" sz="2000" b="0" i="1" smtClean="0"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sv-SE" sz="2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sv-SE" sz="20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sv-SE" sz="2000" b="0" i="1" smtClean="0">
                            <a:latin typeface="Cambria Math"/>
                            <a:ea typeface="Cambria Math"/>
                          </a:rPr>
                          <m:t>−6</m:t>
                        </m:r>
                      </m:sup>
                    </m:sSup>
                    <m:r>
                      <a:rPr lang="sv-SE" sz="20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sv-SE" sz="2000" b="0" i="1" smtClean="0">
                        <a:latin typeface="Cambria Math"/>
                        <a:ea typeface="Cambria Math"/>
                      </a:rPr>
                      <m:t>𝑁</m:t>
                    </m:r>
                    <m:sSup>
                      <m:sSupPr>
                        <m:ctrlPr>
                          <a:rPr lang="sv-SE" sz="2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sv-SE" sz="2000" b="0" i="1" smtClean="0">
                            <a:latin typeface="Cambria Math"/>
                            <a:ea typeface="Cambria Math"/>
                          </a:rPr>
                          <m:t>𝐾</m:t>
                        </m:r>
                      </m:e>
                      <m:sup>
                        <m:r>
                          <a:rPr lang="sv-SE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747" y="5924665"/>
                <a:ext cx="2223366" cy="1042017"/>
              </a:xfrm>
              <a:prstGeom prst="rect">
                <a:avLst/>
              </a:prstGeom>
              <a:blipFill rotWithShape="1">
                <a:blip r:embed="rId3"/>
                <a:stretch>
                  <a:fillRect l="-1096" t="-2924" r="-822" b="-701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 bwMode="auto">
          <a:xfrm flipV="1">
            <a:off x="2482383" y="5401193"/>
            <a:ext cx="616604" cy="4904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90733" y="5900007"/>
                <a:ext cx="139974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Amplifier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efficiency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/>
                      </a:rPr>
                      <m:t>0.31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33" y="5900007"/>
                <a:ext cx="1399742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4803" t="-3012" r="-4367" b="-1024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 bwMode="auto">
          <a:xfrm flipH="1" flipV="1">
            <a:off x="5761157" y="5323331"/>
            <a:ext cx="304829" cy="5766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257673" y="5891672"/>
                <a:ext cx="1887055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Circuit power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per antenna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/>
                      </a:rPr>
                      <m:t>1 </m:t>
                    </m:r>
                    <m:r>
                      <m:rPr>
                        <m:nor/>
                      </m:rPr>
                      <a:rPr lang="sv-SE" sz="2000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73" y="5891672"/>
                <a:ext cx="1887055" cy="1015663"/>
              </a:xfrm>
              <a:prstGeom prst="rect">
                <a:avLst/>
              </a:prstGeom>
              <a:blipFill rotWithShape="1">
                <a:blip r:embed="rId5"/>
                <a:stretch>
                  <a:fillRect l="-2903" t="-2994" r="-2903" b="-958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115034" y="5891672"/>
                <a:ext cx="1887055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Circuit power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per user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/>
                      </a:rPr>
                      <m:t>0.3 </m:t>
                    </m:r>
                    <m:r>
                      <m:rPr>
                        <m:nor/>
                      </m:rPr>
                      <a:rPr lang="sv-SE" sz="2000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4" y="5891672"/>
                <a:ext cx="1887055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2903" t="-2994" r="-2903" b="-958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stCxn id="36" idx="0"/>
          </p:cNvCxnSpPr>
          <p:nvPr/>
        </p:nvCxnSpPr>
        <p:spPr bwMode="auto">
          <a:xfrm flipV="1">
            <a:off x="4201201" y="5314996"/>
            <a:ext cx="215683" cy="5766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645092" y="5580037"/>
                <a:ext cx="174137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Fixed power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10 </m:t>
                    </m:r>
                    <m:r>
                      <m:rPr>
                        <m:nor/>
                      </m:rPr>
                      <a:rPr lang="en-US" sz="2000" i="0" dirty="0" smtClean="0">
                        <a:latin typeface="Cambria Math"/>
                      </a:rPr>
                      <m:t>W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092" y="5580037"/>
                <a:ext cx="1741374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3147" t="-4310" r="-3147" b="-146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 bwMode="auto">
          <a:xfrm flipH="1" flipV="1">
            <a:off x="9014698" y="5153602"/>
            <a:ext cx="507672" cy="4264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 flipV="1">
            <a:off x="7561357" y="5314996"/>
            <a:ext cx="304829" cy="5766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458185927"/>
              </p:ext>
            </p:extLst>
          </p:nvPr>
        </p:nvGraphicFramePr>
        <p:xfrm>
          <a:off x="6717674" y="827509"/>
          <a:ext cx="3854836" cy="289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95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3" grpId="0"/>
      <p:bldP spid="36" grpId="0"/>
      <p:bldP spid="37" grpId="0"/>
      <p:bldP spid="4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905139" y="899517"/>
            <a:ext cx="8337311" cy="5880146"/>
          </a:xfrm>
        </p:spPr>
        <p:txBody>
          <a:bodyPr/>
          <a:lstStyle/>
          <a:p>
            <a:pPr marL="752475" lvl="1" indent="-457200">
              <a:spcAft>
                <a:spcPts val="2000"/>
              </a:spcAft>
              <a:buFont typeface="+mj-lt"/>
              <a:buAutoNum type="arabicPeriod"/>
            </a:pPr>
            <a:r>
              <a:rPr lang="en-US" dirty="0" smtClean="0"/>
              <a:t>Average user rate</a:t>
            </a:r>
          </a:p>
          <a:p>
            <a:pPr marL="752475" lvl="1" indent="-457200">
              <a:spcAft>
                <a:spcPts val="2000"/>
              </a:spcAft>
              <a:buFont typeface="+mj-lt"/>
              <a:buAutoNum type="arabicPeriod"/>
            </a:pPr>
            <a:r>
              <a:rPr lang="en-US" dirty="0" smtClean="0"/>
              <a:t>Total area rate</a:t>
            </a:r>
          </a:p>
          <a:p>
            <a:pPr marL="752475" lvl="1" indent="-457200">
              <a:spcAft>
                <a:spcPts val="2000"/>
              </a:spcAft>
              <a:buFont typeface="+mj-lt"/>
              <a:buAutoNum type="arabicPeriod"/>
            </a:pPr>
            <a:r>
              <a:rPr lang="en-US" dirty="0" smtClean="0"/>
              <a:t>Energy efficiency</a:t>
            </a:r>
            <a:endParaRPr lang="en-US" dirty="0"/>
          </a:p>
        </p:txBody>
      </p:sp>
      <p:pic>
        <p:nvPicPr>
          <p:cNvPr id="8" name="Picture 4" descr="C:\Users\emilbjo\Documents\NOW-book\Tutorial\N# Spring School 2014\moop-utilit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906" y="948895"/>
            <a:ext cx="4594621" cy="17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milbjo\Documents\Presentationer\ISY-dagen\casestudy2dSE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789" y="2808743"/>
            <a:ext cx="6940701" cy="435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 bwMode="auto">
          <a:xfrm flipH="1" flipV="1">
            <a:off x="5705946" y="3262255"/>
            <a:ext cx="1318304" cy="5384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9181952" y="5700295"/>
            <a:ext cx="304922" cy="79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7999004" y="5003973"/>
            <a:ext cx="2315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High </a:t>
            </a:r>
            <a:r>
              <a:rPr lang="en-US" sz="2000" dirty="0" smtClean="0">
                <a:latin typeface="+mn-lt"/>
              </a:rPr>
              <a:t>user rates,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Low </a:t>
            </a:r>
            <a:r>
              <a:rPr lang="en-US" sz="2000" dirty="0" smtClean="0">
                <a:latin typeface="+mn-lt"/>
              </a:rPr>
              <a:t>area rates</a:t>
            </a:r>
            <a:endParaRPr lang="en-US" sz="2000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18114" y="3131765"/>
            <a:ext cx="2232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Low </a:t>
            </a:r>
            <a:r>
              <a:rPr lang="en-US" sz="2000" dirty="0" smtClean="0">
                <a:latin typeface="+mn-lt"/>
              </a:rPr>
              <a:t>user rates</a:t>
            </a:r>
            <a:r>
              <a:rPr lang="en-US" sz="2000" dirty="0">
                <a:latin typeface="+mn-lt"/>
              </a:rPr>
              <a:t>,</a:t>
            </a:r>
          </a:p>
          <a:p>
            <a:r>
              <a:rPr lang="en-US" sz="2000" dirty="0">
                <a:latin typeface="+mn-lt"/>
              </a:rPr>
              <a:t>High </a:t>
            </a:r>
            <a:r>
              <a:rPr lang="en-US" sz="2000" dirty="0" smtClean="0">
                <a:latin typeface="+mn-lt"/>
              </a:rPr>
              <a:t>area rates</a:t>
            </a:r>
            <a:endParaRPr lang="en-US" sz="2000" dirty="0">
              <a:latin typeface="+mn-lt"/>
            </a:endParaRPr>
          </a:p>
        </p:txBody>
      </p:sp>
      <p:sp>
        <p:nvSpPr>
          <p:cNvPr id="15" name="Left Brace 14"/>
          <p:cNvSpPr/>
          <p:nvPr/>
        </p:nvSpPr>
        <p:spPr bwMode="auto">
          <a:xfrm>
            <a:off x="1905138" y="948895"/>
            <a:ext cx="238971" cy="1557822"/>
          </a:xfrm>
          <a:prstGeom prst="leftBrac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sv-SE" sz="12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906" y="1502189"/>
            <a:ext cx="1780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3 Objectives</a:t>
            </a:r>
            <a:endParaRPr lang="en-US" sz="2000" dirty="0">
              <a:latin typeface="+mn-lt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108906" y="4067869"/>
            <a:ext cx="3375273" cy="260453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Observations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Area and user rates are conflicting objectives</a:t>
            </a:r>
          </a:p>
          <a:p>
            <a:pPr algn="ctr" eaLnBrk="0" hangingPunct="0">
              <a:spcAft>
                <a:spcPts val="600"/>
              </a:spcAft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Different number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of users</a:t>
            </a:r>
          </a:p>
        </p:txBody>
      </p:sp>
    </p:spTree>
    <p:extLst>
      <p:ext uri="{BB962C8B-B14F-4D97-AF65-F5344CB8AC3E}">
        <p14:creationId xmlns:p14="http://schemas.microsoft.com/office/powerpoint/2010/main" val="194008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Results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Energy Efficiency vs. User Rates</a:t>
            </a:r>
          </a:p>
          <a:p>
            <a:pPr lvl="1"/>
            <a:r>
              <a:rPr lang="en-US" dirty="0" smtClean="0"/>
              <a:t>Utility functions</a:t>
            </a:r>
            <a:br>
              <a:rPr lang="en-US" dirty="0" smtClean="0"/>
            </a:br>
            <a:r>
              <a:rPr lang="en-US" dirty="0" smtClean="0"/>
              <a:t>normalized by</a:t>
            </a:r>
            <a:br>
              <a:rPr lang="en-US" dirty="0" smtClean="0"/>
            </a:br>
            <a:r>
              <a:rPr lang="en-US" dirty="0" smtClean="0"/>
              <a:t>utopia point</a:t>
            </a:r>
            <a:endParaRPr lang="en-US" dirty="0"/>
          </a:p>
        </p:txBody>
      </p:sp>
      <p:pic>
        <p:nvPicPr>
          <p:cNvPr id="18434" name="Picture 2" descr="C:\Users\emilbjo\Documents\NOW-book\Tutorial\N# Spring School 2014\casestudy2d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74" y="1835621"/>
            <a:ext cx="7202716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108907" y="3275781"/>
            <a:ext cx="3076760" cy="273630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Observations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Aligned for small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user rates</a:t>
            </a:r>
          </a:p>
          <a:p>
            <a:pPr algn="ctr" eaLnBrk="0" hangingPunct="0">
              <a:spcAft>
                <a:spcPts val="600"/>
              </a:spcAft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Conflicting for high user rates</a:t>
            </a:r>
          </a:p>
        </p:txBody>
      </p:sp>
    </p:spTree>
    <p:extLst>
      <p:ext uri="{BB962C8B-B14F-4D97-AF65-F5344CB8AC3E}">
        <p14:creationId xmlns:p14="http://schemas.microsoft.com/office/powerpoint/2010/main" val="12022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937105" cy="3238772"/>
          </a:xfrm>
        </p:spPr>
        <p:txBody>
          <a:bodyPr/>
          <a:lstStyle/>
          <a:p>
            <a:r>
              <a:rPr lang="en-US" dirty="0" smtClean="0"/>
              <a:t>Multi-Objective Optimization</a:t>
            </a:r>
          </a:p>
          <a:p>
            <a:pPr lvl="1"/>
            <a:r>
              <a:rPr lang="en-US" dirty="0" smtClean="0"/>
              <a:t>Rigorous way to study problems with multiple performance metrics</a:t>
            </a:r>
          </a:p>
          <a:p>
            <a:pPr lvl="1"/>
            <a:r>
              <a:rPr lang="en-US" dirty="0" smtClean="0"/>
              <a:t>Metrics are generally conflicting, but can be aligned</a:t>
            </a:r>
          </a:p>
          <a:p>
            <a:pPr lvl="1"/>
            <a:endParaRPr lang="en-US" dirty="0"/>
          </a:p>
          <a:p>
            <a:r>
              <a:rPr lang="en-US" dirty="0" smtClean="0"/>
              <a:t>Network Design and Optimization</a:t>
            </a:r>
          </a:p>
          <a:p>
            <a:pPr lvl="1"/>
            <a:r>
              <a:rPr lang="en-US" dirty="0" smtClean="0"/>
              <a:t>Metrics can be: User rates, total area rates, energy-efficiency, etc.</a:t>
            </a:r>
          </a:p>
          <a:p>
            <a:pPr lvl="1"/>
            <a:r>
              <a:rPr lang="en-US" dirty="0" smtClean="0"/>
              <a:t>A posteriori approach: Visualize tradeoffs </a:t>
            </a:r>
            <a:r>
              <a:rPr lang="en-US" dirty="0" smtClean="0">
                <a:sym typeface="Wingdings" panose="05000000000000000000" pitchFamily="2" charset="2"/>
              </a:rPr>
              <a:t> Make decision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Open problems: How to use framework for design of future networks?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45246" y="4498329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7354" y="4571925"/>
            <a:ext cx="1022513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L. </a:t>
            </a:r>
            <a:r>
              <a:rPr lang="en-US" sz="1600" dirty="0" err="1"/>
              <a:t>Zadeh</a:t>
            </a:r>
            <a:r>
              <a:rPr lang="en-US" sz="1600" dirty="0"/>
              <a:t>, “Optimality and non-scalar-valued </a:t>
            </a:r>
            <a:r>
              <a:rPr lang="en-US" sz="1600" dirty="0" smtClean="0"/>
              <a:t>performance criteria</a:t>
            </a:r>
            <a:r>
              <a:rPr lang="en-US" sz="1600" dirty="0"/>
              <a:t>,” IEEE Trans. </a:t>
            </a:r>
            <a:r>
              <a:rPr lang="en-US" sz="1600" dirty="0" smtClean="0"/>
              <a:t>on </a:t>
            </a:r>
            <a:r>
              <a:rPr lang="en-US" sz="1600" dirty="0" err="1" smtClean="0"/>
              <a:t>Autom</a:t>
            </a:r>
            <a:r>
              <a:rPr lang="en-US" sz="1600" dirty="0"/>
              <a:t>. Control, </a:t>
            </a:r>
            <a:r>
              <a:rPr lang="en-US" sz="1600" dirty="0" smtClean="0"/>
              <a:t>1963</a:t>
            </a:r>
            <a:r>
              <a:rPr lang="en-US" sz="1600" dirty="0"/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 smtClean="0"/>
              <a:t>R.T</a:t>
            </a:r>
            <a:r>
              <a:rPr lang="en-US" sz="1600" dirty="0"/>
              <a:t>. </a:t>
            </a:r>
            <a:r>
              <a:rPr lang="en-US" sz="1600" dirty="0" err="1"/>
              <a:t>Marler</a:t>
            </a:r>
            <a:r>
              <a:rPr lang="en-US" sz="1600" dirty="0"/>
              <a:t> and J.S. Arora, “Survey of </a:t>
            </a:r>
            <a:r>
              <a:rPr lang="en-US" sz="1600" dirty="0" smtClean="0"/>
              <a:t>multi-objective optimization </a:t>
            </a:r>
            <a:r>
              <a:rPr lang="en-US" sz="1600" dirty="0"/>
              <a:t>methods for engineering</a:t>
            </a:r>
            <a:r>
              <a:rPr lang="en-US" sz="1600" dirty="0" smtClean="0"/>
              <a:t>,” </a:t>
            </a:r>
            <a:r>
              <a:rPr lang="en-US" sz="1600" dirty="0"/>
              <a:t>Structural and Multidisciplinary </a:t>
            </a:r>
            <a:r>
              <a:rPr lang="en-US" sz="1600" dirty="0" smtClean="0"/>
              <a:t>Optimization, 2004.</a:t>
            </a:r>
          </a:p>
          <a:p>
            <a:pPr>
              <a:spcAft>
                <a:spcPts val="600"/>
              </a:spcAft>
            </a:pPr>
            <a:r>
              <a:rPr lang="en-US" sz="1600" kern="0" dirty="0"/>
              <a:t>E. </a:t>
            </a:r>
            <a:r>
              <a:rPr lang="en-US" sz="1600" kern="0" dirty="0" smtClean="0"/>
              <a:t>Björnson</a:t>
            </a:r>
            <a:r>
              <a:rPr lang="en-US" sz="1600" kern="0" dirty="0"/>
              <a:t>, L. </a:t>
            </a:r>
            <a:r>
              <a:rPr lang="en-US" sz="1600" kern="0" dirty="0" err="1"/>
              <a:t>Sanguinetti</a:t>
            </a:r>
            <a:r>
              <a:rPr lang="en-US" sz="1600" kern="0" dirty="0"/>
              <a:t>, J. Hoydis, and M. </a:t>
            </a:r>
            <a:r>
              <a:rPr lang="en-US" sz="1600" kern="0" dirty="0" err="1"/>
              <a:t>Debbah</a:t>
            </a:r>
            <a:r>
              <a:rPr lang="en-US" sz="1600" kern="0" dirty="0" smtClean="0"/>
              <a:t>, “</a:t>
            </a:r>
            <a:r>
              <a:rPr lang="en-US" sz="1600" kern="0" dirty="0"/>
              <a:t>Designing multi-user MIMO for energy </a:t>
            </a:r>
            <a:r>
              <a:rPr lang="en-US" sz="1600" kern="0" dirty="0" smtClean="0"/>
              <a:t>efficiency: When </a:t>
            </a:r>
            <a:r>
              <a:rPr lang="en-US" sz="1600" kern="0" dirty="0"/>
              <a:t>is massive MIMO the answer?,” </a:t>
            </a:r>
            <a:r>
              <a:rPr lang="en-US" sz="1600" kern="0" dirty="0" smtClean="0"/>
              <a:t>in Proc</a:t>
            </a:r>
            <a:r>
              <a:rPr lang="en-US" sz="1600" kern="0" dirty="0"/>
              <a:t>. IEEE WCNC, 2014</a:t>
            </a:r>
            <a:r>
              <a:rPr lang="en-US" sz="1600" kern="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 smtClean="0"/>
              <a:t>E. Björnson, E. Jorswieck, M. </a:t>
            </a:r>
            <a:r>
              <a:rPr lang="en-US" sz="1600" dirty="0" err="1" smtClean="0"/>
              <a:t>Debbah</a:t>
            </a:r>
            <a:r>
              <a:rPr lang="en-US" sz="1600" dirty="0" smtClean="0"/>
              <a:t>, and Björn Ottersten, “Multi-Objective Signal Processing Optimization: The Way to Balance Conflicting Metrics In 5G Systems,” IEEE Signal Processing Magazine, to appear.</a:t>
            </a:r>
            <a:endParaRPr lang="en-US" sz="1600" kern="0" dirty="0" smtClean="0"/>
          </a:p>
          <a:p>
            <a:pPr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8254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69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Section: </a:t>
            </a:r>
            <a:r>
              <a:rPr lang="en-US" sz="2000" b="1" dirty="0">
                <a:solidFill>
                  <a:schemeClr val="tx1"/>
                </a:solidFill>
              </a:rPr>
              <a:t>Multi-Objective Network </a:t>
            </a:r>
            <a:r>
              <a:rPr lang="en-US" sz="2000" b="1" dirty="0" smtClean="0">
                <a:solidFill>
                  <a:schemeClr val="tx1"/>
                </a:solidFill>
              </a:rPr>
              <a:t>Optimization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Questions?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Section</a:t>
            </a: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Introduction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70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Summary: Part 1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8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Part 1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760640"/>
          </a:xfrm>
        </p:spPr>
        <p:txBody>
          <a:bodyPr/>
          <a:lstStyle/>
          <a:p>
            <a:r>
              <a:rPr lang="en-US" dirty="0" smtClean="0"/>
              <a:t>Resource </a:t>
            </a:r>
            <a:r>
              <a:rPr lang="en-US" dirty="0"/>
              <a:t>Management in Multi-Antenna </a:t>
            </a:r>
            <a:r>
              <a:rPr lang="en-US" dirty="0" smtClean="0"/>
              <a:t>Multi-Cell Systems</a:t>
            </a:r>
            <a:endParaRPr lang="en-US" dirty="0"/>
          </a:p>
          <a:p>
            <a:pPr lvl="1"/>
            <a:r>
              <a:rPr lang="en-US" dirty="0"/>
              <a:t>Divide </a:t>
            </a:r>
            <a:r>
              <a:rPr lang="en-US" dirty="0" smtClean="0"/>
              <a:t>power </a:t>
            </a:r>
            <a:r>
              <a:rPr lang="en-US" dirty="0"/>
              <a:t>between </a:t>
            </a:r>
            <a:r>
              <a:rPr lang="en-US" dirty="0" smtClean="0"/>
              <a:t>users </a:t>
            </a:r>
            <a:r>
              <a:rPr lang="en-US" dirty="0"/>
              <a:t>and </a:t>
            </a:r>
            <a:r>
              <a:rPr lang="en-US" dirty="0" smtClean="0"/>
              <a:t>spatial directions</a:t>
            </a:r>
            <a:endParaRPr lang="en-US" dirty="0"/>
          </a:p>
          <a:p>
            <a:pPr lvl="1"/>
            <a:r>
              <a:rPr lang="en-US" dirty="0"/>
              <a:t>Solve a </a:t>
            </a:r>
            <a:r>
              <a:rPr lang="en-US" dirty="0" smtClean="0"/>
              <a:t>multi-objective optimization problem</a:t>
            </a:r>
            <a:endParaRPr lang="en-US" dirty="0"/>
          </a:p>
          <a:p>
            <a:pPr lvl="1">
              <a:spcAft>
                <a:spcPts val="1800"/>
              </a:spcAft>
            </a:pPr>
            <a:r>
              <a:rPr lang="en-US" dirty="0"/>
              <a:t>Pareto </a:t>
            </a:r>
            <a:r>
              <a:rPr lang="en-US" dirty="0" smtClean="0"/>
              <a:t>boundary</a:t>
            </a:r>
            <a:r>
              <a:rPr lang="en-US" dirty="0"/>
              <a:t>: Set of efficient </a:t>
            </a:r>
            <a:r>
              <a:rPr lang="en-US" dirty="0" smtClean="0"/>
              <a:t>solutions</a:t>
            </a:r>
            <a:endParaRPr lang="en-US" dirty="0"/>
          </a:p>
          <a:p>
            <a:r>
              <a:rPr lang="en-US" dirty="0"/>
              <a:t>Subjective Utility Function</a:t>
            </a:r>
          </a:p>
          <a:p>
            <a:pPr lvl="1"/>
            <a:r>
              <a:rPr lang="en-US" dirty="0"/>
              <a:t>Selection has </a:t>
            </a:r>
            <a:r>
              <a:rPr lang="en-US" dirty="0" smtClean="0"/>
              <a:t>fundamental impact </a:t>
            </a:r>
            <a:r>
              <a:rPr lang="en-US" dirty="0"/>
              <a:t>on </a:t>
            </a:r>
            <a:r>
              <a:rPr lang="en-US" dirty="0" smtClean="0"/>
              <a:t>solvability</a:t>
            </a:r>
          </a:p>
          <a:p>
            <a:pPr lvl="1"/>
            <a:r>
              <a:rPr lang="en-US" dirty="0" smtClean="0"/>
              <a:t>Multi-antenna transmission: More possibilities – higher complexity</a:t>
            </a:r>
            <a:endParaRPr lang="en-US" dirty="0"/>
          </a:p>
          <a:p>
            <a:pPr lvl="1"/>
            <a:r>
              <a:rPr lang="en-US" dirty="0"/>
              <a:t>Pragmatic </a:t>
            </a:r>
            <a:r>
              <a:rPr lang="en-US" dirty="0" smtClean="0"/>
              <a:t>approach</a:t>
            </a:r>
            <a:r>
              <a:rPr lang="en-US" dirty="0"/>
              <a:t>: Select to enable efficient </a:t>
            </a:r>
            <a:r>
              <a:rPr lang="en-US" dirty="0" smtClean="0"/>
              <a:t>optimization</a:t>
            </a:r>
          </a:p>
          <a:p>
            <a:pPr lvl="1"/>
            <a:r>
              <a:rPr lang="en-US" dirty="0"/>
              <a:t>Polynomial </a:t>
            </a:r>
            <a:r>
              <a:rPr lang="en-US" dirty="0" smtClean="0"/>
              <a:t>complexity: </a:t>
            </a:r>
            <a:r>
              <a:rPr lang="en-US" dirty="0"/>
              <a:t>Weighted max-min </a:t>
            </a:r>
            <a:r>
              <a:rPr lang="en-US" dirty="0" smtClean="0"/>
              <a:t>fairness </a:t>
            </a:r>
            <a:r>
              <a:rPr lang="en-US" dirty="0"/>
              <a:t>etc.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Not solvable in </a:t>
            </a:r>
            <a:r>
              <a:rPr lang="en-US" dirty="0" smtClean="0"/>
              <a:t>practice: Weighted sum </a:t>
            </a:r>
            <a:r>
              <a:rPr lang="en-US" dirty="0"/>
              <a:t>performance etc</a:t>
            </a:r>
            <a:r>
              <a:rPr lang="en-US" dirty="0" smtClean="0"/>
              <a:t>.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Multi-Objective Network Optimization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Practical optimization problems may have more than one metric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General framework: Study tradeoff between metrics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 posterior approach: Visualize the tradeoff and make decisions</a:t>
            </a:r>
          </a:p>
          <a:p>
            <a:pPr lvl="1">
              <a:spcAft>
                <a:spcPts val="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471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Coffee Break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Thank you for listening!</a:t>
            </a:r>
          </a:p>
          <a:p>
            <a:pPr lvl="1"/>
            <a:r>
              <a:rPr lang="en-US" dirty="0" smtClean="0"/>
              <a:t>Questions?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After the Break:</a:t>
            </a:r>
            <a:br>
              <a:rPr lang="en-US" dirty="0" smtClean="0"/>
            </a:br>
            <a:r>
              <a:rPr lang="en-US" dirty="0" smtClean="0"/>
              <a:t>Part 2 </a:t>
            </a:r>
            <a:r>
              <a:rPr lang="en-US" i="1" dirty="0" smtClean="0"/>
              <a:t>Recent Advances</a:t>
            </a:r>
          </a:p>
          <a:p>
            <a:pPr lvl="1"/>
            <a:r>
              <a:rPr lang="en-US" dirty="0" smtClean="0"/>
              <a:t>Imperfect channel knowledge</a:t>
            </a:r>
          </a:p>
          <a:p>
            <a:pPr lvl="1"/>
            <a:r>
              <a:rPr lang="en-US" dirty="0" smtClean="0"/>
              <a:t>Structure of optimal beamforming</a:t>
            </a:r>
            <a:endParaRPr lang="en-US" dirty="0"/>
          </a:p>
          <a:p>
            <a:pPr lvl="1"/>
            <a:r>
              <a:rPr lang="en-US" dirty="0" smtClean="0"/>
              <a:t>Distributed resource management</a:t>
            </a:r>
            <a:endParaRPr lang="en-US" dirty="0"/>
          </a:p>
          <a:p>
            <a:pPr lvl="1"/>
            <a:r>
              <a:rPr lang="en-US" dirty="0" smtClean="0"/>
              <a:t>Handling hardware impairments</a:t>
            </a:r>
            <a:endParaRPr lang="en-US" dirty="0"/>
          </a:p>
        </p:txBody>
      </p:sp>
      <p:pic>
        <p:nvPicPr>
          <p:cNvPr id="5122" name="Picture 2" descr="C:\Users\emilbjo\Documents\NOW-book\Tutorial\PIMRC 2013\Section 1-3 Slides\coff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1331565"/>
            <a:ext cx="4320482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2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73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Part 2</a:t>
            </a: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Recent </a:t>
            </a:r>
            <a:r>
              <a:rPr lang="en-US" sz="3800" b="1" dirty="0">
                <a:solidFill>
                  <a:schemeClr val="tx1"/>
                </a:solidFill>
              </a:rPr>
              <a:t>Advances</a:t>
            </a:r>
          </a:p>
        </p:txBody>
      </p:sp>
    </p:spTree>
    <p:extLst>
      <p:ext uri="{BB962C8B-B14F-4D97-AF65-F5344CB8AC3E}">
        <p14:creationId xmlns:p14="http://schemas.microsoft.com/office/powerpoint/2010/main" val="384655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Outline: Part 2 – Recent Advances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Imperfect Channel Knowledge</a:t>
            </a:r>
            <a:endParaRPr lang="en-US" dirty="0"/>
          </a:p>
          <a:p>
            <a:pPr lvl="1"/>
            <a:r>
              <a:rPr lang="en-US" dirty="0" smtClean="0"/>
              <a:t>Resource management with channel uncertainty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/>
              <a:t>Structure of Optimal Beamforming</a:t>
            </a:r>
          </a:p>
          <a:p>
            <a:pPr lvl="1"/>
            <a:r>
              <a:rPr lang="en-US" dirty="0"/>
              <a:t>Beamforming parametrization and its applications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 smtClean="0"/>
              <a:t>Distributed Resource Management</a:t>
            </a:r>
            <a:endParaRPr lang="en-US" dirty="0"/>
          </a:p>
          <a:p>
            <a:pPr lvl="1"/>
            <a:r>
              <a:rPr lang="en-US" dirty="0" smtClean="0"/>
              <a:t>Decompose system-wide problem into user-specific </a:t>
            </a:r>
            <a:r>
              <a:rPr lang="en-US" dirty="0" err="1" smtClean="0"/>
              <a:t>subproblems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 smtClean="0"/>
              <a:t>Handling Hardware Impairments</a:t>
            </a:r>
            <a:endParaRPr lang="en-US" dirty="0"/>
          </a:p>
          <a:p>
            <a:pPr lvl="1"/>
            <a:r>
              <a:rPr lang="en-US" dirty="0" smtClean="0"/>
              <a:t>Can we model and adapt to practical hardware?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2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75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Imperfect Channel Knowledge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to Imperfect Channel 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Perfect versus Imperfect Channel State Information (CSI)</a:t>
                </a:r>
              </a:p>
              <a:p>
                <a:pPr lvl="1"/>
                <a:r>
                  <a:rPr lang="en-US" dirty="0" smtClean="0"/>
                  <a:t>Resource management framework developed with perfect CSI</a:t>
                </a:r>
              </a:p>
              <a:p>
                <a:pPr lvl="1"/>
                <a:r>
                  <a:rPr lang="en-US" dirty="0" smtClean="0"/>
                  <a:t>Practical systems: Uncertainty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Causes: estimation errors, feedback quantization, delays</a:t>
                </a:r>
                <a:r>
                  <a:rPr lang="en-US" dirty="0"/>
                  <a:t>, etc.</a:t>
                </a:r>
              </a:p>
              <a:p>
                <a:pPr lvl="1"/>
                <a:endParaRPr lang="sv-SE" dirty="0" smtClean="0"/>
              </a:p>
              <a:p>
                <a:r>
                  <a:rPr lang="en-US" dirty="0" smtClean="0"/>
                  <a:t>What is the Expected Impact?</a:t>
                </a:r>
              </a:p>
              <a:p>
                <a:pPr lvl="1">
                  <a:tabLst>
                    <a:tab pos="5295900" algn="l"/>
                    <a:tab pos="7445375" algn="l"/>
                  </a:tabLst>
                </a:pPr>
                <a:r>
                  <a:rPr lang="en-US" dirty="0" smtClean="0"/>
                  <a:t>Small loss in signal power	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100+100=200</m:t>
                    </m:r>
                  </m:oMath>
                </a14:m>
                <a:r>
                  <a:rPr lang="en-US" dirty="0" smtClean="0"/>
                  <a:t>,	</a:t>
                </a:r>
                <a:r>
                  <a:rPr lang="sv-SE" dirty="0"/>
                  <a:t>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98+92=190</m:t>
                    </m:r>
                  </m:oMath>
                </a14:m>
                <a:endParaRPr lang="en-US" dirty="0" smtClean="0"/>
              </a:p>
              <a:p>
                <a:pPr lvl="1">
                  <a:tabLst>
                    <a:tab pos="5295900" algn="l"/>
                    <a:tab pos="7445375" algn="l"/>
                  </a:tabLst>
                </a:pPr>
                <a:r>
                  <a:rPr lang="en-US" dirty="0"/>
                  <a:t>Larger interference </a:t>
                </a:r>
                <a:r>
                  <a:rPr lang="en-US" dirty="0" smtClean="0"/>
                  <a:t>leakage	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1</m:t>
                    </m:r>
                    <m:r>
                      <a:rPr lang="sv-SE" b="0" i="1" smtClean="0">
                        <a:latin typeface="Cambria Math"/>
                      </a:rPr>
                      <m:t>0</m:t>
                    </m:r>
                    <m:r>
                      <a:rPr lang="sv-SE" i="1">
                        <a:latin typeface="Cambria Math"/>
                      </a:rPr>
                      <m:t>0</m:t>
                    </m:r>
                    <m:r>
                      <a:rPr lang="sv-SE" b="0" i="1" smtClean="0">
                        <a:latin typeface="Cambria Math"/>
                      </a:rPr>
                      <m:t>−</m:t>
                    </m:r>
                    <m:r>
                      <a:rPr lang="sv-SE" i="1">
                        <a:latin typeface="Cambria Math"/>
                      </a:rPr>
                      <m:t>10</m:t>
                    </m:r>
                    <m:r>
                      <a:rPr lang="sv-SE" b="0" i="1" smtClean="0">
                        <a:latin typeface="Cambria Math"/>
                      </a:rPr>
                      <m:t>0</m:t>
                    </m:r>
                    <m:r>
                      <a:rPr lang="sv-SE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,	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 98−92=6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Goal: Robustness </a:t>
                </a:r>
                <a:r>
                  <a:rPr lang="en-US" dirty="0"/>
                  <a:t>to </a:t>
                </a:r>
                <a:r>
                  <a:rPr lang="en-US" dirty="0" smtClean="0"/>
                  <a:t>Uncertainty</a:t>
                </a:r>
              </a:p>
              <a:p>
                <a:pPr lvl="1"/>
                <a:r>
                  <a:rPr lang="en-US" dirty="0" smtClean="0"/>
                  <a:t>How to define it?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76</a:t>
            </a:fld>
            <a:endParaRPr lang="sv-SE" dirty="0"/>
          </a:p>
        </p:txBody>
      </p:sp>
      <p:sp>
        <p:nvSpPr>
          <p:cNvPr id="10" name="Right Brace 9"/>
          <p:cNvSpPr/>
          <p:nvPr/>
        </p:nvSpPr>
        <p:spPr bwMode="auto">
          <a:xfrm rot="5400000">
            <a:off x="6811558" y="3441869"/>
            <a:ext cx="284611" cy="1968660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6065986" y="4583060"/>
            <a:ext cx="1800200" cy="46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Perfect CSI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2" name="Right Brace 11"/>
          <p:cNvSpPr/>
          <p:nvPr/>
        </p:nvSpPr>
        <p:spPr bwMode="auto">
          <a:xfrm rot="5400000">
            <a:off x="8863787" y="3559976"/>
            <a:ext cx="284610" cy="1752636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7866185" y="4583060"/>
            <a:ext cx="2289706" cy="46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Imperfect CSI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63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1890" y="971525"/>
            <a:ext cx="533678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Imperfect CSI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Shape of Channel Estimation Errors</a:t>
            </a:r>
          </a:p>
          <a:p>
            <a:pPr lvl="1"/>
            <a:r>
              <a:rPr lang="en-US" dirty="0" smtClean="0"/>
              <a:t>Send: Known “pilot” information</a:t>
            </a:r>
          </a:p>
          <a:p>
            <a:pPr lvl="1"/>
            <a:r>
              <a:rPr lang="en-US" dirty="0" smtClean="0"/>
              <a:t>Apply: Optimal channel estimator</a:t>
            </a:r>
          </a:p>
          <a:p>
            <a:pPr lvl="1"/>
            <a:r>
              <a:rPr lang="en-US" dirty="0" smtClean="0"/>
              <a:t>Obtain: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95275" lvl="1" indent="0">
              <a:spcAft>
                <a:spcPts val="2400"/>
              </a:spcAft>
              <a:buNone/>
            </a:pPr>
            <a:endParaRPr lang="en-US" dirty="0" smtClean="0"/>
          </a:p>
          <a:p>
            <a:pPr lvl="1">
              <a:spcAft>
                <a:spcPts val="1800"/>
              </a:spcAft>
            </a:pPr>
            <a:r>
              <a:rPr lang="en-US" dirty="0"/>
              <a:t>Unlimited support: Cannot handle all errors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/>
              <a:t>Ellipsoidal Uncertainty Sets at </a:t>
            </a:r>
            <a:r>
              <a:rPr lang="en-US" dirty="0" smtClean="0"/>
              <a:t>BSs</a:t>
            </a:r>
          </a:p>
          <a:p>
            <a:pPr lvl="1"/>
            <a:r>
              <a:rPr lang="en-US" dirty="0" smtClean="0"/>
              <a:t>Cut out part of estimation errors</a:t>
            </a:r>
          </a:p>
          <a:p>
            <a:pPr lvl="1"/>
            <a:r>
              <a:rPr lang="en-US" dirty="0" smtClean="0"/>
              <a:t>Definition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7" name="Picture 3" descr="C:\Users\emilbjo\Documents\NOW-book\Tutorial\N# Spring School 2014\example_ellipsoi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988" y="2347200"/>
            <a:ext cx="2349971" cy="16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emilbjo\Documents\Presentationer\2012-10 Supelec\uncertainty-se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08" y="5652045"/>
            <a:ext cx="6532562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milbjo\Documents\NOW-book\Tutorial\N# Spring School 2014\uncertaintyset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897" y="4691409"/>
            <a:ext cx="2808601" cy="276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3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918700" y="6721392"/>
            <a:ext cx="527050" cy="401637"/>
          </a:xfrm>
        </p:spPr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Resource Management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Robust User Performance</a:t>
                </a:r>
              </a:p>
              <a:p>
                <a:pPr lvl="1"/>
                <a:r>
                  <a:rPr lang="en-US" dirty="0" smtClean="0"/>
                  <a:t>User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achieves an SINR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if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:pPr marL="295275" lvl="1" indent="0">
                  <a:spcAft>
                    <a:spcPts val="480"/>
                  </a:spcAft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 i="0" smtClean="0">
                            <a:latin typeface="Cambria Math"/>
                          </a:rPr>
                          <m:t>𝐒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sv-SE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sv-SE" b="0" i="1" smtClean="0">
                            <a:latin typeface="Cambria Math"/>
                          </a:rPr>
                          <m:t>𝐻</m:t>
                        </m:r>
                      </m:sup>
                    </m:sSubSup>
                    <m:r>
                      <a:rPr lang="sv-SE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 outer product of beamforming vectors</a:t>
                </a:r>
              </a:p>
              <a:p>
                <a:pPr marL="295275" lvl="1" indent="0">
                  <a:buNone/>
                </a:pPr>
                <a:endParaRPr lang="en-US" dirty="0"/>
              </a:p>
              <a:p>
                <a:r>
                  <a:rPr lang="en-US" dirty="0"/>
                  <a:t>Robust Performance Region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Feasible points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Achieved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under power </a:t>
                </a:r>
                <a:r>
                  <a:rPr lang="en-US" dirty="0" smtClean="0"/>
                  <a:t>constraints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Good </a:t>
                </a:r>
                <a:r>
                  <a:rPr lang="en-US" dirty="0"/>
                  <a:t>points: On upper boundary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Different system utilities = different </a:t>
                </a:r>
                <a:r>
                  <a:rPr lang="en-US" dirty="0" smtClean="0"/>
                  <a:t>points</a:t>
                </a:r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Unknown </a:t>
                </a:r>
                <a:r>
                  <a:rPr lang="en-US" dirty="0" smtClean="0"/>
                  <a:t>shape, but compact </a:t>
                </a:r>
                <a:r>
                  <a:rPr lang="en-US" dirty="0"/>
                  <a:t>and </a:t>
                </a:r>
                <a:r>
                  <a:rPr lang="en-US" dirty="0" smtClean="0"/>
                  <a:t>normal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 b="-294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3458" y="2335944"/>
            <a:ext cx="8784976" cy="124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153" y="3923853"/>
            <a:ext cx="3845659" cy="328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7074098" y="5868069"/>
            <a:ext cx="2088232" cy="1107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1800" kern="0" baseline="0" dirty="0" smtClean="0">
                <a:latin typeface="+mn-lt"/>
              </a:rPr>
              <a:t>2</a:t>
            </a:r>
            <a:r>
              <a:rPr lang="en-US" sz="1800" kern="0" dirty="0">
                <a:latin typeface="+mn-lt"/>
              </a:rPr>
              <a:t>-</a:t>
            </a:r>
            <a:r>
              <a:rPr lang="en-US" sz="1800" kern="0" dirty="0" smtClean="0">
                <a:latin typeface="+mn-lt"/>
              </a:rPr>
              <a:t>User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1800" kern="0" baseline="0" dirty="0" smtClean="0">
                <a:latin typeface="+mn-lt"/>
              </a:rPr>
              <a:t>Performance</a:t>
            </a:r>
            <a:br>
              <a:rPr lang="en-US" sz="1800" kern="0" baseline="0" dirty="0" smtClean="0">
                <a:latin typeface="+mn-lt"/>
              </a:rPr>
            </a:br>
            <a:r>
              <a:rPr lang="en-US" sz="1800" kern="0" baseline="0" dirty="0" smtClean="0">
                <a:latin typeface="+mn-lt"/>
              </a:rPr>
              <a:t>Region</a:t>
            </a:r>
          </a:p>
        </p:txBody>
      </p:sp>
      <p:sp>
        <p:nvSpPr>
          <p:cNvPr id="14" name="Freeform 13"/>
          <p:cNvSpPr/>
          <p:nvPr/>
        </p:nvSpPr>
        <p:spPr bwMode="auto">
          <a:xfrm>
            <a:off x="7262534" y="4602109"/>
            <a:ext cx="2883979" cy="2257971"/>
          </a:xfrm>
          <a:custGeom>
            <a:avLst/>
            <a:gdLst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689212 w 3720618"/>
              <a:gd name="connsiteY14" fmla="*/ 419099 h 2882520"/>
              <a:gd name="connsiteX15" fmla="*/ 723331 w 3720618"/>
              <a:gd name="connsiteY15" fmla="*/ 480514 h 2882520"/>
              <a:gd name="connsiteX16" fmla="*/ 736979 w 3720618"/>
              <a:gd name="connsiteY16" fmla="*/ 500985 h 2882520"/>
              <a:gd name="connsiteX17" fmla="*/ 757451 w 3720618"/>
              <a:gd name="connsiteY17" fmla="*/ 541929 h 2882520"/>
              <a:gd name="connsiteX18" fmla="*/ 771098 w 3720618"/>
              <a:gd name="connsiteY18" fmla="*/ 569224 h 2882520"/>
              <a:gd name="connsiteX19" fmla="*/ 812042 w 3720618"/>
              <a:gd name="connsiteY19" fmla="*/ 603343 h 2882520"/>
              <a:gd name="connsiteX20" fmla="*/ 859809 w 3720618"/>
              <a:gd name="connsiteY20" fmla="*/ 664758 h 2882520"/>
              <a:gd name="connsiteX21" fmla="*/ 873457 w 3720618"/>
              <a:gd name="connsiteY21" fmla="*/ 692054 h 2882520"/>
              <a:gd name="connsiteX22" fmla="*/ 914400 w 3720618"/>
              <a:gd name="connsiteY22" fmla="*/ 732997 h 2882520"/>
              <a:gd name="connsiteX23" fmla="*/ 948519 w 3720618"/>
              <a:gd name="connsiteY23" fmla="*/ 760293 h 2882520"/>
              <a:gd name="connsiteX24" fmla="*/ 975815 w 3720618"/>
              <a:gd name="connsiteY24" fmla="*/ 801236 h 2882520"/>
              <a:gd name="connsiteX25" fmla="*/ 1003110 w 3720618"/>
              <a:gd name="connsiteY25" fmla="*/ 842179 h 2882520"/>
              <a:gd name="connsiteX26" fmla="*/ 1016758 w 3720618"/>
              <a:gd name="connsiteY26" fmla="*/ 862651 h 2882520"/>
              <a:gd name="connsiteX27" fmla="*/ 1030406 w 3720618"/>
              <a:gd name="connsiteY27" fmla="*/ 883123 h 2882520"/>
              <a:gd name="connsiteX28" fmla="*/ 1050877 w 3720618"/>
              <a:gd name="connsiteY28" fmla="*/ 903594 h 2882520"/>
              <a:gd name="connsiteX29" fmla="*/ 1078173 w 3720618"/>
              <a:gd name="connsiteY29" fmla="*/ 944537 h 2882520"/>
              <a:gd name="connsiteX30" fmla="*/ 1105469 w 3720618"/>
              <a:gd name="connsiteY30" fmla="*/ 985481 h 2882520"/>
              <a:gd name="connsiteX31" fmla="*/ 1132764 w 3720618"/>
              <a:gd name="connsiteY31" fmla="*/ 1026424 h 2882520"/>
              <a:gd name="connsiteX32" fmla="*/ 1153236 w 3720618"/>
              <a:gd name="connsiteY32" fmla="*/ 1040072 h 2882520"/>
              <a:gd name="connsiteX33" fmla="*/ 1160060 w 3720618"/>
              <a:gd name="connsiteY33" fmla="*/ 1060543 h 2882520"/>
              <a:gd name="connsiteX34" fmla="*/ 1187355 w 3720618"/>
              <a:gd name="connsiteY34" fmla="*/ 1101487 h 2882520"/>
              <a:gd name="connsiteX35" fmla="*/ 1207827 w 3720618"/>
              <a:gd name="connsiteY35" fmla="*/ 1142430 h 2882520"/>
              <a:gd name="connsiteX36" fmla="*/ 1214651 w 3720618"/>
              <a:gd name="connsiteY36" fmla="*/ 1162902 h 2882520"/>
              <a:gd name="connsiteX37" fmla="*/ 1255594 w 3720618"/>
              <a:gd name="connsiteY37" fmla="*/ 1183373 h 2882520"/>
              <a:gd name="connsiteX38" fmla="*/ 1269242 w 3720618"/>
              <a:gd name="connsiteY38" fmla="*/ 1203845 h 2882520"/>
              <a:gd name="connsiteX39" fmla="*/ 1310185 w 3720618"/>
              <a:gd name="connsiteY39" fmla="*/ 1231140 h 2882520"/>
              <a:gd name="connsiteX40" fmla="*/ 1330657 w 3720618"/>
              <a:gd name="connsiteY40" fmla="*/ 1244788 h 2882520"/>
              <a:gd name="connsiteX41" fmla="*/ 1371600 w 3720618"/>
              <a:gd name="connsiteY41" fmla="*/ 1278908 h 2882520"/>
              <a:gd name="connsiteX42" fmla="*/ 1385248 w 3720618"/>
              <a:gd name="connsiteY42" fmla="*/ 1299379 h 2882520"/>
              <a:gd name="connsiteX43" fmla="*/ 1405719 w 3720618"/>
              <a:gd name="connsiteY43" fmla="*/ 1313027 h 2882520"/>
              <a:gd name="connsiteX44" fmla="*/ 1439839 w 3720618"/>
              <a:gd name="connsiteY44" fmla="*/ 1388090 h 2882520"/>
              <a:gd name="connsiteX45" fmla="*/ 1480782 w 3720618"/>
              <a:gd name="connsiteY45" fmla="*/ 1415385 h 2882520"/>
              <a:gd name="connsiteX46" fmla="*/ 1521725 w 3720618"/>
              <a:gd name="connsiteY46" fmla="*/ 1429033 h 2882520"/>
              <a:gd name="connsiteX47" fmla="*/ 1542197 w 3720618"/>
              <a:gd name="connsiteY47" fmla="*/ 1449505 h 2882520"/>
              <a:gd name="connsiteX48" fmla="*/ 1562669 w 3720618"/>
              <a:gd name="connsiteY48" fmla="*/ 1456329 h 2882520"/>
              <a:gd name="connsiteX49" fmla="*/ 1583140 w 3720618"/>
              <a:gd name="connsiteY49" fmla="*/ 1469976 h 2882520"/>
              <a:gd name="connsiteX50" fmla="*/ 1617260 w 3720618"/>
              <a:gd name="connsiteY50" fmla="*/ 1510920 h 2882520"/>
              <a:gd name="connsiteX51" fmla="*/ 1630907 w 3720618"/>
              <a:gd name="connsiteY51" fmla="*/ 1531391 h 2882520"/>
              <a:gd name="connsiteX52" fmla="*/ 1671851 w 3720618"/>
              <a:gd name="connsiteY52" fmla="*/ 1565511 h 2882520"/>
              <a:gd name="connsiteX53" fmla="*/ 1705970 w 3720618"/>
              <a:gd name="connsiteY53" fmla="*/ 1606454 h 2882520"/>
              <a:gd name="connsiteX54" fmla="*/ 1746913 w 3720618"/>
              <a:gd name="connsiteY54" fmla="*/ 1633749 h 2882520"/>
              <a:gd name="connsiteX55" fmla="*/ 1767385 w 3720618"/>
              <a:gd name="connsiteY55" fmla="*/ 1647397 h 2882520"/>
              <a:gd name="connsiteX56" fmla="*/ 1787857 w 3720618"/>
              <a:gd name="connsiteY56" fmla="*/ 1667869 h 2882520"/>
              <a:gd name="connsiteX57" fmla="*/ 1808328 w 3720618"/>
              <a:gd name="connsiteY57" fmla="*/ 1674693 h 2882520"/>
              <a:gd name="connsiteX58" fmla="*/ 1849271 w 3720618"/>
              <a:gd name="connsiteY58" fmla="*/ 1701988 h 2882520"/>
              <a:gd name="connsiteX59" fmla="*/ 1890215 w 3720618"/>
              <a:gd name="connsiteY59" fmla="*/ 1736108 h 2882520"/>
              <a:gd name="connsiteX60" fmla="*/ 1937982 w 3720618"/>
              <a:gd name="connsiteY60" fmla="*/ 1763403 h 2882520"/>
              <a:gd name="connsiteX61" fmla="*/ 1965277 w 3720618"/>
              <a:gd name="connsiteY61" fmla="*/ 1804346 h 2882520"/>
              <a:gd name="connsiteX62" fmla="*/ 2006221 w 3720618"/>
              <a:gd name="connsiteY62" fmla="*/ 1831642 h 2882520"/>
              <a:gd name="connsiteX63" fmla="*/ 2074460 w 3720618"/>
              <a:gd name="connsiteY63" fmla="*/ 1872585 h 2882520"/>
              <a:gd name="connsiteX64" fmla="*/ 2115403 w 3720618"/>
              <a:gd name="connsiteY64" fmla="*/ 1899881 h 2882520"/>
              <a:gd name="connsiteX65" fmla="*/ 2135874 w 3720618"/>
              <a:gd name="connsiteY65" fmla="*/ 1913529 h 2882520"/>
              <a:gd name="connsiteX66" fmla="*/ 2149522 w 3720618"/>
              <a:gd name="connsiteY66" fmla="*/ 1934000 h 2882520"/>
              <a:gd name="connsiteX67" fmla="*/ 2190466 w 3720618"/>
              <a:gd name="connsiteY67" fmla="*/ 1954472 h 2882520"/>
              <a:gd name="connsiteX68" fmla="*/ 2217761 w 3720618"/>
              <a:gd name="connsiteY68" fmla="*/ 1981767 h 2882520"/>
              <a:gd name="connsiteX69" fmla="*/ 2238233 w 3720618"/>
              <a:gd name="connsiteY69" fmla="*/ 2002239 h 2882520"/>
              <a:gd name="connsiteX70" fmla="*/ 2258704 w 3720618"/>
              <a:gd name="connsiteY70" fmla="*/ 2015887 h 2882520"/>
              <a:gd name="connsiteX71" fmla="*/ 2299648 w 3720618"/>
              <a:gd name="connsiteY71" fmla="*/ 2043182 h 2882520"/>
              <a:gd name="connsiteX72" fmla="*/ 2340591 w 3720618"/>
              <a:gd name="connsiteY72" fmla="*/ 2070478 h 2882520"/>
              <a:gd name="connsiteX73" fmla="*/ 2381534 w 3720618"/>
              <a:gd name="connsiteY73" fmla="*/ 2090949 h 2882520"/>
              <a:gd name="connsiteX74" fmla="*/ 2449773 w 3720618"/>
              <a:gd name="connsiteY74" fmla="*/ 2118245 h 2882520"/>
              <a:gd name="connsiteX75" fmla="*/ 2490716 w 3720618"/>
              <a:gd name="connsiteY75" fmla="*/ 2131893 h 2882520"/>
              <a:gd name="connsiteX76" fmla="*/ 2524836 w 3720618"/>
              <a:gd name="connsiteY76" fmla="*/ 2159188 h 2882520"/>
              <a:gd name="connsiteX77" fmla="*/ 2558955 w 3720618"/>
              <a:gd name="connsiteY77" fmla="*/ 2200132 h 2882520"/>
              <a:gd name="connsiteX78" fmla="*/ 2620370 w 3720618"/>
              <a:gd name="connsiteY78" fmla="*/ 2234251 h 2882520"/>
              <a:gd name="connsiteX79" fmla="*/ 2661313 w 3720618"/>
              <a:gd name="connsiteY79" fmla="*/ 2261546 h 2882520"/>
              <a:gd name="connsiteX80" fmla="*/ 2681785 w 3720618"/>
              <a:gd name="connsiteY80" fmla="*/ 2275194 h 2882520"/>
              <a:gd name="connsiteX81" fmla="*/ 2709080 w 3720618"/>
              <a:gd name="connsiteY81" fmla="*/ 2282018 h 2882520"/>
              <a:gd name="connsiteX82" fmla="*/ 2750024 w 3720618"/>
              <a:gd name="connsiteY82" fmla="*/ 2309314 h 2882520"/>
              <a:gd name="connsiteX83" fmla="*/ 2770495 w 3720618"/>
              <a:gd name="connsiteY83" fmla="*/ 2322961 h 2882520"/>
              <a:gd name="connsiteX84" fmla="*/ 2790967 w 3720618"/>
              <a:gd name="connsiteY84" fmla="*/ 2329785 h 2882520"/>
              <a:gd name="connsiteX85" fmla="*/ 2811439 w 3720618"/>
              <a:gd name="connsiteY85" fmla="*/ 2343433 h 2882520"/>
              <a:gd name="connsiteX86" fmla="*/ 2886501 w 3720618"/>
              <a:gd name="connsiteY86" fmla="*/ 2357081 h 2882520"/>
              <a:gd name="connsiteX87" fmla="*/ 2927445 w 3720618"/>
              <a:gd name="connsiteY87" fmla="*/ 2370729 h 2882520"/>
              <a:gd name="connsiteX88" fmla="*/ 2968388 w 3720618"/>
              <a:gd name="connsiteY88" fmla="*/ 2391200 h 2882520"/>
              <a:gd name="connsiteX89" fmla="*/ 3009331 w 3720618"/>
              <a:gd name="connsiteY89" fmla="*/ 2418496 h 2882520"/>
              <a:gd name="connsiteX90" fmla="*/ 3050274 w 3720618"/>
              <a:gd name="connsiteY90" fmla="*/ 2445791 h 2882520"/>
              <a:gd name="connsiteX91" fmla="*/ 3070746 w 3720618"/>
              <a:gd name="connsiteY91" fmla="*/ 2452615 h 2882520"/>
              <a:gd name="connsiteX92" fmla="*/ 3091218 w 3720618"/>
              <a:gd name="connsiteY92" fmla="*/ 2466263 h 2882520"/>
              <a:gd name="connsiteX93" fmla="*/ 3111689 w 3720618"/>
              <a:gd name="connsiteY93" fmla="*/ 2473087 h 2882520"/>
              <a:gd name="connsiteX94" fmla="*/ 3132161 w 3720618"/>
              <a:gd name="connsiteY94" fmla="*/ 2486735 h 2882520"/>
              <a:gd name="connsiteX95" fmla="*/ 3173104 w 3720618"/>
              <a:gd name="connsiteY95" fmla="*/ 2500382 h 2882520"/>
              <a:gd name="connsiteX96" fmla="*/ 3214048 w 3720618"/>
              <a:gd name="connsiteY96" fmla="*/ 2520854 h 2882520"/>
              <a:gd name="connsiteX97" fmla="*/ 3234519 w 3720618"/>
              <a:gd name="connsiteY97" fmla="*/ 2534502 h 2882520"/>
              <a:gd name="connsiteX98" fmla="*/ 3275463 w 3720618"/>
              <a:gd name="connsiteY98" fmla="*/ 2548149 h 2882520"/>
              <a:gd name="connsiteX99" fmla="*/ 3323230 w 3720618"/>
              <a:gd name="connsiteY99" fmla="*/ 2568621 h 2882520"/>
              <a:gd name="connsiteX100" fmla="*/ 3391469 w 3720618"/>
              <a:gd name="connsiteY100" fmla="*/ 2589093 h 2882520"/>
              <a:gd name="connsiteX101" fmla="*/ 3432412 w 3720618"/>
              <a:gd name="connsiteY101" fmla="*/ 2609564 h 2882520"/>
              <a:gd name="connsiteX102" fmla="*/ 3452883 w 3720618"/>
              <a:gd name="connsiteY102" fmla="*/ 2623212 h 2882520"/>
              <a:gd name="connsiteX103" fmla="*/ 3548418 w 3720618"/>
              <a:gd name="connsiteY103" fmla="*/ 2650508 h 2882520"/>
              <a:gd name="connsiteX104" fmla="*/ 3568889 w 3720618"/>
              <a:gd name="connsiteY104" fmla="*/ 2664155 h 2882520"/>
              <a:gd name="connsiteX105" fmla="*/ 3589361 w 3720618"/>
              <a:gd name="connsiteY105" fmla="*/ 2670979 h 2882520"/>
              <a:gd name="connsiteX106" fmla="*/ 3657600 w 3720618"/>
              <a:gd name="connsiteY106" fmla="*/ 2705099 h 2882520"/>
              <a:gd name="connsiteX107" fmla="*/ 3671248 w 3720618"/>
              <a:gd name="connsiteY107" fmla="*/ 2725570 h 2882520"/>
              <a:gd name="connsiteX108" fmla="*/ 3691719 w 3720618"/>
              <a:gd name="connsiteY108" fmla="*/ 2739218 h 2882520"/>
              <a:gd name="connsiteX109" fmla="*/ 3705367 w 3720618"/>
              <a:gd name="connsiteY109" fmla="*/ 2780161 h 2882520"/>
              <a:gd name="connsiteX110" fmla="*/ 3719015 w 3720618"/>
              <a:gd name="connsiteY110" fmla="*/ 2800633 h 2882520"/>
              <a:gd name="connsiteX111" fmla="*/ 3719015 w 3720618"/>
              <a:gd name="connsiteY111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39839 w 3720618"/>
              <a:gd name="connsiteY43" fmla="*/ 1388090 h 2882520"/>
              <a:gd name="connsiteX44" fmla="*/ 1480782 w 3720618"/>
              <a:gd name="connsiteY44" fmla="*/ 1415385 h 2882520"/>
              <a:gd name="connsiteX45" fmla="*/ 1521725 w 3720618"/>
              <a:gd name="connsiteY45" fmla="*/ 1429033 h 2882520"/>
              <a:gd name="connsiteX46" fmla="*/ 1542197 w 3720618"/>
              <a:gd name="connsiteY46" fmla="*/ 1449505 h 2882520"/>
              <a:gd name="connsiteX47" fmla="*/ 1562669 w 3720618"/>
              <a:gd name="connsiteY47" fmla="*/ 1456329 h 2882520"/>
              <a:gd name="connsiteX48" fmla="*/ 1583140 w 3720618"/>
              <a:gd name="connsiteY48" fmla="*/ 1469976 h 2882520"/>
              <a:gd name="connsiteX49" fmla="*/ 1617260 w 3720618"/>
              <a:gd name="connsiteY49" fmla="*/ 1510920 h 2882520"/>
              <a:gd name="connsiteX50" fmla="*/ 1630907 w 3720618"/>
              <a:gd name="connsiteY50" fmla="*/ 1531391 h 2882520"/>
              <a:gd name="connsiteX51" fmla="*/ 1671851 w 3720618"/>
              <a:gd name="connsiteY51" fmla="*/ 1565511 h 2882520"/>
              <a:gd name="connsiteX52" fmla="*/ 1705970 w 3720618"/>
              <a:gd name="connsiteY52" fmla="*/ 1606454 h 2882520"/>
              <a:gd name="connsiteX53" fmla="*/ 1746913 w 3720618"/>
              <a:gd name="connsiteY53" fmla="*/ 1633749 h 2882520"/>
              <a:gd name="connsiteX54" fmla="*/ 1767385 w 3720618"/>
              <a:gd name="connsiteY54" fmla="*/ 1647397 h 2882520"/>
              <a:gd name="connsiteX55" fmla="*/ 1787857 w 3720618"/>
              <a:gd name="connsiteY55" fmla="*/ 1667869 h 2882520"/>
              <a:gd name="connsiteX56" fmla="*/ 1808328 w 3720618"/>
              <a:gd name="connsiteY56" fmla="*/ 1674693 h 2882520"/>
              <a:gd name="connsiteX57" fmla="*/ 1849271 w 3720618"/>
              <a:gd name="connsiteY57" fmla="*/ 1701988 h 2882520"/>
              <a:gd name="connsiteX58" fmla="*/ 1890215 w 3720618"/>
              <a:gd name="connsiteY58" fmla="*/ 1736108 h 2882520"/>
              <a:gd name="connsiteX59" fmla="*/ 1937982 w 3720618"/>
              <a:gd name="connsiteY59" fmla="*/ 1763403 h 2882520"/>
              <a:gd name="connsiteX60" fmla="*/ 1965277 w 3720618"/>
              <a:gd name="connsiteY60" fmla="*/ 1804346 h 2882520"/>
              <a:gd name="connsiteX61" fmla="*/ 2006221 w 3720618"/>
              <a:gd name="connsiteY61" fmla="*/ 1831642 h 2882520"/>
              <a:gd name="connsiteX62" fmla="*/ 2074460 w 3720618"/>
              <a:gd name="connsiteY62" fmla="*/ 1872585 h 2882520"/>
              <a:gd name="connsiteX63" fmla="*/ 2115403 w 3720618"/>
              <a:gd name="connsiteY63" fmla="*/ 1899881 h 2882520"/>
              <a:gd name="connsiteX64" fmla="*/ 2135874 w 3720618"/>
              <a:gd name="connsiteY64" fmla="*/ 1913529 h 2882520"/>
              <a:gd name="connsiteX65" fmla="*/ 2149522 w 3720618"/>
              <a:gd name="connsiteY65" fmla="*/ 1934000 h 2882520"/>
              <a:gd name="connsiteX66" fmla="*/ 2190466 w 3720618"/>
              <a:gd name="connsiteY66" fmla="*/ 1954472 h 2882520"/>
              <a:gd name="connsiteX67" fmla="*/ 2217761 w 3720618"/>
              <a:gd name="connsiteY67" fmla="*/ 1981767 h 2882520"/>
              <a:gd name="connsiteX68" fmla="*/ 2238233 w 3720618"/>
              <a:gd name="connsiteY68" fmla="*/ 2002239 h 2882520"/>
              <a:gd name="connsiteX69" fmla="*/ 2258704 w 3720618"/>
              <a:gd name="connsiteY69" fmla="*/ 2015887 h 2882520"/>
              <a:gd name="connsiteX70" fmla="*/ 2299648 w 3720618"/>
              <a:gd name="connsiteY70" fmla="*/ 2043182 h 2882520"/>
              <a:gd name="connsiteX71" fmla="*/ 2340591 w 3720618"/>
              <a:gd name="connsiteY71" fmla="*/ 2070478 h 2882520"/>
              <a:gd name="connsiteX72" fmla="*/ 2381534 w 3720618"/>
              <a:gd name="connsiteY72" fmla="*/ 2090949 h 2882520"/>
              <a:gd name="connsiteX73" fmla="*/ 2449773 w 3720618"/>
              <a:gd name="connsiteY73" fmla="*/ 2118245 h 2882520"/>
              <a:gd name="connsiteX74" fmla="*/ 2490716 w 3720618"/>
              <a:gd name="connsiteY74" fmla="*/ 2131893 h 2882520"/>
              <a:gd name="connsiteX75" fmla="*/ 2524836 w 3720618"/>
              <a:gd name="connsiteY75" fmla="*/ 2159188 h 2882520"/>
              <a:gd name="connsiteX76" fmla="*/ 2558955 w 3720618"/>
              <a:gd name="connsiteY76" fmla="*/ 2200132 h 2882520"/>
              <a:gd name="connsiteX77" fmla="*/ 2620370 w 3720618"/>
              <a:gd name="connsiteY77" fmla="*/ 2234251 h 2882520"/>
              <a:gd name="connsiteX78" fmla="*/ 2661313 w 3720618"/>
              <a:gd name="connsiteY78" fmla="*/ 2261546 h 2882520"/>
              <a:gd name="connsiteX79" fmla="*/ 2681785 w 3720618"/>
              <a:gd name="connsiteY79" fmla="*/ 2275194 h 2882520"/>
              <a:gd name="connsiteX80" fmla="*/ 2709080 w 3720618"/>
              <a:gd name="connsiteY80" fmla="*/ 2282018 h 2882520"/>
              <a:gd name="connsiteX81" fmla="*/ 2750024 w 3720618"/>
              <a:gd name="connsiteY81" fmla="*/ 2309314 h 2882520"/>
              <a:gd name="connsiteX82" fmla="*/ 2770495 w 3720618"/>
              <a:gd name="connsiteY82" fmla="*/ 2322961 h 2882520"/>
              <a:gd name="connsiteX83" fmla="*/ 2790967 w 3720618"/>
              <a:gd name="connsiteY83" fmla="*/ 2329785 h 2882520"/>
              <a:gd name="connsiteX84" fmla="*/ 2811439 w 3720618"/>
              <a:gd name="connsiteY84" fmla="*/ 2343433 h 2882520"/>
              <a:gd name="connsiteX85" fmla="*/ 2886501 w 3720618"/>
              <a:gd name="connsiteY85" fmla="*/ 2357081 h 2882520"/>
              <a:gd name="connsiteX86" fmla="*/ 2927445 w 3720618"/>
              <a:gd name="connsiteY86" fmla="*/ 2370729 h 2882520"/>
              <a:gd name="connsiteX87" fmla="*/ 2968388 w 3720618"/>
              <a:gd name="connsiteY87" fmla="*/ 2391200 h 2882520"/>
              <a:gd name="connsiteX88" fmla="*/ 3009331 w 3720618"/>
              <a:gd name="connsiteY88" fmla="*/ 2418496 h 2882520"/>
              <a:gd name="connsiteX89" fmla="*/ 3050274 w 3720618"/>
              <a:gd name="connsiteY89" fmla="*/ 2445791 h 2882520"/>
              <a:gd name="connsiteX90" fmla="*/ 3070746 w 3720618"/>
              <a:gd name="connsiteY90" fmla="*/ 2452615 h 2882520"/>
              <a:gd name="connsiteX91" fmla="*/ 3091218 w 3720618"/>
              <a:gd name="connsiteY91" fmla="*/ 2466263 h 2882520"/>
              <a:gd name="connsiteX92" fmla="*/ 3111689 w 3720618"/>
              <a:gd name="connsiteY92" fmla="*/ 2473087 h 2882520"/>
              <a:gd name="connsiteX93" fmla="*/ 3132161 w 3720618"/>
              <a:gd name="connsiteY93" fmla="*/ 2486735 h 2882520"/>
              <a:gd name="connsiteX94" fmla="*/ 3173104 w 3720618"/>
              <a:gd name="connsiteY94" fmla="*/ 2500382 h 2882520"/>
              <a:gd name="connsiteX95" fmla="*/ 3214048 w 3720618"/>
              <a:gd name="connsiteY95" fmla="*/ 2520854 h 2882520"/>
              <a:gd name="connsiteX96" fmla="*/ 3234519 w 3720618"/>
              <a:gd name="connsiteY96" fmla="*/ 2534502 h 2882520"/>
              <a:gd name="connsiteX97" fmla="*/ 3275463 w 3720618"/>
              <a:gd name="connsiteY97" fmla="*/ 2548149 h 2882520"/>
              <a:gd name="connsiteX98" fmla="*/ 3323230 w 3720618"/>
              <a:gd name="connsiteY98" fmla="*/ 2568621 h 2882520"/>
              <a:gd name="connsiteX99" fmla="*/ 3391469 w 3720618"/>
              <a:gd name="connsiteY99" fmla="*/ 2589093 h 2882520"/>
              <a:gd name="connsiteX100" fmla="*/ 3432412 w 3720618"/>
              <a:gd name="connsiteY100" fmla="*/ 2609564 h 2882520"/>
              <a:gd name="connsiteX101" fmla="*/ 3452883 w 3720618"/>
              <a:gd name="connsiteY101" fmla="*/ 2623212 h 2882520"/>
              <a:gd name="connsiteX102" fmla="*/ 3548418 w 3720618"/>
              <a:gd name="connsiteY102" fmla="*/ 2650508 h 2882520"/>
              <a:gd name="connsiteX103" fmla="*/ 3568889 w 3720618"/>
              <a:gd name="connsiteY103" fmla="*/ 2664155 h 2882520"/>
              <a:gd name="connsiteX104" fmla="*/ 3589361 w 3720618"/>
              <a:gd name="connsiteY104" fmla="*/ 2670979 h 2882520"/>
              <a:gd name="connsiteX105" fmla="*/ 3657600 w 3720618"/>
              <a:gd name="connsiteY105" fmla="*/ 2705099 h 2882520"/>
              <a:gd name="connsiteX106" fmla="*/ 3671248 w 3720618"/>
              <a:gd name="connsiteY106" fmla="*/ 2725570 h 2882520"/>
              <a:gd name="connsiteX107" fmla="*/ 3691719 w 3720618"/>
              <a:gd name="connsiteY107" fmla="*/ 2739218 h 2882520"/>
              <a:gd name="connsiteX108" fmla="*/ 3705367 w 3720618"/>
              <a:gd name="connsiteY108" fmla="*/ 2780161 h 2882520"/>
              <a:gd name="connsiteX109" fmla="*/ 3719015 w 3720618"/>
              <a:gd name="connsiteY109" fmla="*/ 2800633 h 2882520"/>
              <a:gd name="connsiteX110" fmla="*/ 3719015 w 3720618"/>
              <a:gd name="connsiteY110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39839 w 3720618"/>
              <a:gd name="connsiteY43" fmla="*/ 1388090 h 2882520"/>
              <a:gd name="connsiteX44" fmla="*/ 1480782 w 3720618"/>
              <a:gd name="connsiteY44" fmla="*/ 1415385 h 2882520"/>
              <a:gd name="connsiteX45" fmla="*/ 1521725 w 3720618"/>
              <a:gd name="connsiteY45" fmla="*/ 1429033 h 2882520"/>
              <a:gd name="connsiteX46" fmla="*/ 1542197 w 3720618"/>
              <a:gd name="connsiteY46" fmla="*/ 1449505 h 2882520"/>
              <a:gd name="connsiteX47" fmla="*/ 1562669 w 3720618"/>
              <a:gd name="connsiteY47" fmla="*/ 1456329 h 2882520"/>
              <a:gd name="connsiteX48" fmla="*/ 1583140 w 3720618"/>
              <a:gd name="connsiteY48" fmla="*/ 1469976 h 2882520"/>
              <a:gd name="connsiteX49" fmla="*/ 1617260 w 3720618"/>
              <a:gd name="connsiteY49" fmla="*/ 1510920 h 2882520"/>
              <a:gd name="connsiteX50" fmla="*/ 1630907 w 3720618"/>
              <a:gd name="connsiteY50" fmla="*/ 1531391 h 2882520"/>
              <a:gd name="connsiteX51" fmla="*/ 1671851 w 3720618"/>
              <a:gd name="connsiteY51" fmla="*/ 1565511 h 2882520"/>
              <a:gd name="connsiteX52" fmla="*/ 1705970 w 3720618"/>
              <a:gd name="connsiteY52" fmla="*/ 1606454 h 2882520"/>
              <a:gd name="connsiteX53" fmla="*/ 1746913 w 3720618"/>
              <a:gd name="connsiteY53" fmla="*/ 1633749 h 2882520"/>
              <a:gd name="connsiteX54" fmla="*/ 1767385 w 3720618"/>
              <a:gd name="connsiteY54" fmla="*/ 1647397 h 2882520"/>
              <a:gd name="connsiteX55" fmla="*/ 1787857 w 3720618"/>
              <a:gd name="connsiteY55" fmla="*/ 1667869 h 2882520"/>
              <a:gd name="connsiteX56" fmla="*/ 1808328 w 3720618"/>
              <a:gd name="connsiteY56" fmla="*/ 1674693 h 2882520"/>
              <a:gd name="connsiteX57" fmla="*/ 1849271 w 3720618"/>
              <a:gd name="connsiteY57" fmla="*/ 1701988 h 2882520"/>
              <a:gd name="connsiteX58" fmla="*/ 1890215 w 3720618"/>
              <a:gd name="connsiteY58" fmla="*/ 1736108 h 2882520"/>
              <a:gd name="connsiteX59" fmla="*/ 1937982 w 3720618"/>
              <a:gd name="connsiteY59" fmla="*/ 1763403 h 2882520"/>
              <a:gd name="connsiteX60" fmla="*/ 1965277 w 3720618"/>
              <a:gd name="connsiteY60" fmla="*/ 1804346 h 2882520"/>
              <a:gd name="connsiteX61" fmla="*/ 2006221 w 3720618"/>
              <a:gd name="connsiteY61" fmla="*/ 1831642 h 2882520"/>
              <a:gd name="connsiteX62" fmla="*/ 2074460 w 3720618"/>
              <a:gd name="connsiteY62" fmla="*/ 1872585 h 2882520"/>
              <a:gd name="connsiteX63" fmla="*/ 2115403 w 3720618"/>
              <a:gd name="connsiteY63" fmla="*/ 1899881 h 2882520"/>
              <a:gd name="connsiteX64" fmla="*/ 2135874 w 3720618"/>
              <a:gd name="connsiteY64" fmla="*/ 1913529 h 2882520"/>
              <a:gd name="connsiteX65" fmla="*/ 2149522 w 3720618"/>
              <a:gd name="connsiteY65" fmla="*/ 1934000 h 2882520"/>
              <a:gd name="connsiteX66" fmla="*/ 2190466 w 3720618"/>
              <a:gd name="connsiteY66" fmla="*/ 1954472 h 2882520"/>
              <a:gd name="connsiteX67" fmla="*/ 2217761 w 3720618"/>
              <a:gd name="connsiteY67" fmla="*/ 1981767 h 2882520"/>
              <a:gd name="connsiteX68" fmla="*/ 2238233 w 3720618"/>
              <a:gd name="connsiteY68" fmla="*/ 2002239 h 2882520"/>
              <a:gd name="connsiteX69" fmla="*/ 2258704 w 3720618"/>
              <a:gd name="connsiteY69" fmla="*/ 2015887 h 2882520"/>
              <a:gd name="connsiteX70" fmla="*/ 2299648 w 3720618"/>
              <a:gd name="connsiteY70" fmla="*/ 2043182 h 2882520"/>
              <a:gd name="connsiteX71" fmla="*/ 2340591 w 3720618"/>
              <a:gd name="connsiteY71" fmla="*/ 2070478 h 2882520"/>
              <a:gd name="connsiteX72" fmla="*/ 2381534 w 3720618"/>
              <a:gd name="connsiteY72" fmla="*/ 2090949 h 2882520"/>
              <a:gd name="connsiteX73" fmla="*/ 2449773 w 3720618"/>
              <a:gd name="connsiteY73" fmla="*/ 2118245 h 2882520"/>
              <a:gd name="connsiteX74" fmla="*/ 2490716 w 3720618"/>
              <a:gd name="connsiteY74" fmla="*/ 2131893 h 2882520"/>
              <a:gd name="connsiteX75" fmla="*/ 2524836 w 3720618"/>
              <a:gd name="connsiteY75" fmla="*/ 2159188 h 2882520"/>
              <a:gd name="connsiteX76" fmla="*/ 2558955 w 3720618"/>
              <a:gd name="connsiteY76" fmla="*/ 2200132 h 2882520"/>
              <a:gd name="connsiteX77" fmla="*/ 2620370 w 3720618"/>
              <a:gd name="connsiteY77" fmla="*/ 2234251 h 2882520"/>
              <a:gd name="connsiteX78" fmla="*/ 2661313 w 3720618"/>
              <a:gd name="connsiteY78" fmla="*/ 2261546 h 2882520"/>
              <a:gd name="connsiteX79" fmla="*/ 2681785 w 3720618"/>
              <a:gd name="connsiteY79" fmla="*/ 2275194 h 2882520"/>
              <a:gd name="connsiteX80" fmla="*/ 2709080 w 3720618"/>
              <a:gd name="connsiteY80" fmla="*/ 2282018 h 2882520"/>
              <a:gd name="connsiteX81" fmla="*/ 2750024 w 3720618"/>
              <a:gd name="connsiteY81" fmla="*/ 2309314 h 2882520"/>
              <a:gd name="connsiteX82" fmla="*/ 2770495 w 3720618"/>
              <a:gd name="connsiteY82" fmla="*/ 2322961 h 2882520"/>
              <a:gd name="connsiteX83" fmla="*/ 2790967 w 3720618"/>
              <a:gd name="connsiteY83" fmla="*/ 2329785 h 2882520"/>
              <a:gd name="connsiteX84" fmla="*/ 2811439 w 3720618"/>
              <a:gd name="connsiteY84" fmla="*/ 2343433 h 2882520"/>
              <a:gd name="connsiteX85" fmla="*/ 2886501 w 3720618"/>
              <a:gd name="connsiteY85" fmla="*/ 2357081 h 2882520"/>
              <a:gd name="connsiteX86" fmla="*/ 2927445 w 3720618"/>
              <a:gd name="connsiteY86" fmla="*/ 2370729 h 2882520"/>
              <a:gd name="connsiteX87" fmla="*/ 2968388 w 3720618"/>
              <a:gd name="connsiteY87" fmla="*/ 2391200 h 2882520"/>
              <a:gd name="connsiteX88" fmla="*/ 3009331 w 3720618"/>
              <a:gd name="connsiteY88" fmla="*/ 2418496 h 2882520"/>
              <a:gd name="connsiteX89" fmla="*/ 3050274 w 3720618"/>
              <a:gd name="connsiteY89" fmla="*/ 2445791 h 2882520"/>
              <a:gd name="connsiteX90" fmla="*/ 3070746 w 3720618"/>
              <a:gd name="connsiteY90" fmla="*/ 2452615 h 2882520"/>
              <a:gd name="connsiteX91" fmla="*/ 3091218 w 3720618"/>
              <a:gd name="connsiteY91" fmla="*/ 2466263 h 2882520"/>
              <a:gd name="connsiteX92" fmla="*/ 3111689 w 3720618"/>
              <a:gd name="connsiteY92" fmla="*/ 2473087 h 2882520"/>
              <a:gd name="connsiteX93" fmla="*/ 3132161 w 3720618"/>
              <a:gd name="connsiteY93" fmla="*/ 2486735 h 2882520"/>
              <a:gd name="connsiteX94" fmla="*/ 3173104 w 3720618"/>
              <a:gd name="connsiteY94" fmla="*/ 2500382 h 2882520"/>
              <a:gd name="connsiteX95" fmla="*/ 3214048 w 3720618"/>
              <a:gd name="connsiteY95" fmla="*/ 2520854 h 2882520"/>
              <a:gd name="connsiteX96" fmla="*/ 3234519 w 3720618"/>
              <a:gd name="connsiteY96" fmla="*/ 2534502 h 2882520"/>
              <a:gd name="connsiteX97" fmla="*/ 3275463 w 3720618"/>
              <a:gd name="connsiteY97" fmla="*/ 2548149 h 2882520"/>
              <a:gd name="connsiteX98" fmla="*/ 3323230 w 3720618"/>
              <a:gd name="connsiteY98" fmla="*/ 2568621 h 2882520"/>
              <a:gd name="connsiteX99" fmla="*/ 3391469 w 3720618"/>
              <a:gd name="connsiteY99" fmla="*/ 2589093 h 2882520"/>
              <a:gd name="connsiteX100" fmla="*/ 3432412 w 3720618"/>
              <a:gd name="connsiteY100" fmla="*/ 2609564 h 2882520"/>
              <a:gd name="connsiteX101" fmla="*/ 3452883 w 3720618"/>
              <a:gd name="connsiteY101" fmla="*/ 2623212 h 2882520"/>
              <a:gd name="connsiteX102" fmla="*/ 3548418 w 3720618"/>
              <a:gd name="connsiteY102" fmla="*/ 2650508 h 2882520"/>
              <a:gd name="connsiteX103" fmla="*/ 3568889 w 3720618"/>
              <a:gd name="connsiteY103" fmla="*/ 2664155 h 2882520"/>
              <a:gd name="connsiteX104" fmla="*/ 3589361 w 3720618"/>
              <a:gd name="connsiteY104" fmla="*/ 2670979 h 2882520"/>
              <a:gd name="connsiteX105" fmla="*/ 3657600 w 3720618"/>
              <a:gd name="connsiteY105" fmla="*/ 2705099 h 2882520"/>
              <a:gd name="connsiteX106" fmla="*/ 3671248 w 3720618"/>
              <a:gd name="connsiteY106" fmla="*/ 2725570 h 2882520"/>
              <a:gd name="connsiteX107" fmla="*/ 3691719 w 3720618"/>
              <a:gd name="connsiteY107" fmla="*/ 2739218 h 2882520"/>
              <a:gd name="connsiteX108" fmla="*/ 3705367 w 3720618"/>
              <a:gd name="connsiteY108" fmla="*/ 2780161 h 2882520"/>
              <a:gd name="connsiteX109" fmla="*/ 3719015 w 3720618"/>
              <a:gd name="connsiteY109" fmla="*/ 2800633 h 2882520"/>
              <a:gd name="connsiteX110" fmla="*/ 3719015 w 3720618"/>
              <a:gd name="connsiteY110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80782 w 3720618"/>
              <a:gd name="connsiteY43" fmla="*/ 1415385 h 2882520"/>
              <a:gd name="connsiteX44" fmla="*/ 1521725 w 3720618"/>
              <a:gd name="connsiteY44" fmla="*/ 1429033 h 2882520"/>
              <a:gd name="connsiteX45" fmla="*/ 1542197 w 3720618"/>
              <a:gd name="connsiteY45" fmla="*/ 1449505 h 2882520"/>
              <a:gd name="connsiteX46" fmla="*/ 1562669 w 3720618"/>
              <a:gd name="connsiteY46" fmla="*/ 1456329 h 2882520"/>
              <a:gd name="connsiteX47" fmla="*/ 1583140 w 3720618"/>
              <a:gd name="connsiteY47" fmla="*/ 1469976 h 2882520"/>
              <a:gd name="connsiteX48" fmla="*/ 1617260 w 3720618"/>
              <a:gd name="connsiteY48" fmla="*/ 1510920 h 2882520"/>
              <a:gd name="connsiteX49" fmla="*/ 1630907 w 3720618"/>
              <a:gd name="connsiteY49" fmla="*/ 1531391 h 2882520"/>
              <a:gd name="connsiteX50" fmla="*/ 1671851 w 3720618"/>
              <a:gd name="connsiteY50" fmla="*/ 1565511 h 2882520"/>
              <a:gd name="connsiteX51" fmla="*/ 1705970 w 3720618"/>
              <a:gd name="connsiteY51" fmla="*/ 1606454 h 2882520"/>
              <a:gd name="connsiteX52" fmla="*/ 1746913 w 3720618"/>
              <a:gd name="connsiteY52" fmla="*/ 1633749 h 2882520"/>
              <a:gd name="connsiteX53" fmla="*/ 1767385 w 3720618"/>
              <a:gd name="connsiteY53" fmla="*/ 1647397 h 2882520"/>
              <a:gd name="connsiteX54" fmla="*/ 1787857 w 3720618"/>
              <a:gd name="connsiteY54" fmla="*/ 1667869 h 2882520"/>
              <a:gd name="connsiteX55" fmla="*/ 1808328 w 3720618"/>
              <a:gd name="connsiteY55" fmla="*/ 1674693 h 2882520"/>
              <a:gd name="connsiteX56" fmla="*/ 1849271 w 3720618"/>
              <a:gd name="connsiteY56" fmla="*/ 1701988 h 2882520"/>
              <a:gd name="connsiteX57" fmla="*/ 1890215 w 3720618"/>
              <a:gd name="connsiteY57" fmla="*/ 1736108 h 2882520"/>
              <a:gd name="connsiteX58" fmla="*/ 1937982 w 3720618"/>
              <a:gd name="connsiteY58" fmla="*/ 1763403 h 2882520"/>
              <a:gd name="connsiteX59" fmla="*/ 1965277 w 3720618"/>
              <a:gd name="connsiteY59" fmla="*/ 1804346 h 2882520"/>
              <a:gd name="connsiteX60" fmla="*/ 2006221 w 3720618"/>
              <a:gd name="connsiteY60" fmla="*/ 1831642 h 2882520"/>
              <a:gd name="connsiteX61" fmla="*/ 2074460 w 3720618"/>
              <a:gd name="connsiteY61" fmla="*/ 1872585 h 2882520"/>
              <a:gd name="connsiteX62" fmla="*/ 2115403 w 3720618"/>
              <a:gd name="connsiteY62" fmla="*/ 1899881 h 2882520"/>
              <a:gd name="connsiteX63" fmla="*/ 2135874 w 3720618"/>
              <a:gd name="connsiteY63" fmla="*/ 1913529 h 2882520"/>
              <a:gd name="connsiteX64" fmla="*/ 2149522 w 3720618"/>
              <a:gd name="connsiteY64" fmla="*/ 1934000 h 2882520"/>
              <a:gd name="connsiteX65" fmla="*/ 2190466 w 3720618"/>
              <a:gd name="connsiteY65" fmla="*/ 1954472 h 2882520"/>
              <a:gd name="connsiteX66" fmla="*/ 2217761 w 3720618"/>
              <a:gd name="connsiteY66" fmla="*/ 1981767 h 2882520"/>
              <a:gd name="connsiteX67" fmla="*/ 2238233 w 3720618"/>
              <a:gd name="connsiteY67" fmla="*/ 2002239 h 2882520"/>
              <a:gd name="connsiteX68" fmla="*/ 2258704 w 3720618"/>
              <a:gd name="connsiteY68" fmla="*/ 2015887 h 2882520"/>
              <a:gd name="connsiteX69" fmla="*/ 2299648 w 3720618"/>
              <a:gd name="connsiteY69" fmla="*/ 2043182 h 2882520"/>
              <a:gd name="connsiteX70" fmla="*/ 2340591 w 3720618"/>
              <a:gd name="connsiteY70" fmla="*/ 2070478 h 2882520"/>
              <a:gd name="connsiteX71" fmla="*/ 2381534 w 3720618"/>
              <a:gd name="connsiteY71" fmla="*/ 2090949 h 2882520"/>
              <a:gd name="connsiteX72" fmla="*/ 2449773 w 3720618"/>
              <a:gd name="connsiteY72" fmla="*/ 2118245 h 2882520"/>
              <a:gd name="connsiteX73" fmla="*/ 2490716 w 3720618"/>
              <a:gd name="connsiteY73" fmla="*/ 2131893 h 2882520"/>
              <a:gd name="connsiteX74" fmla="*/ 2524836 w 3720618"/>
              <a:gd name="connsiteY74" fmla="*/ 2159188 h 2882520"/>
              <a:gd name="connsiteX75" fmla="*/ 2558955 w 3720618"/>
              <a:gd name="connsiteY75" fmla="*/ 2200132 h 2882520"/>
              <a:gd name="connsiteX76" fmla="*/ 2620370 w 3720618"/>
              <a:gd name="connsiteY76" fmla="*/ 2234251 h 2882520"/>
              <a:gd name="connsiteX77" fmla="*/ 2661313 w 3720618"/>
              <a:gd name="connsiteY77" fmla="*/ 2261546 h 2882520"/>
              <a:gd name="connsiteX78" fmla="*/ 2681785 w 3720618"/>
              <a:gd name="connsiteY78" fmla="*/ 2275194 h 2882520"/>
              <a:gd name="connsiteX79" fmla="*/ 2709080 w 3720618"/>
              <a:gd name="connsiteY79" fmla="*/ 2282018 h 2882520"/>
              <a:gd name="connsiteX80" fmla="*/ 2750024 w 3720618"/>
              <a:gd name="connsiteY80" fmla="*/ 2309314 h 2882520"/>
              <a:gd name="connsiteX81" fmla="*/ 2770495 w 3720618"/>
              <a:gd name="connsiteY81" fmla="*/ 2322961 h 2882520"/>
              <a:gd name="connsiteX82" fmla="*/ 2790967 w 3720618"/>
              <a:gd name="connsiteY82" fmla="*/ 2329785 h 2882520"/>
              <a:gd name="connsiteX83" fmla="*/ 2811439 w 3720618"/>
              <a:gd name="connsiteY83" fmla="*/ 2343433 h 2882520"/>
              <a:gd name="connsiteX84" fmla="*/ 2886501 w 3720618"/>
              <a:gd name="connsiteY84" fmla="*/ 2357081 h 2882520"/>
              <a:gd name="connsiteX85" fmla="*/ 2927445 w 3720618"/>
              <a:gd name="connsiteY85" fmla="*/ 2370729 h 2882520"/>
              <a:gd name="connsiteX86" fmla="*/ 2968388 w 3720618"/>
              <a:gd name="connsiteY86" fmla="*/ 2391200 h 2882520"/>
              <a:gd name="connsiteX87" fmla="*/ 3009331 w 3720618"/>
              <a:gd name="connsiteY87" fmla="*/ 2418496 h 2882520"/>
              <a:gd name="connsiteX88" fmla="*/ 3050274 w 3720618"/>
              <a:gd name="connsiteY88" fmla="*/ 2445791 h 2882520"/>
              <a:gd name="connsiteX89" fmla="*/ 3070746 w 3720618"/>
              <a:gd name="connsiteY89" fmla="*/ 2452615 h 2882520"/>
              <a:gd name="connsiteX90" fmla="*/ 3091218 w 3720618"/>
              <a:gd name="connsiteY90" fmla="*/ 2466263 h 2882520"/>
              <a:gd name="connsiteX91" fmla="*/ 3111689 w 3720618"/>
              <a:gd name="connsiteY91" fmla="*/ 2473087 h 2882520"/>
              <a:gd name="connsiteX92" fmla="*/ 3132161 w 3720618"/>
              <a:gd name="connsiteY92" fmla="*/ 2486735 h 2882520"/>
              <a:gd name="connsiteX93" fmla="*/ 3173104 w 3720618"/>
              <a:gd name="connsiteY93" fmla="*/ 2500382 h 2882520"/>
              <a:gd name="connsiteX94" fmla="*/ 3214048 w 3720618"/>
              <a:gd name="connsiteY94" fmla="*/ 2520854 h 2882520"/>
              <a:gd name="connsiteX95" fmla="*/ 3234519 w 3720618"/>
              <a:gd name="connsiteY95" fmla="*/ 2534502 h 2882520"/>
              <a:gd name="connsiteX96" fmla="*/ 3275463 w 3720618"/>
              <a:gd name="connsiteY96" fmla="*/ 2548149 h 2882520"/>
              <a:gd name="connsiteX97" fmla="*/ 3323230 w 3720618"/>
              <a:gd name="connsiteY97" fmla="*/ 2568621 h 2882520"/>
              <a:gd name="connsiteX98" fmla="*/ 3391469 w 3720618"/>
              <a:gd name="connsiteY98" fmla="*/ 2589093 h 2882520"/>
              <a:gd name="connsiteX99" fmla="*/ 3432412 w 3720618"/>
              <a:gd name="connsiteY99" fmla="*/ 2609564 h 2882520"/>
              <a:gd name="connsiteX100" fmla="*/ 3452883 w 3720618"/>
              <a:gd name="connsiteY100" fmla="*/ 2623212 h 2882520"/>
              <a:gd name="connsiteX101" fmla="*/ 3548418 w 3720618"/>
              <a:gd name="connsiteY101" fmla="*/ 2650508 h 2882520"/>
              <a:gd name="connsiteX102" fmla="*/ 3568889 w 3720618"/>
              <a:gd name="connsiteY102" fmla="*/ 2664155 h 2882520"/>
              <a:gd name="connsiteX103" fmla="*/ 3589361 w 3720618"/>
              <a:gd name="connsiteY103" fmla="*/ 2670979 h 2882520"/>
              <a:gd name="connsiteX104" fmla="*/ 3657600 w 3720618"/>
              <a:gd name="connsiteY104" fmla="*/ 2705099 h 2882520"/>
              <a:gd name="connsiteX105" fmla="*/ 3671248 w 3720618"/>
              <a:gd name="connsiteY105" fmla="*/ 2725570 h 2882520"/>
              <a:gd name="connsiteX106" fmla="*/ 3691719 w 3720618"/>
              <a:gd name="connsiteY106" fmla="*/ 2739218 h 2882520"/>
              <a:gd name="connsiteX107" fmla="*/ 3705367 w 3720618"/>
              <a:gd name="connsiteY107" fmla="*/ 2780161 h 2882520"/>
              <a:gd name="connsiteX108" fmla="*/ 3719015 w 3720618"/>
              <a:gd name="connsiteY108" fmla="*/ 2800633 h 2882520"/>
              <a:gd name="connsiteX109" fmla="*/ 3719015 w 3720618"/>
              <a:gd name="connsiteY109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562669 w 3720618"/>
              <a:gd name="connsiteY45" fmla="*/ 1456329 h 2882520"/>
              <a:gd name="connsiteX46" fmla="*/ 1583140 w 3720618"/>
              <a:gd name="connsiteY46" fmla="*/ 1469976 h 2882520"/>
              <a:gd name="connsiteX47" fmla="*/ 1617260 w 3720618"/>
              <a:gd name="connsiteY47" fmla="*/ 1510920 h 2882520"/>
              <a:gd name="connsiteX48" fmla="*/ 1630907 w 3720618"/>
              <a:gd name="connsiteY48" fmla="*/ 1531391 h 2882520"/>
              <a:gd name="connsiteX49" fmla="*/ 1671851 w 3720618"/>
              <a:gd name="connsiteY49" fmla="*/ 1565511 h 2882520"/>
              <a:gd name="connsiteX50" fmla="*/ 1705970 w 3720618"/>
              <a:gd name="connsiteY50" fmla="*/ 1606454 h 2882520"/>
              <a:gd name="connsiteX51" fmla="*/ 1746913 w 3720618"/>
              <a:gd name="connsiteY51" fmla="*/ 1633749 h 2882520"/>
              <a:gd name="connsiteX52" fmla="*/ 1767385 w 3720618"/>
              <a:gd name="connsiteY52" fmla="*/ 1647397 h 2882520"/>
              <a:gd name="connsiteX53" fmla="*/ 1787857 w 3720618"/>
              <a:gd name="connsiteY53" fmla="*/ 1667869 h 2882520"/>
              <a:gd name="connsiteX54" fmla="*/ 1808328 w 3720618"/>
              <a:gd name="connsiteY54" fmla="*/ 1674693 h 2882520"/>
              <a:gd name="connsiteX55" fmla="*/ 1849271 w 3720618"/>
              <a:gd name="connsiteY55" fmla="*/ 1701988 h 2882520"/>
              <a:gd name="connsiteX56" fmla="*/ 1890215 w 3720618"/>
              <a:gd name="connsiteY56" fmla="*/ 1736108 h 2882520"/>
              <a:gd name="connsiteX57" fmla="*/ 1937982 w 3720618"/>
              <a:gd name="connsiteY57" fmla="*/ 1763403 h 2882520"/>
              <a:gd name="connsiteX58" fmla="*/ 1965277 w 3720618"/>
              <a:gd name="connsiteY58" fmla="*/ 1804346 h 2882520"/>
              <a:gd name="connsiteX59" fmla="*/ 2006221 w 3720618"/>
              <a:gd name="connsiteY59" fmla="*/ 1831642 h 2882520"/>
              <a:gd name="connsiteX60" fmla="*/ 2074460 w 3720618"/>
              <a:gd name="connsiteY60" fmla="*/ 1872585 h 2882520"/>
              <a:gd name="connsiteX61" fmla="*/ 2115403 w 3720618"/>
              <a:gd name="connsiteY61" fmla="*/ 1899881 h 2882520"/>
              <a:gd name="connsiteX62" fmla="*/ 2135874 w 3720618"/>
              <a:gd name="connsiteY62" fmla="*/ 1913529 h 2882520"/>
              <a:gd name="connsiteX63" fmla="*/ 2149522 w 3720618"/>
              <a:gd name="connsiteY63" fmla="*/ 1934000 h 2882520"/>
              <a:gd name="connsiteX64" fmla="*/ 2190466 w 3720618"/>
              <a:gd name="connsiteY64" fmla="*/ 1954472 h 2882520"/>
              <a:gd name="connsiteX65" fmla="*/ 2217761 w 3720618"/>
              <a:gd name="connsiteY65" fmla="*/ 1981767 h 2882520"/>
              <a:gd name="connsiteX66" fmla="*/ 2238233 w 3720618"/>
              <a:gd name="connsiteY66" fmla="*/ 2002239 h 2882520"/>
              <a:gd name="connsiteX67" fmla="*/ 2258704 w 3720618"/>
              <a:gd name="connsiteY67" fmla="*/ 2015887 h 2882520"/>
              <a:gd name="connsiteX68" fmla="*/ 2299648 w 3720618"/>
              <a:gd name="connsiteY68" fmla="*/ 2043182 h 2882520"/>
              <a:gd name="connsiteX69" fmla="*/ 2340591 w 3720618"/>
              <a:gd name="connsiteY69" fmla="*/ 2070478 h 2882520"/>
              <a:gd name="connsiteX70" fmla="*/ 2381534 w 3720618"/>
              <a:gd name="connsiteY70" fmla="*/ 2090949 h 2882520"/>
              <a:gd name="connsiteX71" fmla="*/ 2449773 w 3720618"/>
              <a:gd name="connsiteY71" fmla="*/ 2118245 h 2882520"/>
              <a:gd name="connsiteX72" fmla="*/ 2490716 w 3720618"/>
              <a:gd name="connsiteY72" fmla="*/ 2131893 h 2882520"/>
              <a:gd name="connsiteX73" fmla="*/ 2524836 w 3720618"/>
              <a:gd name="connsiteY73" fmla="*/ 2159188 h 2882520"/>
              <a:gd name="connsiteX74" fmla="*/ 2558955 w 3720618"/>
              <a:gd name="connsiteY74" fmla="*/ 2200132 h 2882520"/>
              <a:gd name="connsiteX75" fmla="*/ 2620370 w 3720618"/>
              <a:gd name="connsiteY75" fmla="*/ 2234251 h 2882520"/>
              <a:gd name="connsiteX76" fmla="*/ 2661313 w 3720618"/>
              <a:gd name="connsiteY76" fmla="*/ 2261546 h 2882520"/>
              <a:gd name="connsiteX77" fmla="*/ 2681785 w 3720618"/>
              <a:gd name="connsiteY77" fmla="*/ 2275194 h 2882520"/>
              <a:gd name="connsiteX78" fmla="*/ 2709080 w 3720618"/>
              <a:gd name="connsiteY78" fmla="*/ 2282018 h 2882520"/>
              <a:gd name="connsiteX79" fmla="*/ 2750024 w 3720618"/>
              <a:gd name="connsiteY79" fmla="*/ 2309314 h 2882520"/>
              <a:gd name="connsiteX80" fmla="*/ 2770495 w 3720618"/>
              <a:gd name="connsiteY80" fmla="*/ 2322961 h 2882520"/>
              <a:gd name="connsiteX81" fmla="*/ 2790967 w 3720618"/>
              <a:gd name="connsiteY81" fmla="*/ 2329785 h 2882520"/>
              <a:gd name="connsiteX82" fmla="*/ 2811439 w 3720618"/>
              <a:gd name="connsiteY82" fmla="*/ 2343433 h 2882520"/>
              <a:gd name="connsiteX83" fmla="*/ 2886501 w 3720618"/>
              <a:gd name="connsiteY83" fmla="*/ 2357081 h 2882520"/>
              <a:gd name="connsiteX84" fmla="*/ 2927445 w 3720618"/>
              <a:gd name="connsiteY84" fmla="*/ 2370729 h 2882520"/>
              <a:gd name="connsiteX85" fmla="*/ 2968388 w 3720618"/>
              <a:gd name="connsiteY85" fmla="*/ 2391200 h 2882520"/>
              <a:gd name="connsiteX86" fmla="*/ 3009331 w 3720618"/>
              <a:gd name="connsiteY86" fmla="*/ 2418496 h 2882520"/>
              <a:gd name="connsiteX87" fmla="*/ 3050274 w 3720618"/>
              <a:gd name="connsiteY87" fmla="*/ 2445791 h 2882520"/>
              <a:gd name="connsiteX88" fmla="*/ 3070746 w 3720618"/>
              <a:gd name="connsiteY88" fmla="*/ 2452615 h 2882520"/>
              <a:gd name="connsiteX89" fmla="*/ 3091218 w 3720618"/>
              <a:gd name="connsiteY89" fmla="*/ 2466263 h 2882520"/>
              <a:gd name="connsiteX90" fmla="*/ 3111689 w 3720618"/>
              <a:gd name="connsiteY90" fmla="*/ 2473087 h 2882520"/>
              <a:gd name="connsiteX91" fmla="*/ 3132161 w 3720618"/>
              <a:gd name="connsiteY91" fmla="*/ 2486735 h 2882520"/>
              <a:gd name="connsiteX92" fmla="*/ 3173104 w 3720618"/>
              <a:gd name="connsiteY92" fmla="*/ 2500382 h 2882520"/>
              <a:gd name="connsiteX93" fmla="*/ 3214048 w 3720618"/>
              <a:gd name="connsiteY93" fmla="*/ 2520854 h 2882520"/>
              <a:gd name="connsiteX94" fmla="*/ 3234519 w 3720618"/>
              <a:gd name="connsiteY94" fmla="*/ 2534502 h 2882520"/>
              <a:gd name="connsiteX95" fmla="*/ 3275463 w 3720618"/>
              <a:gd name="connsiteY95" fmla="*/ 2548149 h 2882520"/>
              <a:gd name="connsiteX96" fmla="*/ 3323230 w 3720618"/>
              <a:gd name="connsiteY96" fmla="*/ 2568621 h 2882520"/>
              <a:gd name="connsiteX97" fmla="*/ 3391469 w 3720618"/>
              <a:gd name="connsiteY97" fmla="*/ 2589093 h 2882520"/>
              <a:gd name="connsiteX98" fmla="*/ 3432412 w 3720618"/>
              <a:gd name="connsiteY98" fmla="*/ 2609564 h 2882520"/>
              <a:gd name="connsiteX99" fmla="*/ 3452883 w 3720618"/>
              <a:gd name="connsiteY99" fmla="*/ 2623212 h 2882520"/>
              <a:gd name="connsiteX100" fmla="*/ 3548418 w 3720618"/>
              <a:gd name="connsiteY100" fmla="*/ 2650508 h 2882520"/>
              <a:gd name="connsiteX101" fmla="*/ 3568889 w 3720618"/>
              <a:gd name="connsiteY101" fmla="*/ 2664155 h 2882520"/>
              <a:gd name="connsiteX102" fmla="*/ 3589361 w 3720618"/>
              <a:gd name="connsiteY102" fmla="*/ 2670979 h 2882520"/>
              <a:gd name="connsiteX103" fmla="*/ 3657600 w 3720618"/>
              <a:gd name="connsiteY103" fmla="*/ 2705099 h 2882520"/>
              <a:gd name="connsiteX104" fmla="*/ 3671248 w 3720618"/>
              <a:gd name="connsiteY104" fmla="*/ 2725570 h 2882520"/>
              <a:gd name="connsiteX105" fmla="*/ 3691719 w 3720618"/>
              <a:gd name="connsiteY105" fmla="*/ 2739218 h 2882520"/>
              <a:gd name="connsiteX106" fmla="*/ 3705367 w 3720618"/>
              <a:gd name="connsiteY106" fmla="*/ 2780161 h 2882520"/>
              <a:gd name="connsiteX107" fmla="*/ 3719015 w 3720618"/>
              <a:gd name="connsiteY107" fmla="*/ 2800633 h 2882520"/>
              <a:gd name="connsiteX108" fmla="*/ 3719015 w 3720618"/>
              <a:gd name="connsiteY108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562669 w 3720618"/>
              <a:gd name="connsiteY45" fmla="*/ 1456329 h 2882520"/>
              <a:gd name="connsiteX46" fmla="*/ 1617260 w 3720618"/>
              <a:gd name="connsiteY46" fmla="*/ 1510920 h 2882520"/>
              <a:gd name="connsiteX47" fmla="*/ 1630907 w 3720618"/>
              <a:gd name="connsiteY47" fmla="*/ 1531391 h 2882520"/>
              <a:gd name="connsiteX48" fmla="*/ 1671851 w 3720618"/>
              <a:gd name="connsiteY48" fmla="*/ 1565511 h 2882520"/>
              <a:gd name="connsiteX49" fmla="*/ 1705970 w 3720618"/>
              <a:gd name="connsiteY49" fmla="*/ 1606454 h 2882520"/>
              <a:gd name="connsiteX50" fmla="*/ 1746913 w 3720618"/>
              <a:gd name="connsiteY50" fmla="*/ 1633749 h 2882520"/>
              <a:gd name="connsiteX51" fmla="*/ 1767385 w 3720618"/>
              <a:gd name="connsiteY51" fmla="*/ 1647397 h 2882520"/>
              <a:gd name="connsiteX52" fmla="*/ 1787857 w 3720618"/>
              <a:gd name="connsiteY52" fmla="*/ 1667869 h 2882520"/>
              <a:gd name="connsiteX53" fmla="*/ 1808328 w 3720618"/>
              <a:gd name="connsiteY53" fmla="*/ 1674693 h 2882520"/>
              <a:gd name="connsiteX54" fmla="*/ 1849271 w 3720618"/>
              <a:gd name="connsiteY54" fmla="*/ 1701988 h 2882520"/>
              <a:gd name="connsiteX55" fmla="*/ 1890215 w 3720618"/>
              <a:gd name="connsiteY55" fmla="*/ 1736108 h 2882520"/>
              <a:gd name="connsiteX56" fmla="*/ 1937982 w 3720618"/>
              <a:gd name="connsiteY56" fmla="*/ 1763403 h 2882520"/>
              <a:gd name="connsiteX57" fmla="*/ 1965277 w 3720618"/>
              <a:gd name="connsiteY57" fmla="*/ 1804346 h 2882520"/>
              <a:gd name="connsiteX58" fmla="*/ 2006221 w 3720618"/>
              <a:gd name="connsiteY58" fmla="*/ 1831642 h 2882520"/>
              <a:gd name="connsiteX59" fmla="*/ 2074460 w 3720618"/>
              <a:gd name="connsiteY59" fmla="*/ 1872585 h 2882520"/>
              <a:gd name="connsiteX60" fmla="*/ 2115403 w 3720618"/>
              <a:gd name="connsiteY60" fmla="*/ 1899881 h 2882520"/>
              <a:gd name="connsiteX61" fmla="*/ 2135874 w 3720618"/>
              <a:gd name="connsiteY61" fmla="*/ 1913529 h 2882520"/>
              <a:gd name="connsiteX62" fmla="*/ 2149522 w 3720618"/>
              <a:gd name="connsiteY62" fmla="*/ 1934000 h 2882520"/>
              <a:gd name="connsiteX63" fmla="*/ 2190466 w 3720618"/>
              <a:gd name="connsiteY63" fmla="*/ 1954472 h 2882520"/>
              <a:gd name="connsiteX64" fmla="*/ 2217761 w 3720618"/>
              <a:gd name="connsiteY64" fmla="*/ 1981767 h 2882520"/>
              <a:gd name="connsiteX65" fmla="*/ 2238233 w 3720618"/>
              <a:gd name="connsiteY65" fmla="*/ 2002239 h 2882520"/>
              <a:gd name="connsiteX66" fmla="*/ 2258704 w 3720618"/>
              <a:gd name="connsiteY66" fmla="*/ 2015887 h 2882520"/>
              <a:gd name="connsiteX67" fmla="*/ 2299648 w 3720618"/>
              <a:gd name="connsiteY67" fmla="*/ 2043182 h 2882520"/>
              <a:gd name="connsiteX68" fmla="*/ 2340591 w 3720618"/>
              <a:gd name="connsiteY68" fmla="*/ 2070478 h 2882520"/>
              <a:gd name="connsiteX69" fmla="*/ 2381534 w 3720618"/>
              <a:gd name="connsiteY69" fmla="*/ 2090949 h 2882520"/>
              <a:gd name="connsiteX70" fmla="*/ 2449773 w 3720618"/>
              <a:gd name="connsiteY70" fmla="*/ 2118245 h 2882520"/>
              <a:gd name="connsiteX71" fmla="*/ 2490716 w 3720618"/>
              <a:gd name="connsiteY71" fmla="*/ 2131893 h 2882520"/>
              <a:gd name="connsiteX72" fmla="*/ 2524836 w 3720618"/>
              <a:gd name="connsiteY72" fmla="*/ 2159188 h 2882520"/>
              <a:gd name="connsiteX73" fmla="*/ 2558955 w 3720618"/>
              <a:gd name="connsiteY73" fmla="*/ 2200132 h 2882520"/>
              <a:gd name="connsiteX74" fmla="*/ 2620370 w 3720618"/>
              <a:gd name="connsiteY74" fmla="*/ 2234251 h 2882520"/>
              <a:gd name="connsiteX75" fmla="*/ 2661313 w 3720618"/>
              <a:gd name="connsiteY75" fmla="*/ 2261546 h 2882520"/>
              <a:gd name="connsiteX76" fmla="*/ 2681785 w 3720618"/>
              <a:gd name="connsiteY76" fmla="*/ 2275194 h 2882520"/>
              <a:gd name="connsiteX77" fmla="*/ 2709080 w 3720618"/>
              <a:gd name="connsiteY77" fmla="*/ 2282018 h 2882520"/>
              <a:gd name="connsiteX78" fmla="*/ 2750024 w 3720618"/>
              <a:gd name="connsiteY78" fmla="*/ 2309314 h 2882520"/>
              <a:gd name="connsiteX79" fmla="*/ 2770495 w 3720618"/>
              <a:gd name="connsiteY79" fmla="*/ 2322961 h 2882520"/>
              <a:gd name="connsiteX80" fmla="*/ 2790967 w 3720618"/>
              <a:gd name="connsiteY80" fmla="*/ 2329785 h 2882520"/>
              <a:gd name="connsiteX81" fmla="*/ 2811439 w 3720618"/>
              <a:gd name="connsiteY81" fmla="*/ 2343433 h 2882520"/>
              <a:gd name="connsiteX82" fmla="*/ 2886501 w 3720618"/>
              <a:gd name="connsiteY82" fmla="*/ 2357081 h 2882520"/>
              <a:gd name="connsiteX83" fmla="*/ 2927445 w 3720618"/>
              <a:gd name="connsiteY83" fmla="*/ 2370729 h 2882520"/>
              <a:gd name="connsiteX84" fmla="*/ 2968388 w 3720618"/>
              <a:gd name="connsiteY84" fmla="*/ 2391200 h 2882520"/>
              <a:gd name="connsiteX85" fmla="*/ 3009331 w 3720618"/>
              <a:gd name="connsiteY85" fmla="*/ 2418496 h 2882520"/>
              <a:gd name="connsiteX86" fmla="*/ 3050274 w 3720618"/>
              <a:gd name="connsiteY86" fmla="*/ 2445791 h 2882520"/>
              <a:gd name="connsiteX87" fmla="*/ 3070746 w 3720618"/>
              <a:gd name="connsiteY87" fmla="*/ 2452615 h 2882520"/>
              <a:gd name="connsiteX88" fmla="*/ 3091218 w 3720618"/>
              <a:gd name="connsiteY88" fmla="*/ 2466263 h 2882520"/>
              <a:gd name="connsiteX89" fmla="*/ 3111689 w 3720618"/>
              <a:gd name="connsiteY89" fmla="*/ 2473087 h 2882520"/>
              <a:gd name="connsiteX90" fmla="*/ 3132161 w 3720618"/>
              <a:gd name="connsiteY90" fmla="*/ 2486735 h 2882520"/>
              <a:gd name="connsiteX91" fmla="*/ 3173104 w 3720618"/>
              <a:gd name="connsiteY91" fmla="*/ 2500382 h 2882520"/>
              <a:gd name="connsiteX92" fmla="*/ 3214048 w 3720618"/>
              <a:gd name="connsiteY92" fmla="*/ 2520854 h 2882520"/>
              <a:gd name="connsiteX93" fmla="*/ 3234519 w 3720618"/>
              <a:gd name="connsiteY93" fmla="*/ 2534502 h 2882520"/>
              <a:gd name="connsiteX94" fmla="*/ 3275463 w 3720618"/>
              <a:gd name="connsiteY94" fmla="*/ 2548149 h 2882520"/>
              <a:gd name="connsiteX95" fmla="*/ 3323230 w 3720618"/>
              <a:gd name="connsiteY95" fmla="*/ 2568621 h 2882520"/>
              <a:gd name="connsiteX96" fmla="*/ 3391469 w 3720618"/>
              <a:gd name="connsiteY96" fmla="*/ 2589093 h 2882520"/>
              <a:gd name="connsiteX97" fmla="*/ 3432412 w 3720618"/>
              <a:gd name="connsiteY97" fmla="*/ 2609564 h 2882520"/>
              <a:gd name="connsiteX98" fmla="*/ 3452883 w 3720618"/>
              <a:gd name="connsiteY98" fmla="*/ 2623212 h 2882520"/>
              <a:gd name="connsiteX99" fmla="*/ 3548418 w 3720618"/>
              <a:gd name="connsiteY99" fmla="*/ 2650508 h 2882520"/>
              <a:gd name="connsiteX100" fmla="*/ 3568889 w 3720618"/>
              <a:gd name="connsiteY100" fmla="*/ 2664155 h 2882520"/>
              <a:gd name="connsiteX101" fmla="*/ 3589361 w 3720618"/>
              <a:gd name="connsiteY101" fmla="*/ 2670979 h 2882520"/>
              <a:gd name="connsiteX102" fmla="*/ 3657600 w 3720618"/>
              <a:gd name="connsiteY102" fmla="*/ 2705099 h 2882520"/>
              <a:gd name="connsiteX103" fmla="*/ 3671248 w 3720618"/>
              <a:gd name="connsiteY103" fmla="*/ 2725570 h 2882520"/>
              <a:gd name="connsiteX104" fmla="*/ 3691719 w 3720618"/>
              <a:gd name="connsiteY104" fmla="*/ 2739218 h 2882520"/>
              <a:gd name="connsiteX105" fmla="*/ 3705367 w 3720618"/>
              <a:gd name="connsiteY105" fmla="*/ 2780161 h 2882520"/>
              <a:gd name="connsiteX106" fmla="*/ 3719015 w 3720618"/>
              <a:gd name="connsiteY106" fmla="*/ 2800633 h 2882520"/>
              <a:gd name="connsiteX107" fmla="*/ 3719015 w 3720618"/>
              <a:gd name="connsiteY107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30907 w 3720618"/>
              <a:gd name="connsiteY46" fmla="*/ 1531391 h 2882520"/>
              <a:gd name="connsiteX47" fmla="*/ 1671851 w 3720618"/>
              <a:gd name="connsiteY47" fmla="*/ 1565511 h 2882520"/>
              <a:gd name="connsiteX48" fmla="*/ 1705970 w 3720618"/>
              <a:gd name="connsiteY48" fmla="*/ 1606454 h 2882520"/>
              <a:gd name="connsiteX49" fmla="*/ 1746913 w 3720618"/>
              <a:gd name="connsiteY49" fmla="*/ 1633749 h 2882520"/>
              <a:gd name="connsiteX50" fmla="*/ 1767385 w 3720618"/>
              <a:gd name="connsiteY50" fmla="*/ 1647397 h 2882520"/>
              <a:gd name="connsiteX51" fmla="*/ 1787857 w 3720618"/>
              <a:gd name="connsiteY51" fmla="*/ 1667869 h 2882520"/>
              <a:gd name="connsiteX52" fmla="*/ 1808328 w 3720618"/>
              <a:gd name="connsiteY52" fmla="*/ 1674693 h 2882520"/>
              <a:gd name="connsiteX53" fmla="*/ 1849271 w 3720618"/>
              <a:gd name="connsiteY53" fmla="*/ 1701988 h 2882520"/>
              <a:gd name="connsiteX54" fmla="*/ 1890215 w 3720618"/>
              <a:gd name="connsiteY54" fmla="*/ 1736108 h 2882520"/>
              <a:gd name="connsiteX55" fmla="*/ 1937982 w 3720618"/>
              <a:gd name="connsiteY55" fmla="*/ 1763403 h 2882520"/>
              <a:gd name="connsiteX56" fmla="*/ 1965277 w 3720618"/>
              <a:gd name="connsiteY56" fmla="*/ 1804346 h 2882520"/>
              <a:gd name="connsiteX57" fmla="*/ 2006221 w 3720618"/>
              <a:gd name="connsiteY57" fmla="*/ 1831642 h 2882520"/>
              <a:gd name="connsiteX58" fmla="*/ 2074460 w 3720618"/>
              <a:gd name="connsiteY58" fmla="*/ 1872585 h 2882520"/>
              <a:gd name="connsiteX59" fmla="*/ 2115403 w 3720618"/>
              <a:gd name="connsiteY59" fmla="*/ 1899881 h 2882520"/>
              <a:gd name="connsiteX60" fmla="*/ 2135874 w 3720618"/>
              <a:gd name="connsiteY60" fmla="*/ 1913529 h 2882520"/>
              <a:gd name="connsiteX61" fmla="*/ 2149522 w 3720618"/>
              <a:gd name="connsiteY61" fmla="*/ 1934000 h 2882520"/>
              <a:gd name="connsiteX62" fmla="*/ 2190466 w 3720618"/>
              <a:gd name="connsiteY62" fmla="*/ 1954472 h 2882520"/>
              <a:gd name="connsiteX63" fmla="*/ 2217761 w 3720618"/>
              <a:gd name="connsiteY63" fmla="*/ 1981767 h 2882520"/>
              <a:gd name="connsiteX64" fmla="*/ 2238233 w 3720618"/>
              <a:gd name="connsiteY64" fmla="*/ 2002239 h 2882520"/>
              <a:gd name="connsiteX65" fmla="*/ 2258704 w 3720618"/>
              <a:gd name="connsiteY65" fmla="*/ 2015887 h 2882520"/>
              <a:gd name="connsiteX66" fmla="*/ 2299648 w 3720618"/>
              <a:gd name="connsiteY66" fmla="*/ 2043182 h 2882520"/>
              <a:gd name="connsiteX67" fmla="*/ 2340591 w 3720618"/>
              <a:gd name="connsiteY67" fmla="*/ 2070478 h 2882520"/>
              <a:gd name="connsiteX68" fmla="*/ 2381534 w 3720618"/>
              <a:gd name="connsiteY68" fmla="*/ 2090949 h 2882520"/>
              <a:gd name="connsiteX69" fmla="*/ 2449773 w 3720618"/>
              <a:gd name="connsiteY69" fmla="*/ 2118245 h 2882520"/>
              <a:gd name="connsiteX70" fmla="*/ 2490716 w 3720618"/>
              <a:gd name="connsiteY70" fmla="*/ 2131893 h 2882520"/>
              <a:gd name="connsiteX71" fmla="*/ 2524836 w 3720618"/>
              <a:gd name="connsiteY71" fmla="*/ 2159188 h 2882520"/>
              <a:gd name="connsiteX72" fmla="*/ 2558955 w 3720618"/>
              <a:gd name="connsiteY72" fmla="*/ 2200132 h 2882520"/>
              <a:gd name="connsiteX73" fmla="*/ 2620370 w 3720618"/>
              <a:gd name="connsiteY73" fmla="*/ 2234251 h 2882520"/>
              <a:gd name="connsiteX74" fmla="*/ 2661313 w 3720618"/>
              <a:gd name="connsiteY74" fmla="*/ 2261546 h 2882520"/>
              <a:gd name="connsiteX75" fmla="*/ 2681785 w 3720618"/>
              <a:gd name="connsiteY75" fmla="*/ 2275194 h 2882520"/>
              <a:gd name="connsiteX76" fmla="*/ 2709080 w 3720618"/>
              <a:gd name="connsiteY76" fmla="*/ 2282018 h 2882520"/>
              <a:gd name="connsiteX77" fmla="*/ 2750024 w 3720618"/>
              <a:gd name="connsiteY77" fmla="*/ 2309314 h 2882520"/>
              <a:gd name="connsiteX78" fmla="*/ 2770495 w 3720618"/>
              <a:gd name="connsiteY78" fmla="*/ 2322961 h 2882520"/>
              <a:gd name="connsiteX79" fmla="*/ 2790967 w 3720618"/>
              <a:gd name="connsiteY79" fmla="*/ 2329785 h 2882520"/>
              <a:gd name="connsiteX80" fmla="*/ 2811439 w 3720618"/>
              <a:gd name="connsiteY80" fmla="*/ 2343433 h 2882520"/>
              <a:gd name="connsiteX81" fmla="*/ 2886501 w 3720618"/>
              <a:gd name="connsiteY81" fmla="*/ 2357081 h 2882520"/>
              <a:gd name="connsiteX82" fmla="*/ 2927445 w 3720618"/>
              <a:gd name="connsiteY82" fmla="*/ 2370729 h 2882520"/>
              <a:gd name="connsiteX83" fmla="*/ 2968388 w 3720618"/>
              <a:gd name="connsiteY83" fmla="*/ 2391200 h 2882520"/>
              <a:gd name="connsiteX84" fmla="*/ 3009331 w 3720618"/>
              <a:gd name="connsiteY84" fmla="*/ 2418496 h 2882520"/>
              <a:gd name="connsiteX85" fmla="*/ 3050274 w 3720618"/>
              <a:gd name="connsiteY85" fmla="*/ 2445791 h 2882520"/>
              <a:gd name="connsiteX86" fmla="*/ 3070746 w 3720618"/>
              <a:gd name="connsiteY86" fmla="*/ 2452615 h 2882520"/>
              <a:gd name="connsiteX87" fmla="*/ 3091218 w 3720618"/>
              <a:gd name="connsiteY87" fmla="*/ 2466263 h 2882520"/>
              <a:gd name="connsiteX88" fmla="*/ 3111689 w 3720618"/>
              <a:gd name="connsiteY88" fmla="*/ 2473087 h 2882520"/>
              <a:gd name="connsiteX89" fmla="*/ 3132161 w 3720618"/>
              <a:gd name="connsiteY89" fmla="*/ 2486735 h 2882520"/>
              <a:gd name="connsiteX90" fmla="*/ 3173104 w 3720618"/>
              <a:gd name="connsiteY90" fmla="*/ 2500382 h 2882520"/>
              <a:gd name="connsiteX91" fmla="*/ 3214048 w 3720618"/>
              <a:gd name="connsiteY91" fmla="*/ 2520854 h 2882520"/>
              <a:gd name="connsiteX92" fmla="*/ 3234519 w 3720618"/>
              <a:gd name="connsiteY92" fmla="*/ 2534502 h 2882520"/>
              <a:gd name="connsiteX93" fmla="*/ 3275463 w 3720618"/>
              <a:gd name="connsiteY93" fmla="*/ 2548149 h 2882520"/>
              <a:gd name="connsiteX94" fmla="*/ 3323230 w 3720618"/>
              <a:gd name="connsiteY94" fmla="*/ 2568621 h 2882520"/>
              <a:gd name="connsiteX95" fmla="*/ 3391469 w 3720618"/>
              <a:gd name="connsiteY95" fmla="*/ 2589093 h 2882520"/>
              <a:gd name="connsiteX96" fmla="*/ 3432412 w 3720618"/>
              <a:gd name="connsiteY96" fmla="*/ 2609564 h 2882520"/>
              <a:gd name="connsiteX97" fmla="*/ 3452883 w 3720618"/>
              <a:gd name="connsiteY97" fmla="*/ 2623212 h 2882520"/>
              <a:gd name="connsiteX98" fmla="*/ 3548418 w 3720618"/>
              <a:gd name="connsiteY98" fmla="*/ 2650508 h 2882520"/>
              <a:gd name="connsiteX99" fmla="*/ 3568889 w 3720618"/>
              <a:gd name="connsiteY99" fmla="*/ 2664155 h 2882520"/>
              <a:gd name="connsiteX100" fmla="*/ 3589361 w 3720618"/>
              <a:gd name="connsiteY100" fmla="*/ 2670979 h 2882520"/>
              <a:gd name="connsiteX101" fmla="*/ 3657600 w 3720618"/>
              <a:gd name="connsiteY101" fmla="*/ 2705099 h 2882520"/>
              <a:gd name="connsiteX102" fmla="*/ 3671248 w 3720618"/>
              <a:gd name="connsiteY102" fmla="*/ 2725570 h 2882520"/>
              <a:gd name="connsiteX103" fmla="*/ 3691719 w 3720618"/>
              <a:gd name="connsiteY103" fmla="*/ 2739218 h 2882520"/>
              <a:gd name="connsiteX104" fmla="*/ 3705367 w 3720618"/>
              <a:gd name="connsiteY104" fmla="*/ 2780161 h 2882520"/>
              <a:gd name="connsiteX105" fmla="*/ 3719015 w 3720618"/>
              <a:gd name="connsiteY105" fmla="*/ 2800633 h 2882520"/>
              <a:gd name="connsiteX106" fmla="*/ 3719015 w 3720618"/>
              <a:gd name="connsiteY106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71851 w 3720618"/>
              <a:gd name="connsiteY46" fmla="*/ 1565511 h 2882520"/>
              <a:gd name="connsiteX47" fmla="*/ 1705970 w 3720618"/>
              <a:gd name="connsiteY47" fmla="*/ 1606454 h 2882520"/>
              <a:gd name="connsiteX48" fmla="*/ 1746913 w 3720618"/>
              <a:gd name="connsiteY48" fmla="*/ 1633749 h 2882520"/>
              <a:gd name="connsiteX49" fmla="*/ 1767385 w 3720618"/>
              <a:gd name="connsiteY49" fmla="*/ 1647397 h 2882520"/>
              <a:gd name="connsiteX50" fmla="*/ 1787857 w 3720618"/>
              <a:gd name="connsiteY50" fmla="*/ 1667869 h 2882520"/>
              <a:gd name="connsiteX51" fmla="*/ 1808328 w 3720618"/>
              <a:gd name="connsiteY51" fmla="*/ 1674693 h 2882520"/>
              <a:gd name="connsiteX52" fmla="*/ 1849271 w 3720618"/>
              <a:gd name="connsiteY52" fmla="*/ 1701988 h 2882520"/>
              <a:gd name="connsiteX53" fmla="*/ 1890215 w 3720618"/>
              <a:gd name="connsiteY53" fmla="*/ 1736108 h 2882520"/>
              <a:gd name="connsiteX54" fmla="*/ 1937982 w 3720618"/>
              <a:gd name="connsiteY54" fmla="*/ 1763403 h 2882520"/>
              <a:gd name="connsiteX55" fmla="*/ 1965277 w 3720618"/>
              <a:gd name="connsiteY55" fmla="*/ 1804346 h 2882520"/>
              <a:gd name="connsiteX56" fmla="*/ 2006221 w 3720618"/>
              <a:gd name="connsiteY56" fmla="*/ 1831642 h 2882520"/>
              <a:gd name="connsiteX57" fmla="*/ 2074460 w 3720618"/>
              <a:gd name="connsiteY57" fmla="*/ 1872585 h 2882520"/>
              <a:gd name="connsiteX58" fmla="*/ 2115403 w 3720618"/>
              <a:gd name="connsiteY58" fmla="*/ 1899881 h 2882520"/>
              <a:gd name="connsiteX59" fmla="*/ 2135874 w 3720618"/>
              <a:gd name="connsiteY59" fmla="*/ 1913529 h 2882520"/>
              <a:gd name="connsiteX60" fmla="*/ 2149522 w 3720618"/>
              <a:gd name="connsiteY60" fmla="*/ 1934000 h 2882520"/>
              <a:gd name="connsiteX61" fmla="*/ 2190466 w 3720618"/>
              <a:gd name="connsiteY61" fmla="*/ 1954472 h 2882520"/>
              <a:gd name="connsiteX62" fmla="*/ 2217761 w 3720618"/>
              <a:gd name="connsiteY62" fmla="*/ 1981767 h 2882520"/>
              <a:gd name="connsiteX63" fmla="*/ 2238233 w 3720618"/>
              <a:gd name="connsiteY63" fmla="*/ 2002239 h 2882520"/>
              <a:gd name="connsiteX64" fmla="*/ 2258704 w 3720618"/>
              <a:gd name="connsiteY64" fmla="*/ 2015887 h 2882520"/>
              <a:gd name="connsiteX65" fmla="*/ 2299648 w 3720618"/>
              <a:gd name="connsiteY65" fmla="*/ 2043182 h 2882520"/>
              <a:gd name="connsiteX66" fmla="*/ 2340591 w 3720618"/>
              <a:gd name="connsiteY66" fmla="*/ 2070478 h 2882520"/>
              <a:gd name="connsiteX67" fmla="*/ 2381534 w 3720618"/>
              <a:gd name="connsiteY67" fmla="*/ 2090949 h 2882520"/>
              <a:gd name="connsiteX68" fmla="*/ 2449773 w 3720618"/>
              <a:gd name="connsiteY68" fmla="*/ 2118245 h 2882520"/>
              <a:gd name="connsiteX69" fmla="*/ 2490716 w 3720618"/>
              <a:gd name="connsiteY69" fmla="*/ 2131893 h 2882520"/>
              <a:gd name="connsiteX70" fmla="*/ 2524836 w 3720618"/>
              <a:gd name="connsiteY70" fmla="*/ 2159188 h 2882520"/>
              <a:gd name="connsiteX71" fmla="*/ 2558955 w 3720618"/>
              <a:gd name="connsiteY71" fmla="*/ 2200132 h 2882520"/>
              <a:gd name="connsiteX72" fmla="*/ 2620370 w 3720618"/>
              <a:gd name="connsiteY72" fmla="*/ 2234251 h 2882520"/>
              <a:gd name="connsiteX73" fmla="*/ 2661313 w 3720618"/>
              <a:gd name="connsiteY73" fmla="*/ 2261546 h 2882520"/>
              <a:gd name="connsiteX74" fmla="*/ 2681785 w 3720618"/>
              <a:gd name="connsiteY74" fmla="*/ 2275194 h 2882520"/>
              <a:gd name="connsiteX75" fmla="*/ 2709080 w 3720618"/>
              <a:gd name="connsiteY75" fmla="*/ 2282018 h 2882520"/>
              <a:gd name="connsiteX76" fmla="*/ 2750024 w 3720618"/>
              <a:gd name="connsiteY76" fmla="*/ 2309314 h 2882520"/>
              <a:gd name="connsiteX77" fmla="*/ 2770495 w 3720618"/>
              <a:gd name="connsiteY77" fmla="*/ 2322961 h 2882520"/>
              <a:gd name="connsiteX78" fmla="*/ 2790967 w 3720618"/>
              <a:gd name="connsiteY78" fmla="*/ 2329785 h 2882520"/>
              <a:gd name="connsiteX79" fmla="*/ 2811439 w 3720618"/>
              <a:gd name="connsiteY79" fmla="*/ 2343433 h 2882520"/>
              <a:gd name="connsiteX80" fmla="*/ 2886501 w 3720618"/>
              <a:gd name="connsiteY80" fmla="*/ 2357081 h 2882520"/>
              <a:gd name="connsiteX81" fmla="*/ 2927445 w 3720618"/>
              <a:gd name="connsiteY81" fmla="*/ 2370729 h 2882520"/>
              <a:gd name="connsiteX82" fmla="*/ 2968388 w 3720618"/>
              <a:gd name="connsiteY82" fmla="*/ 2391200 h 2882520"/>
              <a:gd name="connsiteX83" fmla="*/ 3009331 w 3720618"/>
              <a:gd name="connsiteY83" fmla="*/ 2418496 h 2882520"/>
              <a:gd name="connsiteX84" fmla="*/ 3050274 w 3720618"/>
              <a:gd name="connsiteY84" fmla="*/ 2445791 h 2882520"/>
              <a:gd name="connsiteX85" fmla="*/ 3070746 w 3720618"/>
              <a:gd name="connsiteY85" fmla="*/ 2452615 h 2882520"/>
              <a:gd name="connsiteX86" fmla="*/ 3091218 w 3720618"/>
              <a:gd name="connsiteY86" fmla="*/ 2466263 h 2882520"/>
              <a:gd name="connsiteX87" fmla="*/ 3111689 w 3720618"/>
              <a:gd name="connsiteY87" fmla="*/ 2473087 h 2882520"/>
              <a:gd name="connsiteX88" fmla="*/ 3132161 w 3720618"/>
              <a:gd name="connsiteY88" fmla="*/ 2486735 h 2882520"/>
              <a:gd name="connsiteX89" fmla="*/ 3173104 w 3720618"/>
              <a:gd name="connsiteY89" fmla="*/ 2500382 h 2882520"/>
              <a:gd name="connsiteX90" fmla="*/ 3214048 w 3720618"/>
              <a:gd name="connsiteY90" fmla="*/ 2520854 h 2882520"/>
              <a:gd name="connsiteX91" fmla="*/ 3234519 w 3720618"/>
              <a:gd name="connsiteY91" fmla="*/ 2534502 h 2882520"/>
              <a:gd name="connsiteX92" fmla="*/ 3275463 w 3720618"/>
              <a:gd name="connsiteY92" fmla="*/ 2548149 h 2882520"/>
              <a:gd name="connsiteX93" fmla="*/ 3323230 w 3720618"/>
              <a:gd name="connsiteY93" fmla="*/ 2568621 h 2882520"/>
              <a:gd name="connsiteX94" fmla="*/ 3391469 w 3720618"/>
              <a:gd name="connsiteY94" fmla="*/ 2589093 h 2882520"/>
              <a:gd name="connsiteX95" fmla="*/ 3432412 w 3720618"/>
              <a:gd name="connsiteY95" fmla="*/ 2609564 h 2882520"/>
              <a:gd name="connsiteX96" fmla="*/ 3452883 w 3720618"/>
              <a:gd name="connsiteY96" fmla="*/ 2623212 h 2882520"/>
              <a:gd name="connsiteX97" fmla="*/ 3548418 w 3720618"/>
              <a:gd name="connsiteY97" fmla="*/ 2650508 h 2882520"/>
              <a:gd name="connsiteX98" fmla="*/ 3568889 w 3720618"/>
              <a:gd name="connsiteY98" fmla="*/ 2664155 h 2882520"/>
              <a:gd name="connsiteX99" fmla="*/ 3589361 w 3720618"/>
              <a:gd name="connsiteY99" fmla="*/ 2670979 h 2882520"/>
              <a:gd name="connsiteX100" fmla="*/ 3657600 w 3720618"/>
              <a:gd name="connsiteY100" fmla="*/ 2705099 h 2882520"/>
              <a:gd name="connsiteX101" fmla="*/ 3671248 w 3720618"/>
              <a:gd name="connsiteY101" fmla="*/ 2725570 h 2882520"/>
              <a:gd name="connsiteX102" fmla="*/ 3691719 w 3720618"/>
              <a:gd name="connsiteY102" fmla="*/ 2739218 h 2882520"/>
              <a:gd name="connsiteX103" fmla="*/ 3705367 w 3720618"/>
              <a:gd name="connsiteY103" fmla="*/ 2780161 h 2882520"/>
              <a:gd name="connsiteX104" fmla="*/ 3719015 w 3720618"/>
              <a:gd name="connsiteY104" fmla="*/ 2800633 h 2882520"/>
              <a:gd name="connsiteX105" fmla="*/ 3719015 w 3720618"/>
              <a:gd name="connsiteY105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71851 w 3720618"/>
              <a:gd name="connsiteY46" fmla="*/ 1565511 h 2882520"/>
              <a:gd name="connsiteX47" fmla="*/ 1746913 w 3720618"/>
              <a:gd name="connsiteY47" fmla="*/ 1633749 h 2882520"/>
              <a:gd name="connsiteX48" fmla="*/ 1767385 w 3720618"/>
              <a:gd name="connsiteY48" fmla="*/ 1647397 h 2882520"/>
              <a:gd name="connsiteX49" fmla="*/ 1787857 w 3720618"/>
              <a:gd name="connsiteY49" fmla="*/ 1667869 h 2882520"/>
              <a:gd name="connsiteX50" fmla="*/ 1808328 w 3720618"/>
              <a:gd name="connsiteY50" fmla="*/ 1674693 h 2882520"/>
              <a:gd name="connsiteX51" fmla="*/ 1849271 w 3720618"/>
              <a:gd name="connsiteY51" fmla="*/ 1701988 h 2882520"/>
              <a:gd name="connsiteX52" fmla="*/ 1890215 w 3720618"/>
              <a:gd name="connsiteY52" fmla="*/ 1736108 h 2882520"/>
              <a:gd name="connsiteX53" fmla="*/ 1937982 w 3720618"/>
              <a:gd name="connsiteY53" fmla="*/ 1763403 h 2882520"/>
              <a:gd name="connsiteX54" fmla="*/ 1965277 w 3720618"/>
              <a:gd name="connsiteY54" fmla="*/ 1804346 h 2882520"/>
              <a:gd name="connsiteX55" fmla="*/ 2006221 w 3720618"/>
              <a:gd name="connsiteY55" fmla="*/ 1831642 h 2882520"/>
              <a:gd name="connsiteX56" fmla="*/ 2074460 w 3720618"/>
              <a:gd name="connsiteY56" fmla="*/ 1872585 h 2882520"/>
              <a:gd name="connsiteX57" fmla="*/ 2115403 w 3720618"/>
              <a:gd name="connsiteY57" fmla="*/ 1899881 h 2882520"/>
              <a:gd name="connsiteX58" fmla="*/ 2135874 w 3720618"/>
              <a:gd name="connsiteY58" fmla="*/ 1913529 h 2882520"/>
              <a:gd name="connsiteX59" fmla="*/ 2149522 w 3720618"/>
              <a:gd name="connsiteY59" fmla="*/ 1934000 h 2882520"/>
              <a:gd name="connsiteX60" fmla="*/ 2190466 w 3720618"/>
              <a:gd name="connsiteY60" fmla="*/ 1954472 h 2882520"/>
              <a:gd name="connsiteX61" fmla="*/ 2217761 w 3720618"/>
              <a:gd name="connsiteY61" fmla="*/ 1981767 h 2882520"/>
              <a:gd name="connsiteX62" fmla="*/ 2238233 w 3720618"/>
              <a:gd name="connsiteY62" fmla="*/ 2002239 h 2882520"/>
              <a:gd name="connsiteX63" fmla="*/ 2258704 w 3720618"/>
              <a:gd name="connsiteY63" fmla="*/ 2015887 h 2882520"/>
              <a:gd name="connsiteX64" fmla="*/ 2299648 w 3720618"/>
              <a:gd name="connsiteY64" fmla="*/ 2043182 h 2882520"/>
              <a:gd name="connsiteX65" fmla="*/ 2340591 w 3720618"/>
              <a:gd name="connsiteY65" fmla="*/ 2070478 h 2882520"/>
              <a:gd name="connsiteX66" fmla="*/ 2381534 w 3720618"/>
              <a:gd name="connsiteY66" fmla="*/ 2090949 h 2882520"/>
              <a:gd name="connsiteX67" fmla="*/ 2449773 w 3720618"/>
              <a:gd name="connsiteY67" fmla="*/ 2118245 h 2882520"/>
              <a:gd name="connsiteX68" fmla="*/ 2490716 w 3720618"/>
              <a:gd name="connsiteY68" fmla="*/ 2131893 h 2882520"/>
              <a:gd name="connsiteX69" fmla="*/ 2524836 w 3720618"/>
              <a:gd name="connsiteY69" fmla="*/ 2159188 h 2882520"/>
              <a:gd name="connsiteX70" fmla="*/ 2558955 w 3720618"/>
              <a:gd name="connsiteY70" fmla="*/ 2200132 h 2882520"/>
              <a:gd name="connsiteX71" fmla="*/ 2620370 w 3720618"/>
              <a:gd name="connsiteY71" fmla="*/ 2234251 h 2882520"/>
              <a:gd name="connsiteX72" fmla="*/ 2661313 w 3720618"/>
              <a:gd name="connsiteY72" fmla="*/ 2261546 h 2882520"/>
              <a:gd name="connsiteX73" fmla="*/ 2681785 w 3720618"/>
              <a:gd name="connsiteY73" fmla="*/ 2275194 h 2882520"/>
              <a:gd name="connsiteX74" fmla="*/ 2709080 w 3720618"/>
              <a:gd name="connsiteY74" fmla="*/ 2282018 h 2882520"/>
              <a:gd name="connsiteX75" fmla="*/ 2750024 w 3720618"/>
              <a:gd name="connsiteY75" fmla="*/ 2309314 h 2882520"/>
              <a:gd name="connsiteX76" fmla="*/ 2770495 w 3720618"/>
              <a:gd name="connsiteY76" fmla="*/ 2322961 h 2882520"/>
              <a:gd name="connsiteX77" fmla="*/ 2790967 w 3720618"/>
              <a:gd name="connsiteY77" fmla="*/ 2329785 h 2882520"/>
              <a:gd name="connsiteX78" fmla="*/ 2811439 w 3720618"/>
              <a:gd name="connsiteY78" fmla="*/ 2343433 h 2882520"/>
              <a:gd name="connsiteX79" fmla="*/ 2886501 w 3720618"/>
              <a:gd name="connsiteY79" fmla="*/ 2357081 h 2882520"/>
              <a:gd name="connsiteX80" fmla="*/ 2927445 w 3720618"/>
              <a:gd name="connsiteY80" fmla="*/ 2370729 h 2882520"/>
              <a:gd name="connsiteX81" fmla="*/ 2968388 w 3720618"/>
              <a:gd name="connsiteY81" fmla="*/ 2391200 h 2882520"/>
              <a:gd name="connsiteX82" fmla="*/ 3009331 w 3720618"/>
              <a:gd name="connsiteY82" fmla="*/ 2418496 h 2882520"/>
              <a:gd name="connsiteX83" fmla="*/ 3050274 w 3720618"/>
              <a:gd name="connsiteY83" fmla="*/ 2445791 h 2882520"/>
              <a:gd name="connsiteX84" fmla="*/ 3070746 w 3720618"/>
              <a:gd name="connsiteY84" fmla="*/ 2452615 h 2882520"/>
              <a:gd name="connsiteX85" fmla="*/ 3091218 w 3720618"/>
              <a:gd name="connsiteY85" fmla="*/ 2466263 h 2882520"/>
              <a:gd name="connsiteX86" fmla="*/ 3111689 w 3720618"/>
              <a:gd name="connsiteY86" fmla="*/ 2473087 h 2882520"/>
              <a:gd name="connsiteX87" fmla="*/ 3132161 w 3720618"/>
              <a:gd name="connsiteY87" fmla="*/ 2486735 h 2882520"/>
              <a:gd name="connsiteX88" fmla="*/ 3173104 w 3720618"/>
              <a:gd name="connsiteY88" fmla="*/ 2500382 h 2882520"/>
              <a:gd name="connsiteX89" fmla="*/ 3214048 w 3720618"/>
              <a:gd name="connsiteY89" fmla="*/ 2520854 h 2882520"/>
              <a:gd name="connsiteX90" fmla="*/ 3234519 w 3720618"/>
              <a:gd name="connsiteY90" fmla="*/ 2534502 h 2882520"/>
              <a:gd name="connsiteX91" fmla="*/ 3275463 w 3720618"/>
              <a:gd name="connsiteY91" fmla="*/ 2548149 h 2882520"/>
              <a:gd name="connsiteX92" fmla="*/ 3323230 w 3720618"/>
              <a:gd name="connsiteY92" fmla="*/ 2568621 h 2882520"/>
              <a:gd name="connsiteX93" fmla="*/ 3391469 w 3720618"/>
              <a:gd name="connsiteY93" fmla="*/ 2589093 h 2882520"/>
              <a:gd name="connsiteX94" fmla="*/ 3432412 w 3720618"/>
              <a:gd name="connsiteY94" fmla="*/ 2609564 h 2882520"/>
              <a:gd name="connsiteX95" fmla="*/ 3452883 w 3720618"/>
              <a:gd name="connsiteY95" fmla="*/ 2623212 h 2882520"/>
              <a:gd name="connsiteX96" fmla="*/ 3548418 w 3720618"/>
              <a:gd name="connsiteY96" fmla="*/ 2650508 h 2882520"/>
              <a:gd name="connsiteX97" fmla="*/ 3568889 w 3720618"/>
              <a:gd name="connsiteY97" fmla="*/ 2664155 h 2882520"/>
              <a:gd name="connsiteX98" fmla="*/ 3589361 w 3720618"/>
              <a:gd name="connsiteY98" fmla="*/ 2670979 h 2882520"/>
              <a:gd name="connsiteX99" fmla="*/ 3657600 w 3720618"/>
              <a:gd name="connsiteY99" fmla="*/ 2705099 h 2882520"/>
              <a:gd name="connsiteX100" fmla="*/ 3671248 w 3720618"/>
              <a:gd name="connsiteY100" fmla="*/ 2725570 h 2882520"/>
              <a:gd name="connsiteX101" fmla="*/ 3691719 w 3720618"/>
              <a:gd name="connsiteY101" fmla="*/ 2739218 h 2882520"/>
              <a:gd name="connsiteX102" fmla="*/ 3705367 w 3720618"/>
              <a:gd name="connsiteY102" fmla="*/ 2780161 h 2882520"/>
              <a:gd name="connsiteX103" fmla="*/ 3719015 w 3720618"/>
              <a:gd name="connsiteY103" fmla="*/ 2800633 h 2882520"/>
              <a:gd name="connsiteX104" fmla="*/ 3719015 w 3720618"/>
              <a:gd name="connsiteY104" fmla="*/ 2882520 h 2882520"/>
              <a:gd name="connsiteX0" fmla="*/ 0 w 3720562"/>
              <a:gd name="connsiteY0" fmla="*/ 9666 h 2887282"/>
              <a:gd name="connsiteX1" fmla="*/ 388961 w 3720562"/>
              <a:gd name="connsiteY1" fmla="*/ 9666 h 2887282"/>
              <a:gd name="connsiteX2" fmla="*/ 443552 w 3720562"/>
              <a:gd name="connsiteY2" fmla="*/ 23314 h 2887282"/>
              <a:gd name="connsiteX3" fmla="*/ 484495 w 3720562"/>
              <a:gd name="connsiteY3" fmla="*/ 50609 h 2887282"/>
              <a:gd name="connsiteX4" fmla="*/ 491319 w 3720562"/>
              <a:gd name="connsiteY4" fmla="*/ 71081 h 2887282"/>
              <a:gd name="connsiteX5" fmla="*/ 532263 w 3720562"/>
              <a:gd name="connsiteY5" fmla="*/ 98376 h 2887282"/>
              <a:gd name="connsiteX6" fmla="*/ 545910 w 3720562"/>
              <a:gd name="connsiteY6" fmla="*/ 139320 h 2887282"/>
              <a:gd name="connsiteX7" fmla="*/ 552734 w 3720562"/>
              <a:gd name="connsiteY7" fmla="*/ 173439 h 2887282"/>
              <a:gd name="connsiteX8" fmla="*/ 566382 w 3720562"/>
              <a:gd name="connsiteY8" fmla="*/ 214382 h 2887282"/>
              <a:gd name="connsiteX9" fmla="*/ 573206 w 3720562"/>
              <a:gd name="connsiteY9" fmla="*/ 234854 h 2887282"/>
              <a:gd name="connsiteX10" fmla="*/ 586854 w 3720562"/>
              <a:gd name="connsiteY10" fmla="*/ 275797 h 2887282"/>
              <a:gd name="connsiteX11" fmla="*/ 600501 w 3720562"/>
              <a:gd name="connsiteY11" fmla="*/ 296269 h 2887282"/>
              <a:gd name="connsiteX12" fmla="*/ 607325 w 3720562"/>
              <a:gd name="connsiteY12" fmla="*/ 316740 h 2887282"/>
              <a:gd name="connsiteX13" fmla="*/ 655092 w 3720562"/>
              <a:gd name="connsiteY13" fmla="*/ 371332 h 2887282"/>
              <a:gd name="connsiteX14" fmla="*/ 723331 w 3720562"/>
              <a:gd name="connsiteY14" fmla="*/ 480514 h 2887282"/>
              <a:gd name="connsiteX15" fmla="*/ 736979 w 3720562"/>
              <a:gd name="connsiteY15" fmla="*/ 500985 h 2887282"/>
              <a:gd name="connsiteX16" fmla="*/ 757451 w 3720562"/>
              <a:gd name="connsiteY16" fmla="*/ 541929 h 2887282"/>
              <a:gd name="connsiteX17" fmla="*/ 771098 w 3720562"/>
              <a:gd name="connsiteY17" fmla="*/ 569224 h 2887282"/>
              <a:gd name="connsiteX18" fmla="*/ 812042 w 3720562"/>
              <a:gd name="connsiteY18" fmla="*/ 603343 h 2887282"/>
              <a:gd name="connsiteX19" fmla="*/ 859809 w 3720562"/>
              <a:gd name="connsiteY19" fmla="*/ 664758 h 2887282"/>
              <a:gd name="connsiteX20" fmla="*/ 873457 w 3720562"/>
              <a:gd name="connsiteY20" fmla="*/ 692054 h 2887282"/>
              <a:gd name="connsiteX21" fmla="*/ 914400 w 3720562"/>
              <a:gd name="connsiteY21" fmla="*/ 732997 h 2887282"/>
              <a:gd name="connsiteX22" fmla="*/ 948519 w 3720562"/>
              <a:gd name="connsiteY22" fmla="*/ 760293 h 2887282"/>
              <a:gd name="connsiteX23" fmla="*/ 975815 w 3720562"/>
              <a:gd name="connsiteY23" fmla="*/ 801236 h 2887282"/>
              <a:gd name="connsiteX24" fmla="*/ 1003110 w 3720562"/>
              <a:gd name="connsiteY24" fmla="*/ 842179 h 2887282"/>
              <a:gd name="connsiteX25" fmla="*/ 1016758 w 3720562"/>
              <a:gd name="connsiteY25" fmla="*/ 862651 h 2887282"/>
              <a:gd name="connsiteX26" fmla="*/ 1030406 w 3720562"/>
              <a:gd name="connsiteY26" fmla="*/ 883123 h 2887282"/>
              <a:gd name="connsiteX27" fmla="*/ 1050877 w 3720562"/>
              <a:gd name="connsiteY27" fmla="*/ 903594 h 2887282"/>
              <a:gd name="connsiteX28" fmla="*/ 1078173 w 3720562"/>
              <a:gd name="connsiteY28" fmla="*/ 944537 h 2887282"/>
              <a:gd name="connsiteX29" fmla="*/ 1105469 w 3720562"/>
              <a:gd name="connsiteY29" fmla="*/ 985481 h 2887282"/>
              <a:gd name="connsiteX30" fmla="*/ 1132764 w 3720562"/>
              <a:gd name="connsiteY30" fmla="*/ 1026424 h 2887282"/>
              <a:gd name="connsiteX31" fmla="*/ 1153236 w 3720562"/>
              <a:gd name="connsiteY31" fmla="*/ 1040072 h 2887282"/>
              <a:gd name="connsiteX32" fmla="*/ 1160060 w 3720562"/>
              <a:gd name="connsiteY32" fmla="*/ 1060543 h 2887282"/>
              <a:gd name="connsiteX33" fmla="*/ 1187355 w 3720562"/>
              <a:gd name="connsiteY33" fmla="*/ 1101487 h 2887282"/>
              <a:gd name="connsiteX34" fmla="*/ 1207827 w 3720562"/>
              <a:gd name="connsiteY34" fmla="*/ 1142430 h 2887282"/>
              <a:gd name="connsiteX35" fmla="*/ 1214651 w 3720562"/>
              <a:gd name="connsiteY35" fmla="*/ 1162902 h 2887282"/>
              <a:gd name="connsiteX36" fmla="*/ 1255594 w 3720562"/>
              <a:gd name="connsiteY36" fmla="*/ 1183373 h 2887282"/>
              <a:gd name="connsiteX37" fmla="*/ 1269242 w 3720562"/>
              <a:gd name="connsiteY37" fmla="*/ 1203845 h 2887282"/>
              <a:gd name="connsiteX38" fmla="*/ 1310185 w 3720562"/>
              <a:gd name="connsiteY38" fmla="*/ 1231140 h 2887282"/>
              <a:gd name="connsiteX39" fmla="*/ 1330657 w 3720562"/>
              <a:gd name="connsiteY39" fmla="*/ 1244788 h 2887282"/>
              <a:gd name="connsiteX40" fmla="*/ 1371600 w 3720562"/>
              <a:gd name="connsiteY40" fmla="*/ 1278908 h 2887282"/>
              <a:gd name="connsiteX41" fmla="*/ 1385248 w 3720562"/>
              <a:gd name="connsiteY41" fmla="*/ 1299379 h 2887282"/>
              <a:gd name="connsiteX42" fmla="*/ 1405719 w 3720562"/>
              <a:gd name="connsiteY42" fmla="*/ 1313027 h 2887282"/>
              <a:gd name="connsiteX43" fmla="*/ 1521725 w 3720562"/>
              <a:gd name="connsiteY43" fmla="*/ 1429033 h 2887282"/>
              <a:gd name="connsiteX44" fmla="*/ 1542197 w 3720562"/>
              <a:gd name="connsiteY44" fmla="*/ 1449505 h 2887282"/>
              <a:gd name="connsiteX45" fmla="*/ 1617260 w 3720562"/>
              <a:gd name="connsiteY45" fmla="*/ 1510920 h 2887282"/>
              <a:gd name="connsiteX46" fmla="*/ 1671851 w 3720562"/>
              <a:gd name="connsiteY46" fmla="*/ 1565511 h 2887282"/>
              <a:gd name="connsiteX47" fmla="*/ 1746913 w 3720562"/>
              <a:gd name="connsiteY47" fmla="*/ 1633749 h 2887282"/>
              <a:gd name="connsiteX48" fmla="*/ 1767385 w 3720562"/>
              <a:gd name="connsiteY48" fmla="*/ 1647397 h 2887282"/>
              <a:gd name="connsiteX49" fmla="*/ 1787857 w 3720562"/>
              <a:gd name="connsiteY49" fmla="*/ 1667869 h 2887282"/>
              <a:gd name="connsiteX50" fmla="*/ 1808328 w 3720562"/>
              <a:gd name="connsiteY50" fmla="*/ 1674693 h 2887282"/>
              <a:gd name="connsiteX51" fmla="*/ 1849271 w 3720562"/>
              <a:gd name="connsiteY51" fmla="*/ 1701988 h 2887282"/>
              <a:gd name="connsiteX52" fmla="*/ 1890215 w 3720562"/>
              <a:gd name="connsiteY52" fmla="*/ 1736108 h 2887282"/>
              <a:gd name="connsiteX53" fmla="*/ 1937982 w 3720562"/>
              <a:gd name="connsiteY53" fmla="*/ 1763403 h 2887282"/>
              <a:gd name="connsiteX54" fmla="*/ 1965277 w 3720562"/>
              <a:gd name="connsiteY54" fmla="*/ 1804346 h 2887282"/>
              <a:gd name="connsiteX55" fmla="*/ 2006221 w 3720562"/>
              <a:gd name="connsiteY55" fmla="*/ 1831642 h 2887282"/>
              <a:gd name="connsiteX56" fmla="*/ 2074460 w 3720562"/>
              <a:gd name="connsiteY56" fmla="*/ 1872585 h 2887282"/>
              <a:gd name="connsiteX57" fmla="*/ 2115403 w 3720562"/>
              <a:gd name="connsiteY57" fmla="*/ 1899881 h 2887282"/>
              <a:gd name="connsiteX58" fmla="*/ 2135874 w 3720562"/>
              <a:gd name="connsiteY58" fmla="*/ 1913529 h 2887282"/>
              <a:gd name="connsiteX59" fmla="*/ 2149522 w 3720562"/>
              <a:gd name="connsiteY59" fmla="*/ 1934000 h 2887282"/>
              <a:gd name="connsiteX60" fmla="*/ 2190466 w 3720562"/>
              <a:gd name="connsiteY60" fmla="*/ 1954472 h 2887282"/>
              <a:gd name="connsiteX61" fmla="*/ 2217761 w 3720562"/>
              <a:gd name="connsiteY61" fmla="*/ 1981767 h 2887282"/>
              <a:gd name="connsiteX62" fmla="*/ 2238233 w 3720562"/>
              <a:gd name="connsiteY62" fmla="*/ 2002239 h 2887282"/>
              <a:gd name="connsiteX63" fmla="*/ 2258704 w 3720562"/>
              <a:gd name="connsiteY63" fmla="*/ 2015887 h 2887282"/>
              <a:gd name="connsiteX64" fmla="*/ 2299648 w 3720562"/>
              <a:gd name="connsiteY64" fmla="*/ 2043182 h 2887282"/>
              <a:gd name="connsiteX65" fmla="*/ 2340591 w 3720562"/>
              <a:gd name="connsiteY65" fmla="*/ 2070478 h 2887282"/>
              <a:gd name="connsiteX66" fmla="*/ 2381534 w 3720562"/>
              <a:gd name="connsiteY66" fmla="*/ 2090949 h 2887282"/>
              <a:gd name="connsiteX67" fmla="*/ 2449773 w 3720562"/>
              <a:gd name="connsiteY67" fmla="*/ 2118245 h 2887282"/>
              <a:gd name="connsiteX68" fmla="*/ 2490716 w 3720562"/>
              <a:gd name="connsiteY68" fmla="*/ 2131893 h 2887282"/>
              <a:gd name="connsiteX69" fmla="*/ 2524836 w 3720562"/>
              <a:gd name="connsiteY69" fmla="*/ 2159188 h 2887282"/>
              <a:gd name="connsiteX70" fmla="*/ 2558955 w 3720562"/>
              <a:gd name="connsiteY70" fmla="*/ 2200132 h 2887282"/>
              <a:gd name="connsiteX71" fmla="*/ 2620370 w 3720562"/>
              <a:gd name="connsiteY71" fmla="*/ 2234251 h 2887282"/>
              <a:gd name="connsiteX72" fmla="*/ 2661313 w 3720562"/>
              <a:gd name="connsiteY72" fmla="*/ 2261546 h 2887282"/>
              <a:gd name="connsiteX73" fmla="*/ 2681785 w 3720562"/>
              <a:gd name="connsiteY73" fmla="*/ 2275194 h 2887282"/>
              <a:gd name="connsiteX74" fmla="*/ 2709080 w 3720562"/>
              <a:gd name="connsiteY74" fmla="*/ 2282018 h 2887282"/>
              <a:gd name="connsiteX75" fmla="*/ 2750024 w 3720562"/>
              <a:gd name="connsiteY75" fmla="*/ 2309314 h 2887282"/>
              <a:gd name="connsiteX76" fmla="*/ 2770495 w 3720562"/>
              <a:gd name="connsiteY76" fmla="*/ 2322961 h 2887282"/>
              <a:gd name="connsiteX77" fmla="*/ 2790967 w 3720562"/>
              <a:gd name="connsiteY77" fmla="*/ 2329785 h 2887282"/>
              <a:gd name="connsiteX78" fmla="*/ 2811439 w 3720562"/>
              <a:gd name="connsiteY78" fmla="*/ 2343433 h 2887282"/>
              <a:gd name="connsiteX79" fmla="*/ 2886501 w 3720562"/>
              <a:gd name="connsiteY79" fmla="*/ 2357081 h 2887282"/>
              <a:gd name="connsiteX80" fmla="*/ 2927445 w 3720562"/>
              <a:gd name="connsiteY80" fmla="*/ 2370729 h 2887282"/>
              <a:gd name="connsiteX81" fmla="*/ 2968388 w 3720562"/>
              <a:gd name="connsiteY81" fmla="*/ 2391200 h 2887282"/>
              <a:gd name="connsiteX82" fmla="*/ 3009331 w 3720562"/>
              <a:gd name="connsiteY82" fmla="*/ 2418496 h 2887282"/>
              <a:gd name="connsiteX83" fmla="*/ 3050274 w 3720562"/>
              <a:gd name="connsiteY83" fmla="*/ 2445791 h 2887282"/>
              <a:gd name="connsiteX84" fmla="*/ 3070746 w 3720562"/>
              <a:gd name="connsiteY84" fmla="*/ 2452615 h 2887282"/>
              <a:gd name="connsiteX85" fmla="*/ 3091218 w 3720562"/>
              <a:gd name="connsiteY85" fmla="*/ 2466263 h 2887282"/>
              <a:gd name="connsiteX86" fmla="*/ 3111689 w 3720562"/>
              <a:gd name="connsiteY86" fmla="*/ 2473087 h 2887282"/>
              <a:gd name="connsiteX87" fmla="*/ 3132161 w 3720562"/>
              <a:gd name="connsiteY87" fmla="*/ 2486735 h 2887282"/>
              <a:gd name="connsiteX88" fmla="*/ 3173104 w 3720562"/>
              <a:gd name="connsiteY88" fmla="*/ 2500382 h 2887282"/>
              <a:gd name="connsiteX89" fmla="*/ 3214048 w 3720562"/>
              <a:gd name="connsiteY89" fmla="*/ 2520854 h 2887282"/>
              <a:gd name="connsiteX90" fmla="*/ 3234519 w 3720562"/>
              <a:gd name="connsiteY90" fmla="*/ 2534502 h 2887282"/>
              <a:gd name="connsiteX91" fmla="*/ 3275463 w 3720562"/>
              <a:gd name="connsiteY91" fmla="*/ 2548149 h 2887282"/>
              <a:gd name="connsiteX92" fmla="*/ 3323230 w 3720562"/>
              <a:gd name="connsiteY92" fmla="*/ 2568621 h 2887282"/>
              <a:gd name="connsiteX93" fmla="*/ 3391469 w 3720562"/>
              <a:gd name="connsiteY93" fmla="*/ 2589093 h 2887282"/>
              <a:gd name="connsiteX94" fmla="*/ 3432412 w 3720562"/>
              <a:gd name="connsiteY94" fmla="*/ 2609564 h 2887282"/>
              <a:gd name="connsiteX95" fmla="*/ 3452883 w 3720562"/>
              <a:gd name="connsiteY95" fmla="*/ 2623212 h 2887282"/>
              <a:gd name="connsiteX96" fmla="*/ 3548418 w 3720562"/>
              <a:gd name="connsiteY96" fmla="*/ 2650508 h 2887282"/>
              <a:gd name="connsiteX97" fmla="*/ 3568889 w 3720562"/>
              <a:gd name="connsiteY97" fmla="*/ 2664155 h 2887282"/>
              <a:gd name="connsiteX98" fmla="*/ 3589361 w 3720562"/>
              <a:gd name="connsiteY98" fmla="*/ 2670979 h 2887282"/>
              <a:gd name="connsiteX99" fmla="*/ 3657600 w 3720562"/>
              <a:gd name="connsiteY99" fmla="*/ 2705099 h 2887282"/>
              <a:gd name="connsiteX100" fmla="*/ 3671248 w 3720562"/>
              <a:gd name="connsiteY100" fmla="*/ 2725570 h 2887282"/>
              <a:gd name="connsiteX101" fmla="*/ 3691719 w 3720562"/>
              <a:gd name="connsiteY101" fmla="*/ 2739218 h 2887282"/>
              <a:gd name="connsiteX102" fmla="*/ 3705367 w 3720562"/>
              <a:gd name="connsiteY102" fmla="*/ 2780161 h 2887282"/>
              <a:gd name="connsiteX103" fmla="*/ 3719015 w 3720562"/>
              <a:gd name="connsiteY103" fmla="*/ 2800633 h 2887282"/>
              <a:gd name="connsiteX104" fmla="*/ 3666627 w 3720562"/>
              <a:gd name="connsiteY104" fmla="*/ 2887282 h 2887282"/>
              <a:gd name="connsiteX0" fmla="*/ 0 w 3706338"/>
              <a:gd name="connsiteY0" fmla="*/ 9666 h 2887282"/>
              <a:gd name="connsiteX1" fmla="*/ 388961 w 3706338"/>
              <a:gd name="connsiteY1" fmla="*/ 9666 h 2887282"/>
              <a:gd name="connsiteX2" fmla="*/ 443552 w 3706338"/>
              <a:gd name="connsiteY2" fmla="*/ 23314 h 2887282"/>
              <a:gd name="connsiteX3" fmla="*/ 484495 w 3706338"/>
              <a:gd name="connsiteY3" fmla="*/ 50609 h 2887282"/>
              <a:gd name="connsiteX4" fmla="*/ 491319 w 3706338"/>
              <a:gd name="connsiteY4" fmla="*/ 71081 h 2887282"/>
              <a:gd name="connsiteX5" fmla="*/ 532263 w 3706338"/>
              <a:gd name="connsiteY5" fmla="*/ 98376 h 2887282"/>
              <a:gd name="connsiteX6" fmla="*/ 545910 w 3706338"/>
              <a:gd name="connsiteY6" fmla="*/ 139320 h 2887282"/>
              <a:gd name="connsiteX7" fmla="*/ 552734 w 3706338"/>
              <a:gd name="connsiteY7" fmla="*/ 173439 h 2887282"/>
              <a:gd name="connsiteX8" fmla="*/ 566382 w 3706338"/>
              <a:gd name="connsiteY8" fmla="*/ 214382 h 2887282"/>
              <a:gd name="connsiteX9" fmla="*/ 573206 w 3706338"/>
              <a:gd name="connsiteY9" fmla="*/ 234854 h 2887282"/>
              <a:gd name="connsiteX10" fmla="*/ 586854 w 3706338"/>
              <a:gd name="connsiteY10" fmla="*/ 275797 h 2887282"/>
              <a:gd name="connsiteX11" fmla="*/ 600501 w 3706338"/>
              <a:gd name="connsiteY11" fmla="*/ 296269 h 2887282"/>
              <a:gd name="connsiteX12" fmla="*/ 607325 w 3706338"/>
              <a:gd name="connsiteY12" fmla="*/ 316740 h 2887282"/>
              <a:gd name="connsiteX13" fmla="*/ 655092 w 3706338"/>
              <a:gd name="connsiteY13" fmla="*/ 371332 h 2887282"/>
              <a:gd name="connsiteX14" fmla="*/ 723331 w 3706338"/>
              <a:gd name="connsiteY14" fmla="*/ 480514 h 2887282"/>
              <a:gd name="connsiteX15" fmla="*/ 736979 w 3706338"/>
              <a:gd name="connsiteY15" fmla="*/ 500985 h 2887282"/>
              <a:gd name="connsiteX16" fmla="*/ 757451 w 3706338"/>
              <a:gd name="connsiteY16" fmla="*/ 541929 h 2887282"/>
              <a:gd name="connsiteX17" fmla="*/ 771098 w 3706338"/>
              <a:gd name="connsiteY17" fmla="*/ 569224 h 2887282"/>
              <a:gd name="connsiteX18" fmla="*/ 812042 w 3706338"/>
              <a:gd name="connsiteY18" fmla="*/ 603343 h 2887282"/>
              <a:gd name="connsiteX19" fmla="*/ 859809 w 3706338"/>
              <a:gd name="connsiteY19" fmla="*/ 664758 h 2887282"/>
              <a:gd name="connsiteX20" fmla="*/ 873457 w 3706338"/>
              <a:gd name="connsiteY20" fmla="*/ 692054 h 2887282"/>
              <a:gd name="connsiteX21" fmla="*/ 914400 w 3706338"/>
              <a:gd name="connsiteY21" fmla="*/ 732997 h 2887282"/>
              <a:gd name="connsiteX22" fmla="*/ 948519 w 3706338"/>
              <a:gd name="connsiteY22" fmla="*/ 760293 h 2887282"/>
              <a:gd name="connsiteX23" fmla="*/ 975815 w 3706338"/>
              <a:gd name="connsiteY23" fmla="*/ 801236 h 2887282"/>
              <a:gd name="connsiteX24" fmla="*/ 1003110 w 3706338"/>
              <a:gd name="connsiteY24" fmla="*/ 842179 h 2887282"/>
              <a:gd name="connsiteX25" fmla="*/ 1016758 w 3706338"/>
              <a:gd name="connsiteY25" fmla="*/ 862651 h 2887282"/>
              <a:gd name="connsiteX26" fmla="*/ 1030406 w 3706338"/>
              <a:gd name="connsiteY26" fmla="*/ 883123 h 2887282"/>
              <a:gd name="connsiteX27" fmla="*/ 1050877 w 3706338"/>
              <a:gd name="connsiteY27" fmla="*/ 903594 h 2887282"/>
              <a:gd name="connsiteX28" fmla="*/ 1078173 w 3706338"/>
              <a:gd name="connsiteY28" fmla="*/ 944537 h 2887282"/>
              <a:gd name="connsiteX29" fmla="*/ 1105469 w 3706338"/>
              <a:gd name="connsiteY29" fmla="*/ 985481 h 2887282"/>
              <a:gd name="connsiteX30" fmla="*/ 1132764 w 3706338"/>
              <a:gd name="connsiteY30" fmla="*/ 1026424 h 2887282"/>
              <a:gd name="connsiteX31" fmla="*/ 1153236 w 3706338"/>
              <a:gd name="connsiteY31" fmla="*/ 1040072 h 2887282"/>
              <a:gd name="connsiteX32" fmla="*/ 1160060 w 3706338"/>
              <a:gd name="connsiteY32" fmla="*/ 1060543 h 2887282"/>
              <a:gd name="connsiteX33" fmla="*/ 1187355 w 3706338"/>
              <a:gd name="connsiteY33" fmla="*/ 1101487 h 2887282"/>
              <a:gd name="connsiteX34" fmla="*/ 1207827 w 3706338"/>
              <a:gd name="connsiteY34" fmla="*/ 1142430 h 2887282"/>
              <a:gd name="connsiteX35" fmla="*/ 1214651 w 3706338"/>
              <a:gd name="connsiteY35" fmla="*/ 1162902 h 2887282"/>
              <a:gd name="connsiteX36" fmla="*/ 1255594 w 3706338"/>
              <a:gd name="connsiteY36" fmla="*/ 1183373 h 2887282"/>
              <a:gd name="connsiteX37" fmla="*/ 1269242 w 3706338"/>
              <a:gd name="connsiteY37" fmla="*/ 1203845 h 2887282"/>
              <a:gd name="connsiteX38" fmla="*/ 1310185 w 3706338"/>
              <a:gd name="connsiteY38" fmla="*/ 1231140 h 2887282"/>
              <a:gd name="connsiteX39" fmla="*/ 1330657 w 3706338"/>
              <a:gd name="connsiteY39" fmla="*/ 1244788 h 2887282"/>
              <a:gd name="connsiteX40" fmla="*/ 1371600 w 3706338"/>
              <a:gd name="connsiteY40" fmla="*/ 1278908 h 2887282"/>
              <a:gd name="connsiteX41" fmla="*/ 1385248 w 3706338"/>
              <a:gd name="connsiteY41" fmla="*/ 1299379 h 2887282"/>
              <a:gd name="connsiteX42" fmla="*/ 1405719 w 3706338"/>
              <a:gd name="connsiteY42" fmla="*/ 1313027 h 2887282"/>
              <a:gd name="connsiteX43" fmla="*/ 1521725 w 3706338"/>
              <a:gd name="connsiteY43" fmla="*/ 1429033 h 2887282"/>
              <a:gd name="connsiteX44" fmla="*/ 1542197 w 3706338"/>
              <a:gd name="connsiteY44" fmla="*/ 1449505 h 2887282"/>
              <a:gd name="connsiteX45" fmla="*/ 1617260 w 3706338"/>
              <a:gd name="connsiteY45" fmla="*/ 1510920 h 2887282"/>
              <a:gd name="connsiteX46" fmla="*/ 1671851 w 3706338"/>
              <a:gd name="connsiteY46" fmla="*/ 1565511 h 2887282"/>
              <a:gd name="connsiteX47" fmla="*/ 1746913 w 3706338"/>
              <a:gd name="connsiteY47" fmla="*/ 1633749 h 2887282"/>
              <a:gd name="connsiteX48" fmla="*/ 1767385 w 3706338"/>
              <a:gd name="connsiteY48" fmla="*/ 1647397 h 2887282"/>
              <a:gd name="connsiteX49" fmla="*/ 1787857 w 3706338"/>
              <a:gd name="connsiteY49" fmla="*/ 1667869 h 2887282"/>
              <a:gd name="connsiteX50" fmla="*/ 1808328 w 3706338"/>
              <a:gd name="connsiteY50" fmla="*/ 1674693 h 2887282"/>
              <a:gd name="connsiteX51" fmla="*/ 1849271 w 3706338"/>
              <a:gd name="connsiteY51" fmla="*/ 1701988 h 2887282"/>
              <a:gd name="connsiteX52" fmla="*/ 1890215 w 3706338"/>
              <a:gd name="connsiteY52" fmla="*/ 1736108 h 2887282"/>
              <a:gd name="connsiteX53" fmla="*/ 1937982 w 3706338"/>
              <a:gd name="connsiteY53" fmla="*/ 1763403 h 2887282"/>
              <a:gd name="connsiteX54" fmla="*/ 1965277 w 3706338"/>
              <a:gd name="connsiteY54" fmla="*/ 1804346 h 2887282"/>
              <a:gd name="connsiteX55" fmla="*/ 2006221 w 3706338"/>
              <a:gd name="connsiteY55" fmla="*/ 1831642 h 2887282"/>
              <a:gd name="connsiteX56" fmla="*/ 2074460 w 3706338"/>
              <a:gd name="connsiteY56" fmla="*/ 1872585 h 2887282"/>
              <a:gd name="connsiteX57" fmla="*/ 2115403 w 3706338"/>
              <a:gd name="connsiteY57" fmla="*/ 1899881 h 2887282"/>
              <a:gd name="connsiteX58" fmla="*/ 2135874 w 3706338"/>
              <a:gd name="connsiteY58" fmla="*/ 1913529 h 2887282"/>
              <a:gd name="connsiteX59" fmla="*/ 2149522 w 3706338"/>
              <a:gd name="connsiteY59" fmla="*/ 1934000 h 2887282"/>
              <a:gd name="connsiteX60" fmla="*/ 2190466 w 3706338"/>
              <a:gd name="connsiteY60" fmla="*/ 1954472 h 2887282"/>
              <a:gd name="connsiteX61" fmla="*/ 2217761 w 3706338"/>
              <a:gd name="connsiteY61" fmla="*/ 1981767 h 2887282"/>
              <a:gd name="connsiteX62" fmla="*/ 2238233 w 3706338"/>
              <a:gd name="connsiteY62" fmla="*/ 2002239 h 2887282"/>
              <a:gd name="connsiteX63" fmla="*/ 2258704 w 3706338"/>
              <a:gd name="connsiteY63" fmla="*/ 2015887 h 2887282"/>
              <a:gd name="connsiteX64" fmla="*/ 2299648 w 3706338"/>
              <a:gd name="connsiteY64" fmla="*/ 2043182 h 2887282"/>
              <a:gd name="connsiteX65" fmla="*/ 2340591 w 3706338"/>
              <a:gd name="connsiteY65" fmla="*/ 2070478 h 2887282"/>
              <a:gd name="connsiteX66" fmla="*/ 2381534 w 3706338"/>
              <a:gd name="connsiteY66" fmla="*/ 2090949 h 2887282"/>
              <a:gd name="connsiteX67" fmla="*/ 2449773 w 3706338"/>
              <a:gd name="connsiteY67" fmla="*/ 2118245 h 2887282"/>
              <a:gd name="connsiteX68" fmla="*/ 2490716 w 3706338"/>
              <a:gd name="connsiteY68" fmla="*/ 2131893 h 2887282"/>
              <a:gd name="connsiteX69" fmla="*/ 2524836 w 3706338"/>
              <a:gd name="connsiteY69" fmla="*/ 2159188 h 2887282"/>
              <a:gd name="connsiteX70" fmla="*/ 2558955 w 3706338"/>
              <a:gd name="connsiteY70" fmla="*/ 2200132 h 2887282"/>
              <a:gd name="connsiteX71" fmla="*/ 2620370 w 3706338"/>
              <a:gd name="connsiteY71" fmla="*/ 2234251 h 2887282"/>
              <a:gd name="connsiteX72" fmla="*/ 2661313 w 3706338"/>
              <a:gd name="connsiteY72" fmla="*/ 2261546 h 2887282"/>
              <a:gd name="connsiteX73" fmla="*/ 2681785 w 3706338"/>
              <a:gd name="connsiteY73" fmla="*/ 2275194 h 2887282"/>
              <a:gd name="connsiteX74" fmla="*/ 2709080 w 3706338"/>
              <a:gd name="connsiteY74" fmla="*/ 2282018 h 2887282"/>
              <a:gd name="connsiteX75" fmla="*/ 2750024 w 3706338"/>
              <a:gd name="connsiteY75" fmla="*/ 2309314 h 2887282"/>
              <a:gd name="connsiteX76" fmla="*/ 2770495 w 3706338"/>
              <a:gd name="connsiteY76" fmla="*/ 2322961 h 2887282"/>
              <a:gd name="connsiteX77" fmla="*/ 2790967 w 3706338"/>
              <a:gd name="connsiteY77" fmla="*/ 2329785 h 2887282"/>
              <a:gd name="connsiteX78" fmla="*/ 2811439 w 3706338"/>
              <a:gd name="connsiteY78" fmla="*/ 2343433 h 2887282"/>
              <a:gd name="connsiteX79" fmla="*/ 2886501 w 3706338"/>
              <a:gd name="connsiteY79" fmla="*/ 2357081 h 2887282"/>
              <a:gd name="connsiteX80" fmla="*/ 2927445 w 3706338"/>
              <a:gd name="connsiteY80" fmla="*/ 2370729 h 2887282"/>
              <a:gd name="connsiteX81" fmla="*/ 2968388 w 3706338"/>
              <a:gd name="connsiteY81" fmla="*/ 2391200 h 2887282"/>
              <a:gd name="connsiteX82" fmla="*/ 3009331 w 3706338"/>
              <a:gd name="connsiteY82" fmla="*/ 2418496 h 2887282"/>
              <a:gd name="connsiteX83" fmla="*/ 3050274 w 3706338"/>
              <a:gd name="connsiteY83" fmla="*/ 2445791 h 2887282"/>
              <a:gd name="connsiteX84" fmla="*/ 3070746 w 3706338"/>
              <a:gd name="connsiteY84" fmla="*/ 2452615 h 2887282"/>
              <a:gd name="connsiteX85" fmla="*/ 3091218 w 3706338"/>
              <a:gd name="connsiteY85" fmla="*/ 2466263 h 2887282"/>
              <a:gd name="connsiteX86" fmla="*/ 3111689 w 3706338"/>
              <a:gd name="connsiteY86" fmla="*/ 2473087 h 2887282"/>
              <a:gd name="connsiteX87" fmla="*/ 3132161 w 3706338"/>
              <a:gd name="connsiteY87" fmla="*/ 2486735 h 2887282"/>
              <a:gd name="connsiteX88" fmla="*/ 3173104 w 3706338"/>
              <a:gd name="connsiteY88" fmla="*/ 2500382 h 2887282"/>
              <a:gd name="connsiteX89" fmla="*/ 3214048 w 3706338"/>
              <a:gd name="connsiteY89" fmla="*/ 2520854 h 2887282"/>
              <a:gd name="connsiteX90" fmla="*/ 3234519 w 3706338"/>
              <a:gd name="connsiteY90" fmla="*/ 2534502 h 2887282"/>
              <a:gd name="connsiteX91" fmla="*/ 3275463 w 3706338"/>
              <a:gd name="connsiteY91" fmla="*/ 2548149 h 2887282"/>
              <a:gd name="connsiteX92" fmla="*/ 3323230 w 3706338"/>
              <a:gd name="connsiteY92" fmla="*/ 2568621 h 2887282"/>
              <a:gd name="connsiteX93" fmla="*/ 3391469 w 3706338"/>
              <a:gd name="connsiteY93" fmla="*/ 2589093 h 2887282"/>
              <a:gd name="connsiteX94" fmla="*/ 3432412 w 3706338"/>
              <a:gd name="connsiteY94" fmla="*/ 2609564 h 2887282"/>
              <a:gd name="connsiteX95" fmla="*/ 3452883 w 3706338"/>
              <a:gd name="connsiteY95" fmla="*/ 2623212 h 2887282"/>
              <a:gd name="connsiteX96" fmla="*/ 3548418 w 3706338"/>
              <a:gd name="connsiteY96" fmla="*/ 2650508 h 2887282"/>
              <a:gd name="connsiteX97" fmla="*/ 3568889 w 3706338"/>
              <a:gd name="connsiteY97" fmla="*/ 2664155 h 2887282"/>
              <a:gd name="connsiteX98" fmla="*/ 3589361 w 3706338"/>
              <a:gd name="connsiteY98" fmla="*/ 2670979 h 2887282"/>
              <a:gd name="connsiteX99" fmla="*/ 3657600 w 3706338"/>
              <a:gd name="connsiteY99" fmla="*/ 2705099 h 2887282"/>
              <a:gd name="connsiteX100" fmla="*/ 3671248 w 3706338"/>
              <a:gd name="connsiteY100" fmla="*/ 2725570 h 2887282"/>
              <a:gd name="connsiteX101" fmla="*/ 3691719 w 3706338"/>
              <a:gd name="connsiteY101" fmla="*/ 2739218 h 2887282"/>
              <a:gd name="connsiteX102" fmla="*/ 3705367 w 3706338"/>
              <a:gd name="connsiteY102" fmla="*/ 2780161 h 2887282"/>
              <a:gd name="connsiteX103" fmla="*/ 3666627 w 3706338"/>
              <a:gd name="connsiteY103" fmla="*/ 2800633 h 2887282"/>
              <a:gd name="connsiteX104" fmla="*/ 3666627 w 3706338"/>
              <a:gd name="connsiteY104" fmla="*/ 2887282 h 2887282"/>
              <a:gd name="connsiteX0" fmla="*/ 0 w 3691739"/>
              <a:gd name="connsiteY0" fmla="*/ 9666 h 2887282"/>
              <a:gd name="connsiteX1" fmla="*/ 388961 w 3691739"/>
              <a:gd name="connsiteY1" fmla="*/ 9666 h 2887282"/>
              <a:gd name="connsiteX2" fmla="*/ 443552 w 3691739"/>
              <a:gd name="connsiteY2" fmla="*/ 23314 h 2887282"/>
              <a:gd name="connsiteX3" fmla="*/ 484495 w 3691739"/>
              <a:gd name="connsiteY3" fmla="*/ 50609 h 2887282"/>
              <a:gd name="connsiteX4" fmla="*/ 491319 w 3691739"/>
              <a:gd name="connsiteY4" fmla="*/ 71081 h 2887282"/>
              <a:gd name="connsiteX5" fmla="*/ 532263 w 3691739"/>
              <a:gd name="connsiteY5" fmla="*/ 98376 h 2887282"/>
              <a:gd name="connsiteX6" fmla="*/ 545910 w 3691739"/>
              <a:gd name="connsiteY6" fmla="*/ 139320 h 2887282"/>
              <a:gd name="connsiteX7" fmla="*/ 552734 w 3691739"/>
              <a:gd name="connsiteY7" fmla="*/ 173439 h 2887282"/>
              <a:gd name="connsiteX8" fmla="*/ 566382 w 3691739"/>
              <a:gd name="connsiteY8" fmla="*/ 214382 h 2887282"/>
              <a:gd name="connsiteX9" fmla="*/ 573206 w 3691739"/>
              <a:gd name="connsiteY9" fmla="*/ 234854 h 2887282"/>
              <a:gd name="connsiteX10" fmla="*/ 586854 w 3691739"/>
              <a:gd name="connsiteY10" fmla="*/ 275797 h 2887282"/>
              <a:gd name="connsiteX11" fmla="*/ 600501 w 3691739"/>
              <a:gd name="connsiteY11" fmla="*/ 296269 h 2887282"/>
              <a:gd name="connsiteX12" fmla="*/ 607325 w 3691739"/>
              <a:gd name="connsiteY12" fmla="*/ 316740 h 2887282"/>
              <a:gd name="connsiteX13" fmla="*/ 655092 w 3691739"/>
              <a:gd name="connsiteY13" fmla="*/ 371332 h 2887282"/>
              <a:gd name="connsiteX14" fmla="*/ 723331 w 3691739"/>
              <a:gd name="connsiteY14" fmla="*/ 480514 h 2887282"/>
              <a:gd name="connsiteX15" fmla="*/ 736979 w 3691739"/>
              <a:gd name="connsiteY15" fmla="*/ 500985 h 2887282"/>
              <a:gd name="connsiteX16" fmla="*/ 757451 w 3691739"/>
              <a:gd name="connsiteY16" fmla="*/ 541929 h 2887282"/>
              <a:gd name="connsiteX17" fmla="*/ 771098 w 3691739"/>
              <a:gd name="connsiteY17" fmla="*/ 569224 h 2887282"/>
              <a:gd name="connsiteX18" fmla="*/ 812042 w 3691739"/>
              <a:gd name="connsiteY18" fmla="*/ 603343 h 2887282"/>
              <a:gd name="connsiteX19" fmla="*/ 859809 w 3691739"/>
              <a:gd name="connsiteY19" fmla="*/ 664758 h 2887282"/>
              <a:gd name="connsiteX20" fmla="*/ 873457 w 3691739"/>
              <a:gd name="connsiteY20" fmla="*/ 692054 h 2887282"/>
              <a:gd name="connsiteX21" fmla="*/ 914400 w 3691739"/>
              <a:gd name="connsiteY21" fmla="*/ 732997 h 2887282"/>
              <a:gd name="connsiteX22" fmla="*/ 948519 w 3691739"/>
              <a:gd name="connsiteY22" fmla="*/ 760293 h 2887282"/>
              <a:gd name="connsiteX23" fmla="*/ 975815 w 3691739"/>
              <a:gd name="connsiteY23" fmla="*/ 801236 h 2887282"/>
              <a:gd name="connsiteX24" fmla="*/ 1003110 w 3691739"/>
              <a:gd name="connsiteY24" fmla="*/ 842179 h 2887282"/>
              <a:gd name="connsiteX25" fmla="*/ 1016758 w 3691739"/>
              <a:gd name="connsiteY25" fmla="*/ 862651 h 2887282"/>
              <a:gd name="connsiteX26" fmla="*/ 1030406 w 3691739"/>
              <a:gd name="connsiteY26" fmla="*/ 883123 h 2887282"/>
              <a:gd name="connsiteX27" fmla="*/ 1050877 w 3691739"/>
              <a:gd name="connsiteY27" fmla="*/ 903594 h 2887282"/>
              <a:gd name="connsiteX28" fmla="*/ 1078173 w 3691739"/>
              <a:gd name="connsiteY28" fmla="*/ 944537 h 2887282"/>
              <a:gd name="connsiteX29" fmla="*/ 1105469 w 3691739"/>
              <a:gd name="connsiteY29" fmla="*/ 985481 h 2887282"/>
              <a:gd name="connsiteX30" fmla="*/ 1132764 w 3691739"/>
              <a:gd name="connsiteY30" fmla="*/ 1026424 h 2887282"/>
              <a:gd name="connsiteX31" fmla="*/ 1153236 w 3691739"/>
              <a:gd name="connsiteY31" fmla="*/ 1040072 h 2887282"/>
              <a:gd name="connsiteX32" fmla="*/ 1160060 w 3691739"/>
              <a:gd name="connsiteY32" fmla="*/ 1060543 h 2887282"/>
              <a:gd name="connsiteX33" fmla="*/ 1187355 w 3691739"/>
              <a:gd name="connsiteY33" fmla="*/ 1101487 h 2887282"/>
              <a:gd name="connsiteX34" fmla="*/ 1207827 w 3691739"/>
              <a:gd name="connsiteY34" fmla="*/ 1142430 h 2887282"/>
              <a:gd name="connsiteX35" fmla="*/ 1214651 w 3691739"/>
              <a:gd name="connsiteY35" fmla="*/ 1162902 h 2887282"/>
              <a:gd name="connsiteX36" fmla="*/ 1255594 w 3691739"/>
              <a:gd name="connsiteY36" fmla="*/ 1183373 h 2887282"/>
              <a:gd name="connsiteX37" fmla="*/ 1269242 w 3691739"/>
              <a:gd name="connsiteY37" fmla="*/ 1203845 h 2887282"/>
              <a:gd name="connsiteX38" fmla="*/ 1310185 w 3691739"/>
              <a:gd name="connsiteY38" fmla="*/ 1231140 h 2887282"/>
              <a:gd name="connsiteX39" fmla="*/ 1330657 w 3691739"/>
              <a:gd name="connsiteY39" fmla="*/ 1244788 h 2887282"/>
              <a:gd name="connsiteX40" fmla="*/ 1371600 w 3691739"/>
              <a:gd name="connsiteY40" fmla="*/ 1278908 h 2887282"/>
              <a:gd name="connsiteX41" fmla="*/ 1385248 w 3691739"/>
              <a:gd name="connsiteY41" fmla="*/ 1299379 h 2887282"/>
              <a:gd name="connsiteX42" fmla="*/ 1405719 w 3691739"/>
              <a:gd name="connsiteY42" fmla="*/ 1313027 h 2887282"/>
              <a:gd name="connsiteX43" fmla="*/ 1521725 w 3691739"/>
              <a:gd name="connsiteY43" fmla="*/ 1429033 h 2887282"/>
              <a:gd name="connsiteX44" fmla="*/ 1542197 w 3691739"/>
              <a:gd name="connsiteY44" fmla="*/ 1449505 h 2887282"/>
              <a:gd name="connsiteX45" fmla="*/ 1617260 w 3691739"/>
              <a:gd name="connsiteY45" fmla="*/ 1510920 h 2887282"/>
              <a:gd name="connsiteX46" fmla="*/ 1671851 w 3691739"/>
              <a:gd name="connsiteY46" fmla="*/ 1565511 h 2887282"/>
              <a:gd name="connsiteX47" fmla="*/ 1746913 w 3691739"/>
              <a:gd name="connsiteY47" fmla="*/ 1633749 h 2887282"/>
              <a:gd name="connsiteX48" fmla="*/ 1767385 w 3691739"/>
              <a:gd name="connsiteY48" fmla="*/ 1647397 h 2887282"/>
              <a:gd name="connsiteX49" fmla="*/ 1787857 w 3691739"/>
              <a:gd name="connsiteY49" fmla="*/ 1667869 h 2887282"/>
              <a:gd name="connsiteX50" fmla="*/ 1808328 w 3691739"/>
              <a:gd name="connsiteY50" fmla="*/ 1674693 h 2887282"/>
              <a:gd name="connsiteX51" fmla="*/ 1849271 w 3691739"/>
              <a:gd name="connsiteY51" fmla="*/ 1701988 h 2887282"/>
              <a:gd name="connsiteX52" fmla="*/ 1890215 w 3691739"/>
              <a:gd name="connsiteY52" fmla="*/ 1736108 h 2887282"/>
              <a:gd name="connsiteX53" fmla="*/ 1937982 w 3691739"/>
              <a:gd name="connsiteY53" fmla="*/ 1763403 h 2887282"/>
              <a:gd name="connsiteX54" fmla="*/ 1965277 w 3691739"/>
              <a:gd name="connsiteY54" fmla="*/ 1804346 h 2887282"/>
              <a:gd name="connsiteX55" fmla="*/ 2006221 w 3691739"/>
              <a:gd name="connsiteY55" fmla="*/ 1831642 h 2887282"/>
              <a:gd name="connsiteX56" fmla="*/ 2074460 w 3691739"/>
              <a:gd name="connsiteY56" fmla="*/ 1872585 h 2887282"/>
              <a:gd name="connsiteX57" fmla="*/ 2115403 w 3691739"/>
              <a:gd name="connsiteY57" fmla="*/ 1899881 h 2887282"/>
              <a:gd name="connsiteX58" fmla="*/ 2135874 w 3691739"/>
              <a:gd name="connsiteY58" fmla="*/ 1913529 h 2887282"/>
              <a:gd name="connsiteX59" fmla="*/ 2149522 w 3691739"/>
              <a:gd name="connsiteY59" fmla="*/ 1934000 h 2887282"/>
              <a:gd name="connsiteX60" fmla="*/ 2190466 w 3691739"/>
              <a:gd name="connsiteY60" fmla="*/ 1954472 h 2887282"/>
              <a:gd name="connsiteX61" fmla="*/ 2217761 w 3691739"/>
              <a:gd name="connsiteY61" fmla="*/ 1981767 h 2887282"/>
              <a:gd name="connsiteX62" fmla="*/ 2238233 w 3691739"/>
              <a:gd name="connsiteY62" fmla="*/ 2002239 h 2887282"/>
              <a:gd name="connsiteX63" fmla="*/ 2258704 w 3691739"/>
              <a:gd name="connsiteY63" fmla="*/ 2015887 h 2887282"/>
              <a:gd name="connsiteX64" fmla="*/ 2299648 w 3691739"/>
              <a:gd name="connsiteY64" fmla="*/ 2043182 h 2887282"/>
              <a:gd name="connsiteX65" fmla="*/ 2340591 w 3691739"/>
              <a:gd name="connsiteY65" fmla="*/ 2070478 h 2887282"/>
              <a:gd name="connsiteX66" fmla="*/ 2381534 w 3691739"/>
              <a:gd name="connsiteY66" fmla="*/ 2090949 h 2887282"/>
              <a:gd name="connsiteX67" fmla="*/ 2449773 w 3691739"/>
              <a:gd name="connsiteY67" fmla="*/ 2118245 h 2887282"/>
              <a:gd name="connsiteX68" fmla="*/ 2490716 w 3691739"/>
              <a:gd name="connsiteY68" fmla="*/ 2131893 h 2887282"/>
              <a:gd name="connsiteX69" fmla="*/ 2524836 w 3691739"/>
              <a:gd name="connsiteY69" fmla="*/ 2159188 h 2887282"/>
              <a:gd name="connsiteX70" fmla="*/ 2558955 w 3691739"/>
              <a:gd name="connsiteY70" fmla="*/ 2200132 h 2887282"/>
              <a:gd name="connsiteX71" fmla="*/ 2620370 w 3691739"/>
              <a:gd name="connsiteY71" fmla="*/ 2234251 h 2887282"/>
              <a:gd name="connsiteX72" fmla="*/ 2661313 w 3691739"/>
              <a:gd name="connsiteY72" fmla="*/ 2261546 h 2887282"/>
              <a:gd name="connsiteX73" fmla="*/ 2681785 w 3691739"/>
              <a:gd name="connsiteY73" fmla="*/ 2275194 h 2887282"/>
              <a:gd name="connsiteX74" fmla="*/ 2709080 w 3691739"/>
              <a:gd name="connsiteY74" fmla="*/ 2282018 h 2887282"/>
              <a:gd name="connsiteX75" fmla="*/ 2750024 w 3691739"/>
              <a:gd name="connsiteY75" fmla="*/ 2309314 h 2887282"/>
              <a:gd name="connsiteX76" fmla="*/ 2770495 w 3691739"/>
              <a:gd name="connsiteY76" fmla="*/ 2322961 h 2887282"/>
              <a:gd name="connsiteX77" fmla="*/ 2790967 w 3691739"/>
              <a:gd name="connsiteY77" fmla="*/ 2329785 h 2887282"/>
              <a:gd name="connsiteX78" fmla="*/ 2811439 w 3691739"/>
              <a:gd name="connsiteY78" fmla="*/ 2343433 h 2887282"/>
              <a:gd name="connsiteX79" fmla="*/ 2886501 w 3691739"/>
              <a:gd name="connsiteY79" fmla="*/ 2357081 h 2887282"/>
              <a:gd name="connsiteX80" fmla="*/ 2927445 w 3691739"/>
              <a:gd name="connsiteY80" fmla="*/ 2370729 h 2887282"/>
              <a:gd name="connsiteX81" fmla="*/ 2968388 w 3691739"/>
              <a:gd name="connsiteY81" fmla="*/ 2391200 h 2887282"/>
              <a:gd name="connsiteX82" fmla="*/ 3009331 w 3691739"/>
              <a:gd name="connsiteY82" fmla="*/ 2418496 h 2887282"/>
              <a:gd name="connsiteX83" fmla="*/ 3050274 w 3691739"/>
              <a:gd name="connsiteY83" fmla="*/ 2445791 h 2887282"/>
              <a:gd name="connsiteX84" fmla="*/ 3070746 w 3691739"/>
              <a:gd name="connsiteY84" fmla="*/ 2452615 h 2887282"/>
              <a:gd name="connsiteX85" fmla="*/ 3091218 w 3691739"/>
              <a:gd name="connsiteY85" fmla="*/ 2466263 h 2887282"/>
              <a:gd name="connsiteX86" fmla="*/ 3111689 w 3691739"/>
              <a:gd name="connsiteY86" fmla="*/ 2473087 h 2887282"/>
              <a:gd name="connsiteX87" fmla="*/ 3132161 w 3691739"/>
              <a:gd name="connsiteY87" fmla="*/ 2486735 h 2887282"/>
              <a:gd name="connsiteX88" fmla="*/ 3173104 w 3691739"/>
              <a:gd name="connsiteY88" fmla="*/ 2500382 h 2887282"/>
              <a:gd name="connsiteX89" fmla="*/ 3214048 w 3691739"/>
              <a:gd name="connsiteY89" fmla="*/ 2520854 h 2887282"/>
              <a:gd name="connsiteX90" fmla="*/ 3234519 w 3691739"/>
              <a:gd name="connsiteY90" fmla="*/ 2534502 h 2887282"/>
              <a:gd name="connsiteX91" fmla="*/ 3275463 w 3691739"/>
              <a:gd name="connsiteY91" fmla="*/ 2548149 h 2887282"/>
              <a:gd name="connsiteX92" fmla="*/ 3323230 w 3691739"/>
              <a:gd name="connsiteY92" fmla="*/ 2568621 h 2887282"/>
              <a:gd name="connsiteX93" fmla="*/ 3391469 w 3691739"/>
              <a:gd name="connsiteY93" fmla="*/ 2589093 h 2887282"/>
              <a:gd name="connsiteX94" fmla="*/ 3432412 w 3691739"/>
              <a:gd name="connsiteY94" fmla="*/ 2609564 h 2887282"/>
              <a:gd name="connsiteX95" fmla="*/ 3452883 w 3691739"/>
              <a:gd name="connsiteY95" fmla="*/ 2623212 h 2887282"/>
              <a:gd name="connsiteX96" fmla="*/ 3548418 w 3691739"/>
              <a:gd name="connsiteY96" fmla="*/ 2650508 h 2887282"/>
              <a:gd name="connsiteX97" fmla="*/ 3568889 w 3691739"/>
              <a:gd name="connsiteY97" fmla="*/ 2664155 h 2887282"/>
              <a:gd name="connsiteX98" fmla="*/ 3589361 w 3691739"/>
              <a:gd name="connsiteY98" fmla="*/ 2670979 h 2887282"/>
              <a:gd name="connsiteX99" fmla="*/ 3657600 w 3691739"/>
              <a:gd name="connsiteY99" fmla="*/ 2705099 h 2887282"/>
              <a:gd name="connsiteX100" fmla="*/ 3671248 w 3691739"/>
              <a:gd name="connsiteY100" fmla="*/ 2725570 h 2887282"/>
              <a:gd name="connsiteX101" fmla="*/ 3691719 w 3691739"/>
              <a:gd name="connsiteY101" fmla="*/ 2739218 h 2887282"/>
              <a:gd name="connsiteX102" fmla="*/ 3667267 w 3691739"/>
              <a:gd name="connsiteY102" fmla="*/ 2756349 h 2887282"/>
              <a:gd name="connsiteX103" fmla="*/ 3666627 w 3691739"/>
              <a:gd name="connsiteY103" fmla="*/ 2800633 h 2887282"/>
              <a:gd name="connsiteX104" fmla="*/ 3666627 w 3691739"/>
              <a:gd name="connsiteY104" fmla="*/ 2887282 h 2887282"/>
              <a:gd name="connsiteX0" fmla="*/ 0 w 3671575"/>
              <a:gd name="connsiteY0" fmla="*/ 9666 h 2887282"/>
              <a:gd name="connsiteX1" fmla="*/ 388961 w 3671575"/>
              <a:gd name="connsiteY1" fmla="*/ 9666 h 2887282"/>
              <a:gd name="connsiteX2" fmla="*/ 443552 w 3671575"/>
              <a:gd name="connsiteY2" fmla="*/ 23314 h 2887282"/>
              <a:gd name="connsiteX3" fmla="*/ 484495 w 3671575"/>
              <a:gd name="connsiteY3" fmla="*/ 50609 h 2887282"/>
              <a:gd name="connsiteX4" fmla="*/ 491319 w 3671575"/>
              <a:gd name="connsiteY4" fmla="*/ 71081 h 2887282"/>
              <a:gd name="connsiteX5" fmla="*/ 532263 w 3671575"/>
              <a:gd name="connsiteY5" fmla="*/ 98376 h 2887282"/>
              <a:gd name="connsiteX6" fmla="*/ 545910 w 3671575"/>
              <a:gd name="connsiteY6" fmla="*/ 139320 h 2887282"/>
              <a:gd name="connsiteX7" fmla="*/ 552734 w 3671575"/>
              <a:gd name="connsiteY7" fmla="*/ 173439 h 2887282"/>
              <a:gd name="connsiteX8" fmla="*/ 566382 w 3671575"/>
              <a:gd name="connsiteY8" fmla="*/ 214382 h 2887282"/>
              <a:gd name="connsiteX9" fmla="*/ 573206 w 3671575"/>
              <a:gd name="connsiteY9" fmla="*/ 234854 h 2887282"/>
              <a:gd name="connsiteX10" fmla="*/ 586854 w 3671575"/>
              <a:gd name="connsiteY10" fmla="*/ 275797 h 2887282"/>
              <a:gd name="connsiteX11" fmla="*/ 600501 w 3671575"/>
              <a:gd name="connsiteY11" fmla="*/ 296269 h 2887282"/>
              <a:gd name="connsiteX12" fmla="*/ 607325 w 3671575"/>
              <a:gd name="connsiteY12" fmla="*/ 316740 h 2887282"/>
              <a:gd name="connsiteX13" fmla="*/ 655092 w 3671575"/>
              <a:gd name="connsiteY13" fmla="*/ 371332 h 2887282"/>
              <a:gd name="connsiteX14" fmla="*/ 723331 w 3671575"/>
              <a:gd name="connsiteY14" fmla="*/ 480514 h 2887282"/>
              <a:gd name="connsiteX15" fmla="*/ 736979 w 3671575"/>
              <a:gd name="connsiteY15" fmla="*/ 500985 h 2887282"/>
              <a:gd name="connsiteX16" fmla="*/ 757451 w 3671575"/>
              <a:gd name="connsiteY16" fmla="*/ 541929 h 2887282"/>
              <a:gd name="connsiteX17" fmla="*/ 771098 w 3671575"/>
              <a:gd name="connsiteY17" fmla="*/ 569224 h 2887282"/>
              <a:gd name="connsiteX18" fmla="*/ 812042 w 3671575"/>
              <a:gd name="connsiteY18" fmla="*/ 603343 h 2887282"/>
              <a:gd name="connsiteX19" fmla="*/ 859809 w 3671575"/>
              <a:gd name="connsiteY19" fmla="*/ 664758 h 2887282"/>
              <a:gd name="connsiteX20" fmla="*/ 873457 w 3671575"/>
              <a:gd name="connsiteY20" fmla="*/ 692054 h 2887282"/>
              <a:gd name="connsiteX21" fmla="*/ 914400 w 3671575"/>
              <a:gd name="connsiteY21" fmla="*/ 732997 h 2887282"/>
              <a:gd name="connsiteX22" fmla="*/ 948519 w 3671575"/>
              <a:gd name="connsiteY22" fmla="*/ 760293 h 2887282"/>
              <a:gd name="connsiteX23" fmla="*/ 975815 w 3671575"/>
              <a:gd name="connsiteY23" fmla="*/ 801236 h 2887282"/>
              <a:gd name="connsiteX24" fmla="*/ 1003110 w 3671575"/>
              <a:gd name="connsiteY24" fmla="*/ 842179 h 2887282"/>
              <a:gd name="connsiteX25" fmla="*/ 1016758 w 3671575"/>
              <a:gd name="connsiteY25" fmla="*/ 862651 h 2887282"/>
              <a:gd name="connsiteX26" fmla="*/ 1030406 w 3671575"/>
              <a:gd name="connsiteY26" fmla="*/ 883123 h 2887282"/>
              <a:gd name="connsiteX27" fmla="*/ 1050877 w 3671575"/>
              <a:gd name="connsiteY27" fmla="*/ 903594 h 2887282"/>
              <a:gd name="connsiteX28" fmla="*/ 1078173 w 3671575"/>
              <a:gd name="connsiteY28" fmla="*/ 944537 h 2887282"/>
              <a:gd name="connsiteX29" fmla="*/ 1105469 w 3671575"/>
              <a:gd name="connsiteY29" fmla="*/ 985481 h 2887282"/>
              <a:gd name="connsiteX30" fmla="*/ 1132764 w 3671575"/>
              <a:gd name="connsiteY30" fmla="*/ 1026424 h 2887282"/>
              <a:gd name="connsiteX31" fmla="*/ 1153236 w 3671575"/>
              <a:gd name="connsiteY31" fmla="*/ 1040072 h 2887282"/>
              <a:gd name="connsiteX32" fmla="*/ 1160060 w 3671575"/>
              <a:gd name="connsiteY32" fmla="*/ 1060543 h 2887282"/>
              <a:gd name="connsiteX33" fmla="*/ 1187355 w 3671575"/>
              <a:gd name="connsiteY33" fmla="*/ 1101487 h 2887282"/>
              <a:gd name="connsiteX34" fmla="*/ 1207827 w 3671575"/>
              <a:gd name="connsiteY34" fmla="*/ 1142430 h 2887282"/>
              <a:gd name="connsiteX35" fmla="*/ 1214651 w 3671575"/>
              <a:gd name="connsiteY35" fmla="*/ 1162902 h 2887282"/>
              <a:gd name="connsiteX36" fmla="*/ 1255594 w 3671575"/>
              <a:gd name="connsiteY36" fmla="*/ 1183373 h 2887282"/>
              <a:gd name="connsiteX37" fmla="*/ 1269242 w 3671575"/>
              <a:gd name="connsiteY37" fmla="*/ 1203845 h 2887282"/>
              <a:gd name="connsiteX38" fmla="*/ 1310185 w 3671575"/>
              <a:gd name="connsiteY38" fmla="*/ 1231140 h 2887282"/>
              <a:gd name="connsiteX39" fmla="*/ 1330657 w 3671575"/>
              <a:gd name="connsiteY39" fmla="*/ 1244788 h 2887282"/>
              <a:gd name="connsiteX40" fmla="*/ 1371600 w 3671575"/>
              <a:gd name="connsiteY40" fmla="*/ 1278908 h 2887282"/>
              <a:gd name="connsiteX41" fmla="*/ 1385248 w 3671575"/>
              <a:gd name="connsiteY41" fmla="*/ 1299379 h 2887282"/>
              <a:gd name="connsiteX42" fmla="*/ 1405719 w 3671575"/>
              <a:gd name="connsiteY42" fmla="*/ 1313027 h 2887282"/>
              <a:gd name="connsiteX43" fmla="*/ 1521725 w 3671575"/>
              <a:gd name="connsiteY43" fmla="*/ 1429033 h 2887282"/>
              <a:gd name="connsiteX44" fmla="*/ 1542197 w 3671575"/>
              <a:gd name="connsiteY44" fmla="*/ 1449505 h 2887282"/>
              <a:gd name="connsiteX45" fmla="*/ 1617260 w 3671575"/>
              <a:gd name="connsiteY45" fmla="*/ 1510920 h 2887282"/>
              <a:gd name="connsiteX46" fmla="*/ 1671851 w 3671575"/>
              <a:gd name="connsiteY46" fmla="*/ 1565511 h 2887282"/>
              <a:gd name="connsiteX47" fmla="*/ 1746913 w 3671575"/>
              <a:gd name="connsiteY47" fmla="*/ 1633749 h 2887282"/>
              <a:gd name="connsiteX48" fmla="*/ 1767385 w 3671575"/>
              <a:gd name="connsiteY48" fmla="*/ 1647397 h 2887282"/>
              <a:gd name="connsiteX49" fmla="*/ 1787857 w 3671575"/>
              <a:gd name="connsiteY49" fmla="*/ 1667869 h 2887282"/>
              <a:gd name="connsiteX50" fmla="*/ 1808328 w 3671575"/>
              <a:gd name="connsiteY50" fmla="*/ 1674693 h 2887282"/>
              <a:gd name="connsiteX51" fmla="*/ 1849271 w 3671575"/>
              <a:gd name="connsiteY51" fmla="*/ 1701988 h 2887282"/>
              <a:gd name="connsiteX52" fmla="*/ 1890215 w 3671575"/>
              <a:gd name="connsiteY52" fmla="*/ 1736108 h 2887282"/>
              <a:gd name="connsiteX53" fmla="*/ 1937982 w 3671575"/>
              <a:gd name="connsiteY53" fmla="*/ 1763403 h 2887282"/>
              <a:gd name="connsiteX54" fmla="*/ 1965277 w 3671575"/>
              <a:gd name="connsiteY54" fmla="*/ 1804346 h 2887282"/>
              <a:gd name="connsiteX55" fmla="*/ 2006221 w 3671575"/>
              <a:gd name="connsiteY55" fmla="*/ 1831642 h 2887282"/>
              <a:gd name="connsiteX56" fmla="*/ 2074460 w 3671575"/>
              <a:gd name="connsiteY56" fmla="*/ 1872585 h 2887282"/>
              <a:gd name="connsiteX57" fmla="*/ 2115403 w 3671575"/>
              <a:gd name="connsiteY57" fmla="*/ 1899881 h 2887282"/>
              <a:gd name="connsiteX58" fmla="*/ 2135874 w 3671575"/>
              <a:gd name="connsiteY58" fmla="*/ 1913529 h 2887282"/>
              <a:gd name="connsiteX59" fmla="*/ 2149522 w 3671575"/>
              <a:gd name="connsiteY59" fmla="*/ 1934000 h 2887282"/>
              <a:gd name="connsiteX60" fmla="*/ 2190466 w 3671575"/>
              <a:gd name="connsiteY60" fmla="*/ 1954472 h 2887282"/>
              <a:gd name="connsiteX61" fmla="*/ 2217761 w 3671575"/>
              <a:gd name="connsiteY61" fmla="*/ 1981767 h 2887282"/>
              <a:gd name="connsiteX62" fmla="*/ 2238233 w 3671575"/>
              <a:gd name="connsiteY62" fmla="*/ 2002239 h 2887282"/>
              <a:gd name="connsiteX63" fmla="*/ 2258704 w 3671575"/>
              <a:gd name="connsiteY63" fmla="*/ 2015887 h 2887282"/>
              <a:gd name="connsiteX64" fmla="*/ 2299648 w 3671575"/>
              <a:gd name="connsiteY64" fmla="*/ 2043182 h 2887282"/>
              <a:gd name="connsiteX65" fmla="*/ 2340591 w 3671575"/>
              <a:gd name="connsiteY65" fmla="*/ 2070478 h 2887282"/>
              <a:gd name="connsiteX66" fmla="*/ 2381534 w 3671575"/>
              <a:gd name="connsiteY66" fmla="*/ 2090949 h 2887282"/>
              <a:gd name="connsiteX67" fmla="*/ 2449773 w 3671575"/>
              <a:gd name="connsiteY67" fmla="*/ 2118245 h 2887282"/>
              <a:gd name="connsiteX68" fmla="*/ 2490716 w 3671575"/>
              <a:gd name="connsiteY68" fmla="*/ 2131893 h 2887282"/>
              <a:gd name="connsiteX69" fmla="*/ 2524836 w 3671575"/>
              <a:gd name="connsiteY69" fmla="*/ 2159188 h 2887282"/>
              <a:gd name="connsiteX70" fmla="*/ 2558955 w 3671575"/>
              <a:gd name="connsiteY70" fmla="*/ 2200132 h 2887282"/>
              <a:gd name="connsiteX71" fmla="*/ 2620370 w 3671575"/>
              <a:gd name="connsiteY71" fmla="*/ 2234251 h 2887282"/>
              <a:gd name="connsiteX72" fmla="*/ 2661313 w 3671575"/>
              <a:gd name="connsiteY72" fmla="*/ 2261546 h 2887282"/>
              <a:gd name="connsiteX73" fmla="*/ 2681785 w 3671575"/>
              <a:gd name="connsiteY73" fmla="*/ 2275194 h 2887282"/>
              <a:gd name="connsiteX74" fmla="*/ 2709080 w 3671575"/>
              <a:gd name="connsiteY74" fmla="*/ 2282018 h 2887282"/>
              <a:gd name="connsiteX75" fmla="*/ 2750024 w 3671575"/>
              <a:gd name="connsiteY75" fmla="*/ 2309314 h 2887282"/>
              <a:gd name="connsiteX76" fmla="*/ 2770495 w 3671575"/>
              <a:gd name="connsiteY76" fmla="*/ 2322961 h 2887282"/>
              <a:gd name="connsiteX77" fmla="*/ 2790967 w 3671575"/>
              <a:gd name="connsiteY77" fmla="*/ 2329785 h 2887282"/>
              <a:gd name="connsiteX78" fmla="*/ 2811439 w 3671575"/>
              <a:gd name="connsiteY78" fmla="*/ 2343433 h 2887282"/>
              <a:gd name="connsiteX79" fmla="*/ 2886501 w 3671575"/>
              <a:gd name="connsiteY79" fmla="*/ 2357081 h 2887282"/>
              <a:gd name="connsiteX80" fmla="*/ 2927445 w 3671575"/>
              <a:gd name="connsiteY80" fmla="*/ 2370729 h 2887282"/>
              <a:gd name="connsiteX81" fmla="*/ 2968388 w 3671575"/>
              <a:gd name="connsiteY81" fmla="*/ 2391200 h 2887282"/>
              <a:gd name="connsiteX82" fmla="*/ 3009331 w 3671575"/>
              <a:gd name="connsiteY82" fmla="*/ 2418496 h 2887282"/>
              <a:gd name="connsiteX83" fmla="*/ 3050274 w 3671575"/>
              <a:gd name="connsiteY83" fmla="*/ 2445791 h 2887282"/>
              <a:gd name="connsiteX84" fmla="*/ 3070746 w 3671575"/>
              <a:gd name="connsiteY84" fmla="*/ 2452615 h 2887282"/>
              <a:gd name="connsiteX85" fmla="*/ 3091218 w 3671575"/>
              <a:gd name="connsiteY85" fmla="*/ 2466263 h 2887282"/>
              <a:gd name="connsiteX86" fmla="*/ 3111689 w 3671575"/>
              <a:gd name="connsiteY86" fmla="*/ 2473087 h 2887282"/>
              <a:gd name="connsiteX87" fmla="*/ 3132161 w 3671575"/>
              <a:gd name="connsiteY87" fmla="*/ 2486735 h 2887282"/>
              <a:gd name="connsiteX88" fmla="*/ 3173104 w 3671575"/>
              <a:gd name="connsiteY88" fmla="*/ 2500382 h 2887282"/>
              <a:gd name="connsiteX89" fmla="*/ 3214048 w 3671575"/>
              <a:gd name="connsiteY89" fmla="*/ 2520854 h 2887282"/>
              <a:gd name="connsiteX90" fmla="*/ 3234519 w 3671575"/>
              <a:gd name="connsiteY90" fmla="*/ 2534502 h 2887282"/>
              <a:gd name="connsiteX91" fmla="*/ 3275463 w 3671575"/>
              <a:gd name="connsiteY91" fmla="*/ 2548149 h 2887282"/>
              <a:gd name="connsiteX92" fmla="*/ 3323230 w 3671575"/>
              <a:gd name="connsiteY92" fmla="*/ 2568621 h 2887282"/>
              <a:gd name="connsiteX93" fmla="*/ 3391469 w 3671575"/>
              <a:gd name="connsiteY93" fmla="*/ 2589093 h 2887282"/>
              <a:gd name="connsiteX94" fmla="*/ 3432412 w 3671575"/>
              <a:gd name="connsiteY94" fmla="*/ 2609564 h 2887282"/>
              <a:gd name="connsiteX95" fmla="*/ 3452883 w 3671575"/>
              <a:gd name="connsiteY95" fmla="*/ 2623212 h 2887282"/>
              <a:gd name="connsiteX96" fmla="*/ 3548418 w 3671575"/>
              <a:gd name="connsiteY96" fmla="*/ 2650508 h 2887282"/>
              <a:gd name="connsiteX97" fmla="*/ 3568889 w 3671575"/>
              <a:gd name="connsiteY97" fmla="*/ 2664155 h 2887282"/>
              <a:gd name="connsiteX98" fmla="*/ 3589361 w 3671575"/>
              <a:gd name="connsiteY98" fmla="*/ 2670979 h 2887282"/>
              <a:gd name="connsiteX99" fmla="*/ 3657600 w 3671575"/>
              <a:gd name="connsiteY99" fmla="*/ 2705099 h 2887282"/>
              <a:gd name="connsiteX100" fmla="*/ 3671248 w 3671575"/>
              <a:gd name="connsiteY100" fmla="*/ 2725570 h 2887282"/>
              <a:gd name="connsiteX101" fmla="*/ 3667267 w 3671575"/>
              <a:gd name="connsiteY101" fmla="*/ 2756349 h 2887282"/>
              <a:gd name="connsiteX102" fmla="*/ 3666627 w 3671575"/>
              <a:gd name="connsiteY102" fmla="*/ 2800633 h 2887282"/>
              <a:gd name="connsiteX103" fmla="*/ 3666627 w 3671575"/>
              <a:gd name="connsiteY103" fmla="*/ 2887282 h 2887282"/>
              <a:gd name="connsiteX0" fmla="*/ 0 w 3667818"/>
              <a:gd name="connsiteY0" fmla="*/ 9666 h 2887282"/>
              <a:gd name="connsiteX1" fmla="*/ 388961 w 3667818"/>
              <a:gd name="connsiteY1" fmla="*/ 9666 h 2887282"/>
              <a:gd name="connsiteX2" fmla="*/ 443552 w 3667818"/>
              <a:gd name="connsiteY2" fmla="*/ 23314 h 2887282"/>
              <a:gd name="connsiteX3" fmla="*/ 484495 w 3667818"/>
              <a:gd name="connsiteY3" fmla="*/ 50609 h 2887282"/>
              <a:gd name="connsiteX4" fmla="*/ 491319 w 3667818"/>
              <a:gd name="connsiteY4" fmla="*/ 71081 h 2887282"/>
              <a:gd name="connsiteX5" fmla="*/ 532263 w 3667818"/>
              <a:gd name="connsiteY5" fmla="*/ 98376 h 2887282"/>
              <a:gd name="connsiteX6" fmla="*/ 545910 w 3667818"/>
              <a:gd name="connsiteY6" fmla="*/ 139320 h 2887282"/>
              <a:gd name="connsiteX7" fmla="*/ 552734 w 3667818"/>
              <a:gd name="connsiteY7" fmla="*/ 173439 h 2887282"/>
              <a:gd name="connsiteX8" fmla="*/ 566382 w 3667818"/>
              <a:gd name="connsiteY8" fmla="*/ 214382 h 2887282"/>
              <a:gd name="connsiteX9" fmla="*/ 573206 w 3667818"/>
              <a:gd name="connsiteY9" fmla="*/ 234854 h 2887282"/>
              <a:gd name="connsiteX10" fmla="*/ 586854 w 3667818"/>
              <a:gd name="connsiteY10" fmla="*/ 275797 h 2887282"/>
              <a:gd name="connsiteX11" fmla="*/ 600501 w 3667818"/>
              <a:gd name="connsiteY11" fmla="*/ 296269 h 2887282"/>
              <a:gd name="connsiteX12" fmla="*/ 607325 w 3667818"/>
              <a:gd name="connsiteY12" fmla="*/ 316740 h 2887282"/>
              <a:gd name="connsiteX13" fmla="*/ 655092 w 3667818"/>
              <a:gd name="connsiteY13" fmla="*/ 371332 h 2887282"/>
              <a:gd name="connsiteX14" fmla="*/ 723331 w 3667818"/>
              <a:gd name="connsiteY14" fmla="*/ 480514 h 2887282"/>
              <a:gd name="connsiteX15" fmla="*/ 736979 w 3667818"/>
              <a:gd name="connsiteY15" fmla="*/ 500985 h 2887282"/>
              <a:gd name="connsiteX16" fmla="*/ 757451 w 3667818"/>
              <a:gd name="connsiteY16" fmla="*/ 541929 h 2887282"/>
              <a:gd name="connsiteX17" fmla="*/ 771098 w 3667818"/>
              <a:gd name="connsiteY17" fmla="*/ 569224 h 2887282"/>
              <a:gd name="connsiteX18" fmla="*/ 812042 w 3667818"/>
              <a:gd name="connsiteY18" fmla="*/ 603343 h 2887282"/>
              <a:gd name="connsiteX19" fmla="*/ 859809 w 3667818"/>
              <a:gd name="connsiteY19" fmla="*/ 664758 h 2887282"/>
              <a:gd name="connsiteX20" fmla="*/ 873457 w 3667818"/>
              <a:gd name="connsiteY20" fmla="*/ 692054 h 2887282"/>
              <a:gd name="connsiteX21" fmla="*/ 914400 w 3667818"/>
              <a:gd name="connsiteY21" fmla="*/ 732997 h 2887282"/>
              <a:gd name="connsiteX22" fmla="*/ 948519 w 3667818"/>
              <a:gd name="connsiteY22" fmla="*/ 760293 h 2887282"/>
              <a:gd name="connsiteX23" fmla="*/ 975815 w 3667818"/>
              <a:gd name="connsiteY23" fmla="*/ 801236 h 2887282"/>
              <a:gd name="connsiteX24" fmla="*/ 1003110 w 3667818"/>
              <a:gd name="connsiteY24" fmla="*/ 842179 h 2887282"/>
              <a:gd name="connsiteX25" fmla="*/ 1016758 w 3667818"/>
              <a:gd name="connsiteY25" fmla="*/ 862651 h 2887282"/>
              <a:gd name="connsiteX26" fmla="*/ 1030406 w 3667818"/>
              <a:gd name="connsiteY26" fmla="*/ 883123 h 2887282"/>
              <a:gd name="connsiteX27" fmla="*/ 1050877 w 3667818"/>
              <a:gd name="connsiteY27" fmla="*/ 903594 h 2887282"/>
              <a:gd name="connsiteX28" fmla="*/ 1078173 w 3667818"/>
              <a:gd name="connsiteY28" fmla="*/ 944537 h 2887282"/>
              <a:gd name="connsiteX29" fmla="*/ 1105469 w 3667818"/>
              <a:gd name="connsiteY29" fmla="*/ 985481 h 2887282"/>
              <a:gd name="connsiteX30" fmla="*/ 1132764 w 3667818"/>
              <a:gd name="connsiteY30" fmla="*/ 1026424 h 2887282"/>
              <a:gd name="connsiteX31" fmla="*/ 1153236 w 3667818"/>
              <a:gd name="connsiteY31" fmla="*/ 1040072 h 2887282"/>
              <a:gd name="connsiteX32" fmla="*/ 1160060 w 3667818"/>
              <a:gd name="connsiteY32" fmla="*/ 1060543 h 2887282"/>
              <a:gd name="connsiteX33" fmla="*/ 1187355 w 3667818"/>
              <a:gd name="connsiteY33" fmla="*/ 1101487 h 2887282"/>
              <a:gd name="connsiteX34" fmla="*/ 1207827 w 3667818"/>
              <a:gd name="connsiteY34" fmla="*/ 1142430 h 2887282"/>
              <a:gd name="connsiteX35" fmla="*/ 1214651 w 3667818"/>
              <a:gd name="connsiteY35" fmla="*/ 1162902 h 2887282"/>
              <a:gd name="connsiteX36" fmla="*/ 1255594 w 3667818"/>
              <a:gd name="connsiteY36" fmla="*/ 1183373 h 2887282"/>
              <a:gd name="connsiteX37" fmla="*/ 1269242 w 3667818"/>
              <a:gd name="connsiteY37" fmla="*/ 1203845 h 2887282"/>
              <a:gd name="connsiteX38" fmla="*/ 1310185 w 3667818"/>
              <a:gd name="connsiteY38" fmla="*/ 1231140 h 2887282"/>
              <a:gd name="connsiteX39" fmla="*/ 1330657 w 3667818"/>
              <a:gd name="connsiteY39" fmla="*/ 1244788 h 2887282"/>
              <a:gd name="connsiteX40" fmla="*/ 1371600 w 3667818"/>
              <a:gd name="connsiteY40" fmla="*/ 1278908 h 2887282"/>
              <a:gd name="connsiteX41" fmla="*/ 1385248 w 3667818"/>
              <a:gd name="connsiteY41" fmla="*/ 1299379 h 2887282"/>
              <a:gd name="connsiteX42" fmla="*/ 1405719 w 3667818"/>
              <a:gd name="connsiteY42" fmla="*/ 1313027 h 2887282"/>
              <a:gd name="connsiteX43" fmla="*/ 1521725 w 3667818"/>
              <a:gd name="connsiteY43" fmla="*/ 1429033 h 2887282"/>
              <a:gd name="connsiteX44" fmla="*/ 1542197 w 3667818"/>
              <a:gd name="connsiteY44" fmla="*/ 1449505 h 2887282"/>
              <a:gd name="connsiteX45" fmla="*/ 1617260 w 3667818"/>
              <a:gd name="connsiteY45" fmla="*/ 1510920 h 2887282"/>
              <a:gd name="connsiteX46" fmla="*/ 1671851 w 3667818"/>
              <a:gd name="connsiteY46" fmla="*/ 1565511 h 2887282"/>
              <a:gd name="connsiteX47" fmla="*/ 1746913 w 3667818"/>
              <a:gd name="connsiteY47" fmla="*/ 1633749 h 2887282"/>
              <a:gd name="connsiteX48" fmla="*/ 1767385 w 3667818"/>
              <a:gd name="connsiteY48" fmla="*/ 1647397 h 2887282"/>
              <a:gd name="connsiteX49" fmla="*/ 1787857 w 3667818"/>
              <a:gd name="connsiteY49" fmla="*/ 1667869 h 2887282"/>
              <a:gd name="connsiteX50" fmla="*/ 1808328 w 3667818"/>
              <a:gd name="connsiteY50" fmla="*/ 1674693 h 2887282"/>
              <a:gd name="connsiteX51" fmla="*/ 1849271 w 3667818"/>
              <a:gd name="connsiteY51" fmla="*/ 1701988 h 2887282"/>
              <a:gd name="connsiteX52" fmla="*/ 1890215 w 3667818"/>
              <a:gd name="connsiteY52" fmla="*/ 1736108 h 2887282"/>
              <a:gd name="connsiteX53" fmla="*/ 1937982 w 3667818"/>
              <a:gd name="connsiteY53" fmla="*/ 1763403 h 2887282"/>
              <a:gd name="connsiteX54" fmla="*/ 1965277 w 3667818"/>
              <a:gd name="connsiteY54" fmla="*/ 1804346 h 2887282"/>
              <a:gd name="connsiteX55" fmla="*/ 2006221 w 3667818"/>
              <a:gd name="connsiteY55" fmla="*/ 1831642 h 2887282"/>
              <a:gd name="connsiteX56" fmla="*/ 2074460 w 3667818"/>
              <a:gd name="connsiteY56" fmla="*/ 1872585 h 2887282"/>
              <a:gd name="connsiteX57" fmla="*/ 2115403 w 3667818"/>
              <a:gd name="connsiteY57" fmla="*/ 1899881 h 2887282"/>
              <a:gd name="connsiteX58" fmla="*/ 2135874 w 3667818"/>
              <a:gd name="connsiteY58" fmla="*/ 1913529 h 2887282"/>
              <a:gd name="connsiteX59" fmla="*/ 2149522 w 3667818"/>
              <a:gd name="connsiteY59" fmla="*/ 1934000 h 2887282"/>
              <a:gd name="connsiteX60" fmla="*/ 2190466 w 3667818"/>
              <a:gd name="connsiteY60" fmla="*/ 1954472 h 2887282"/>
              <a:gd name="connsiteX61" fmla="*/ 2217761 w 3667818"/>
              <a:gd name="connsiteY61" fmla="*/ 1981767 h 2887282"/>
              <a:gd name="connsiteX62" fmla="*/ 2238233 w 3667818"/>
              <a:gd name="connsiteY62" fmla="*/ 2002239 h 2887282"/>
              <a:gd name="connsiteX63" fmla="*/ 2258704 w 3667818"/>
              <a:gd name="connsiteY63" fmla="*/ 2015887 h 2887282"/>
              <a:gd name="connsiteX64" fmla="*/ 2299648 w 3667818"/>
              <a:gd name="connsiteY64" fmla="*/ 2043182 h 2887282"/>
              <a:gd name="connsiteX65" fmla="*/ 2340591 w 3667818"/>
              <a:gd name="connsiteY65" fmla="*/ 2070478 h 2887282"/>
              <a:gd name="connsiteX66" fmla="*/ 2381534 w 3667818"/>
              <a:gd name="connsiteY66" fmla="*/ 2090949 h 2887282"/>
              <a:gd name="connsiteX67" fmla="*/ 2449773 w 3667818"/>
              <a:gd name="connsiteY67" fmla="*/ 2118245 h 2887282"/>
              <a:gd name="connsiteX68" fmla="*/ 2490716 w 3667818"/>
              <a:gd name="connsiteY68" fmla="*/ 2131893 h 2887282"/>
              <a:gd name="connsiteX69" fmla="*/ 2524836 w 3667818"/>
              <a:gd name="connsiteY69" fmla="*/ 2159188 h 2887282"/>
              <a:gd name="connsiteX70" fmla="*/ 2558955 w 3667818"/>
              <a:gd name="connsiteY70" fmla="*/ 2200132 h 2887282"/>
              <a:gd name="connsiteX71" fmla="*/ 2620370 w 3667818"/>
              <a:gd name="connsiteY71" fmla="*/ 2234251 h 2887282"/>
              <a:gd name="connsiteX72" fmla="*/ 2661313 w 3667818"/>
              <a:gd name="connsiteY72" fmla="*/ 2261546 h 2887282"/>
              <a:gd name="connsiteX73" fmla="*/ 2681785 w 3667818"/>
              <a:gd name="connsiteY73" fmla="*/ 2275194 h 2887282"/>
              <a:gd name="connsiteX74" fmla="*/ 2709080 w 3667818"/>
              <a:gd name="connsiteY74" fmla="*/ 2282018 h 2887282"/>
              <a:gd name="connsiteX75" fmla="*/ 2750024 w 3667818"/>
              <a:gd name="connsiteY75" fmla="*/ 2309314 h 2887282"/>
              <a:gd name="connsiteX76" fmla="*/ 2770495 w 3667818"/>
              <a:gd name="connsiteY76" fmla="*/ 2322961 h 2887282"/>
              <a:gd name="connsiteX77" fmla="*/ 2790967 w 3667818"/>
              <a:gd name="connsiteY77" fmla="*/ 2329785 h 2887282"/>
              <a:gd name="connsiteX78" fmla="*/ 2811439 w 3667818"/>
              <a:gd name="connsiteY78" fmla="*/ 2343433 h 2887282"/>
              <a:gd name="connsiteX79" fmla="*/ 2886501 w 3667818"/>
              <a:gd name="connsiteY79" fmla="*/ 2357081 h 2887282"/>
              <a:gd name="connsiteX80" fmla="*/ 2927445 w 3667818"/>
              <a:gd name="connsiteY80" fmla="*/ 2370729 h 2887282"/>
              <a:gd name="connsiteX81" fmla="*/ 2968388 w 3667818"/>
              <a:gd name="connsiteY81" fmla="*/ 2391200 h 2887282"/>
              <a:gd name="connsiteX82" fmla="*/ 3009331 w 3667818"/>
              <a:gd name="connsiteY82" fmla="*/ 2418496 h 2887282"/>
              <a:gd name="connsiteX83" fmla="*/ 3050274 w 3667818"/>
              <a:gd name="connsiteY83" fmla="*/ 2445791 h 2887282"/>
              <a:gd name="connsiteX84" fmla="*/ 3070746 w 3667818"/>
              <a:gd name="connsiteY84" fmla="*/ 2452615 h 2887282"/>
              <a:gd name="connsiteX85" fmla="*/ 3091218 w 3667818"/>
              <a:gd name="connsiteY85" fmla="*/ 2466263 h 2887282"/>
              <a:gd name="connsiteX86" fmla="*/ 3111689 w 3667818"/>
              <a:gd name="connsiteY86" fmla="*/ 2473087 h 2887282"/>
              <a:gd name="connsiteX87" fmla="*/ 3132161 w 3667818"/>
              <a:gd name="connsiteY87" fmla="*/ 2486735 h 2887282"/>
              <a:gd name="connsiteX88" fmla="*/ 3173104 w 3667818"/>
              <a:gd name="connsiteY88" fmla="*/ 2500382 h 2887282"/>
              <a:gd name="connsiteX89" fmla="*/ 3214048 w 3667818"/>
              <a:gd name="connsiteY89" fmla="*/ 2520854 h 2887282"/>
              <a:gd name="connsiteX90" fmla="*/ 3234519 w 3667818"/>
              <a:gd name="connsiteY90" fmla="*/ 2534502 h 2887282"/>
              <a:gd name="connsiteX91" fmla="*/ 3275463 w 3667818"/>
              <a:gd name="connsiteY91" fmla="*/ 2548149 h 2887282"/>
              <a:gd name="connsiteX92" fmla="*/ 3323230 w 3667818"/>
              <a:gd name="connsiteY92" fmla="*/ 2568621 h 2887282"/>
              <a:gd name="connsiteX93" fmla="*/ 3391469 w 3667818"/>
              <a:gd name="connsiteY93" fmla="*/ 2589093 h 2887282"/>
              <a:gd name="connsiteX94" fmla="*/ 3432412 w 3667818"/>
              <a:gd name="connsiteY94" fmla="*/ 2609564 h 2887282"/>
              <a:gd name="connsiteX95" fmla="*/ 3452883 w 3667818"/>
              <a:gd name="connsiteY95" fmla="*/ 2623212 h 2887282"/>
              <a:gd name="connsiteX96" fmla="*/ 3548418 w 3667818"/>
              <a:gd name="connsiteY96" fmla="*/ 2650508 h 2887282"/>
              <a:gd name="connsiteX97" fmla="*/ 3568889 w 3667818"/>
              <a:gd name="connsiteY97" fmla="*/ 2664155 h 2887282"/>
              <a:gd name="connsiteX98" fmla="*/ 3589361 w 3667818"/>
              <a:gd name="connsiteY98" fmla="*/ 2670979 h 2887282"/>
              <a:gd name="connsiteX99" fmla="*/ 3657600 w 3667818"/>
              <a:gd name="connsiteY99" fmla="*/ 2705099 h 2887282"/>
              <a:gd name="connsiteX100" fmla="*/ 3667267 w 3667818"/>
              <a:gd name="connsiteY100" fmla="*/ 2756349 h 2887282"/>
              <a:gd name="connsiteX101" fmla="*/ 3666627 w 3667818"/>
              <a:gd name="connsiteY101" fmla="*/ 2800633 h 2887282"/>
              <a:gd name="connsiteX102" fmla="*/ 3666627 w 3667818"/>
              <a:gd name="connsiteY10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381534 w 3668512"/>
              <a:gd name="connsiteY66" fmla="*/ 2090949 h 2887282"/>
              <a:gd name="connsiteX67" fmla="*/ 2449773 w 3668512"/>
              <a:gd name="connsiteY67" fmla="*/ 2118245 h 2887282"/>
              <a:gd name="connsiteX68" fmla="*/ 2490716 w 3668512"/>
              <a:gd name="connsiteY68" fmla="*/ 2131893 h 2887282"/>
              <a:gd name="connsiteX69" fmla="*/ 2524836 w 3668512"/>
              <a:gd name="connsiteY69" fmla="*/ 2159188 h 2887282"/>
              <a:gd name="connsiteX70" fmla="*/ 2558955 w 3668512"/>
              <a:gd name="connsiteY70" fmla="*/ 2200132 h 2887282"/>
              <a:gd name="connsiteX71" fmla="*/ 2620370 w 3668512"/>
              <a:gd name="connsiteY71" fmla="*/ 2234251 h 2887282"/>
              <a:gd name="connsiteX72" fmla="*/ 2661313 w 3668512"/>
              <a:gd name="connsiteY72" fmla="*/ 2261546 h 2887282"/>
              <a:gd name="connsiteX73" fmla="*/ 2681785 w 3668512"/>
              <a:gd name="connsiteY73" fmla="*/ 2275194 h 2887282"/>
              <a:gd name="connsiteX74" fmla="*/ 2709080 w 3668512"/>
              <a:gd name="connsiteY74" fmla="*/ 2282018 h 2887282"/>
              <a:gd name="connsiteX75" fmla="*/ 2750024 w 3668512"/>
              <a:gd name="connsiteY75" fmla="*/ 2309314 h 2887282"/>
              <a:gd name="connsiteX76" fmla="*/ 2770495 w 3668512"/>
              <a:gd name="connsiteY76" fmla="*/ 2322961 h 2887282"/>
              <a:gd name="connsiteX77" fmla="*/ 2790967 w 3668512"/>
              <a:gd name="connsiteY77" fmla="*/ 2329785 h 2887282"/>
              <a:gd name="connsiteX78" fmla="*/ 2811439 w 3668512"/>
              <a:gd name="connsiteY78" fmla="*/ 2343433 h 2887282"/>
              <a:gd name="connsiteX79" fmla="*/ 2886501 w 3668512"/>
              <a:gd name="connsiteY79" fmla="*/ 2357081 h 2887282"/>
              <a:gd name="connsiteX80" fmla="*/ 2927445 w 3668512"/>
              <a:gd name="connsiteY80" fmla="*/ 2370729 h 2887282"/>
              <a:gd name="connsiteX81" fmla="*/ 2968388 w 3668512"/>
              <a:gd name="connsiteY81" fmla="*/ 2391200 h 2887282"/>
              <a:gd name="connsiteX82" fmla="*/ 3009331 w 3668512"/>
              <a:gd name="connsiteY82" fmla="*/ 2418496 h 2887282"/>
              <a:gd name="connsiteX83" fmla="*/ 3050274 w 3668512"/>
              <a:gd name="connsiteY83" fmla="*/ 2445791 h 2887282"/>
              <a:gd name="connsiteX84" fmla="*/ 3070746 w 3668512"/>
              <a:gd name="connsiteY84" fmla="*/ 2452615 h 2887282"/>
              <a:gd name="connsiteX85" fmla="*/ 3091218 w 3668512"/>
              <a:gd name="connsiteY85" fmla="*/ 2466263 h 2887282"/>
              <a:gd name="connsiteX86" fmla="*/ 3111689 w 3668512"/>
              <a:gd name="connsiteY86" fmla="*/ 2473087 h 2887282"/>
              <a:gd name="connsiteX87" fmla="*/ 3132161 w 3668512"/>
              <a:gd name="connsiteY87" fmla="*/ 2486735 h 2887282"/>
              <a:gd name="connsiteX88" fmla="*/ 3173104 w 3668512"/>
              <a:gd name="connsiteY88" fmla="*/ 2500382 h 2887282"/>
              <a:gd name="connsiteX89" fmla="*/ 3214048 w 3668512"/>
              <a:gd name="connsiteY89" fmla="*/ 2520854 h 2887282"/>
              <a:gd name="connsiteX90" fmla="*/ 3234519 w 3668512"/>
              <a:gd name="connsiteY90" fmla="*/ 2534502 h 2887282"/>
              <a:gd name="connsiteX91" fmla="*/ 3275463 w 3668512"/>
              <a:gd name="connsiteY91" fmla="*/ 2548149 h 2887282"/>
              <a:gd name="connsiteX92" fmla="*/ 3323230 w 3668512"/>
              <a:gd name="connsiteY92" fmla="*/ 2568621 h 2887282"/>
              <a:gd name="connsiteX93" fmla="*/ 3391469 w 3668512"/>
              <a:gd name="connsiteY93" fmla="*/ 2589093 h 2887282"/>
              <a:gd name="connsiteX94" fmla="*/ 3432412 w 3668512"/>
              <a:gd name="connsiteY94" fmla="*/ 2609564 h 2887282"/>
              <a:gd name="connsiteX95" fmla="*/ 3452883 w 3668512"/>
              <a:gd name="connsiteY95" fmla="*/ 2623212 h 2887282"/>
              <a:gd name="connsiteX96" fmla="*/ 3548418 w 3668512"/>
              <a:gd name="connsiteY96" fmla="*/ 2650508 h 2887282"/>
              <a:gd name="connsiteX97" fmla="*/ 3568889 w 3668512"/>
              <a:gd name="connsiteY97" fmla="*/ 2664155 h 2887282"/>
              <a:gd name="connsiteX98" fmla="*/ 3589361 w 3668512"/>
              <a:gd name="connsiteY98" fmla="*/ 2670979 h 2887282"/>
              <a:gd name="connsiteX99" fmla="*/ 3648075 w 3668512"/>
              <a:gd name="connsiteY99" fmla="*/ 2705099 h 2887282"/>
              <a:gd name="connsiteX100" fmla="*/ 3667267 w 3668512"/>
              <a:gd name="connsiteY100" fmla="*/ 2756349 h 2887282"/>
              <a:gd name="connsiteX101" fmla="*/ 3666627 w 3668512"/>
              <a:gd name="connsiteY101" fmla="*/ 2800633 h 2887282"/>
              <a:gd name="connsiteX102" fmla="*/ 3666627 w 3668512"/>
              <a:gd name="connsiteY10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381534 w 3668512"/>
              <a:gd name="connsiteY66" fmla="*/ 2090949 h 2887282"/>
              <a:gd name="connsiteX67" fmla="*/ 2449773 w 3668512"/>
              <a:gd name="connsiteY67" fmla="*/ 2118245 h 2887282"/>
              <a:gd name="connsiteX68" fmla="*/ 2490716 w 3668512"/>
              <a:gd name="connsiteY68" fmla="*/ 2131893 h 2887282"/>
              <a:gd name="connsiteX69" fmla="*/ 2524836 w 3668512"/>
              <a:gd name="connsiteY69" fmla="*/ 2159188 h 2887282"/>
              <a:gd name="connsiteX70" fmla="*/ 2558955 w 3668512"/>
              <a:gd name="connsiteY70" fmla="*/ 2200132 h 2887282"/>
              <a:gd name="connsiteX71" fmla="*/ 2620370 w 3668512"/>
              <a:gd name="connsiteY71" fmla="*/ 2234251 h 2887282"/>
              <a:gd name="connsiteX72" fmla="*/ 2661313 w 3668512"/>
              <a:gd name="connsiteY72" fmla="*/ 2261546 h 2887282"/>
              <a:gd name="connsiteX73" fmla="*/ 2681785 w 3668512"/>
              <a:gd name="connsiteY73" fmla="*/ 2275194 h 2887282"/>
              <a:gd name="connsiteX74" fmla="*/ 2709080 w 3668512"/>
              <a:gd name="connsiteY74" fmla="*/ 2282018 h 2887282"/>
              <a:gd name="connsiteX75" fmla="*/ 2750024 w 3668512"/>
              <a:gd name="connsiteY75" fmla="*/ 2309314 h 2887282"/>
              <a:gd name="connsiteX76" fmla="*/ 2770495 w 3668512"/>
              <a:gd name="connsiteY76" fmla="*/ 2322961 h 2887282"/>
              <a:gd name="connsiteX77" fmla="*/ 2790967 w 3668512"/>
              <a:gd name="connsiteY77" fmla="*/ 2329785 h 2887282"/>
              <a:gd name="connsiteX78" fmla="*/ 2811439 w 3668512"/>
              <a:gd name="connsiteY78" fmla="*/ 2343433 h 2887282"/>
              <a:gd name="connsiteX79" fmla="*/ 2886501 w 3668512"/>
              <a:gd name="connsiteY79" fmla="*/ 2357081 h 2887282"/>
              <a:gd name="connsiteX80" fmla="*/ 2927445 w 3668512"/>
              <a:gd name="connsiteY80" fmla="*/ 2370729 h 2887282"/>
              <a:gd name="connsiteX81" fmla="*/ 2968388 w 3668512"/>
              <a:gd name="connsiteY81" fmla="*/ 2391200 h 2887282"/>
              <a:gd name="connsiteX82" fmla="*/ 3009331 w 3668512"/>
              <a:gd name="connsiteY82" fmla="*/ 2418496 h 2887282"/>
              <a:gd name="connsiteX83" fmla="*/ 3050274 w 3668512"/>
              <a:gd name="connsiteY83" fmla="*/ 2445791 h 2887282"/>
              <a:gd name="connsiteX84" fmla="*/ 3070746 w 3668512"/>
              <a:gd name="connsiteY84" fmla="*/ 2452615 h 2887282"/>
              <a:gd name="connsiteX85" fmla="*/ 3091218 w 3668512"/>
              <a:gd name="connsiteY85" fmla="*/ 2466263 h 2887282"/>
              <a:gd name="connsiteX86" fmla="*/ 3111689 w 3668512"/>
              <a:gd name="connsiteY86" fmla="*/ 2473087 h 2887282"/>
              <a:gd name="connsiteX87" fmla="*/ 3132161 w 3668512"/>
              <a:gd name="connsiteY87" fmla="*/ 2486735 h 2887282"/>
              <a:gd name="connsiteX88" fmla="*/ 3173104 w 3668512"/>
              <a:gd name="connsiteY88" fmla="*/ 2500382 h 2887282"/>
              <a:gd name="connsiteX89" fmla="*/ 3214048 w 3668512"/>
              <a:gd name="connsiteY89" fmla="*/ 2520854 h 2887282"/>
              <a:gd name="connsiteX90" fmla="*/ 3234519 w 3668512"/>
              <a:gd name="connsiteY90" fmla="*/ 2534502 h 2887282"/>
              <a:gd name="connsiteX91" fmla="*/ 3275463 w 3668512"/>
              <a:gd name="connsiteY91" fmla="*/ 2548149 h 2887282"/>
              <a:gd name="connsiteX92" fmla="*/ 3323230 w 3668512"/>
              <a:gd name="connsiteY92" fmla="*/ 2568621 h 2887282"/>
              <a:gd name="connsiteX93" fmla="*/ 3391469 w 3668512"/>
              <a:gd name="connsiteY93" fmla="*/ 2589093 h 2887282"/>
              <a:gd name="connsiteX94" fmla="*/ 3432412 w 3668512"/>
              <a:gd name="connsiteY94" fmla="*/ 2609564 h 2887282"/>
              <a:gd name="connsiteX95" fmla="*/ 3452883 w 3668512"/>
              <a:gd name="connsiteY95" fmla="*/ 2623212 h 2887282"/>
              <a:gd name="connsiteX96" fmla="*/ 3548418 w 3668512"/>
              <a:gd name="connsiteY96" fmla="*/ 2650508 h 2887282"/>
              <a:gd name="connsiteX97" fmla="*/ 3568889 w 3668512"/>
              <a:gd name="connsiteY97" fmla="*/ 2664155 h 2887282"/>
              <a:gd name="connsiteX98" fmla="*/ 3648075 w 3668512"/>
              <a:gd name="connsiteY98" fmla="*/ 2705099 h 2887282"/>
              <a:gd name="connsiteX99" fmla="*/ 3667267 w 3668512"/>
              <a:gd name="connsiteY99" fmla="*/ 2756349 h 2887282"/>
              <a:gd name="connsiteX100" fmla="*/ 3666627 w 3668512"/>
              <a:gd name="connsiteY100" fmla="*/ 2800633 h 2887282"/>
              <a:gd name="connsiteX101" fmla="*/ 3666627 w 3668512"/>
              <a:gd name="connsiteY10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449773 w 3668512"/>
              <a:gd name="connsiteY66" fmla="*/ 2118245 h 2887282"/>
              <a:gd name="connsiteX67" fmla="*/ 2490716 w 3668512"/>
              <a:gd name="connsiteY67" fmla="*/ 2131893 h 2887282"/>
              <a:gd name="connsiteX68" fmla="*/ 2524836 w 3668512"/>
              <a:gd name="connsiteY68" fmla="*/ 2159188 h 2887282"/>
              <a:gd name="connsiteX69" fmla="*/ 2558955 w 3668512"/>
              <a:gd name="connsiteY69" fmla="*/ 2200132 h 2887282"/>
              <a:gd name="connsiteX70" fmla="*/ 2620370 w 3668512"/>
              <a:gd name="connsiteY70" fmla="*/ 2234251 h 2887282"/>
              <a:gd name="connsiteX71" fmla="*/ 2661313 w 3668512"/>
              <a:gd name="connsiteY71" fmla="*/ 2261546 h 2887282"/>
              <a:gd name="connsiteX72" fmla="*/ 2681785 w 3668512"/>
              <a:gd name="connsiteY72" fmla="*/ 2275194 h 2887282"/>
              <a:gd name="connsiteX73" fmla="*/ 2709080 w 3668512"/>
              <a:gd name="connsiteY73" fmla="*/ 2282018 h 2887282"/>
              <a:gd name="connsiteX74" fmla="*/ 2750024 w 3668512"/>
              <a:gd name="connsiteY74" fmla="*/ 2309314 h 2887282"/>
              <a:gd name="connsiteX75" fmla="*/ 2770495 w 3668512"/>
              <a:gd name="connsiteY75" fmla="*/ 2322961 h 2887282"/>
              <a:gd name="connsiteX76" fmla="*/ 2790967 w 3668512"/>
              <a:gd name="connsiteY76" fmla="*/ 2329785 h 2887282"/>
              <a:gd name="connsiteX77" fmla="*/ 2811439 w 3668512"/>
              <a:gd name="connsiteY77" fmla="*/ 2343433 h 2887282"/>
              <a:gd name="connsiteX78" fmla="*/ 2886501 w 3668512"/>
              <a:gd name="connsiteY78" fmla="*/ 2357081 h 2887282"/>
              <a:gd name="connsiteX79" fmla="*/ 2927445 w 3668512"/>
              <a:gd name="connsiteY79" fmla="*/ 2370729 h 2887282"/>
              <a:gd name="connsiteX80" fmla="*/ 2968388 w 3668512"/>
              <a:gd name="connsiteY80" fmla="*/ 2391200 h 2887282"/>
              <a:gd name="connsiteX81" fmla="*/ 3009331 w 3668512"/>
              <a:gd name="connsiteY81" fmla="*/ 2418496 h 2887282"/>
              <a:gd name="connsiteX82" fmla="*/ 3050274 w 3668512"/>
              <a:gd name="connsiteY82" fmla="*/ 2445791 h 2887282"/>
              <a:gd name="connsiteX83" fmla="*/ 3070746 w 3668512"/>
              <a:gd name="connsiteY83" fmla="*/ 2452615 h 2887282"/>
              <a:gd name="connsiteX84" fmla="*/ 3091218 w 3668512"/>
              <a:gd name="connsiteY84" fmla="*/ 2466263 h 2887282"/>
              <a:gd name="connsiteX85" fmla="*/ 3111689 w 3668512"/>
              <a:gd name="connsiteY85" fmla="*/ 2473087 h 2887282"/>
              <a:gd name="connsiteX86" fmla="*/ 3132161 w 3668512"/>
              <a:gd name="connsiteY86" fmla="*/ 2486735 h 2887282"/>
              <a:gd name="connsiteX87" fmla="*/ 3173104 w 3668512"/>
              <a:gd name="connsiteY87" fmla="*/ 2500382 h 2887282"/>
              <a:gd name="connsiteX88" fmla="*/ 3214048 w 3668512"/>
              <a:gd name="connsiteY88" fmla="*/ 2520854 h 2887282"/>
              <a:gd name="connsiteX89" fmla="*/ 3234519 w 3668512"/>
              <a:gd name="connsiteY89" fmla="*/ 2534502 h 2887282"/>
              <a:gd name="connsiteX90" fmla="*/ 3275463 w 3668512"/>
              <a:gd name="connsiteY90" fmla="*/ 2548149 h 2887282"/>
              <a:gd name="connsiteX91" fmla="*/ 3323230 w 3668512"/>
              <a:gd name="connsiteY91" fmla="*/ 2568621 h 2887282"/>
              <a:gd name="connsiteX92" fmla="*/ 3391469 w 3668512"/>
              <a:gd name="connsiteY92" fmla="*/ 2589093 h 2887282"/>
              <a:gd name="connsiteX93" fmla="*/ 3432412 w 3668512"/>
              <a:gd name="connsiteY93" fmla="*/ 2609564 h 2887282"/>
              <a:gd name="connsiteX94" fmla="*/ 3452883 w 3668512"/>
              <a:gd name="connsiteY94" fmla="*/ 2623212 h 2887282"/>
              <a:gd name="connsiteX95" fmla="*/ 3548418 w 3668512"/>
              <a:gd name="connsiteY95" fmla="*/ 2650508 h 2887282"/>
              <a:gd name="connsiteX96" fmla="*/ 3568889 w 3668512"/>
              <a:gd name="connsiteY96" fmla="*/ 2664155 h 2887282"/>
              <a:gd name="connsiteX97" fmla="*/ 3648075 w 3668512"/>
              <a:gd name="connsiteY97" fmla="*/ 2705099 h 2887282"/>
              <a:gd name="connsiteX98" fmla="*/ 3667267 w 3668512"/>
              <a:gd name="connsiteY98" fmla="*/ 2756349 h 2887282"/>
              <a:gd name="connsiteX99" fmla="*/ 3666627 w 3668512"/>
              <a:gd name="connsiteY99" fmla="*/ 2800633 h 2887282"/>
              <a:gd name="connsiteX100" fmla="*/ 3666627 w 3668512"/>
              <a:gd name="connsiteY10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65277 w 3668512"/>
              <a:gd name="connsiteY53" fmla="*/ 1804346 h 2887282"/>
              <a:gd name="connsiteX54" fmla="*/ 2006221 w 3668512"/>
              <a:gd name="connsiteY54" fmla="*/ 1831642 h 2887282"/>
              <a:gd name="connsiteX55" fmla="*/ 2074460 w 3668512"/>
              <a:gd name="connsiteY55" fmla="*/ 1872585 h 2887282"/>
              <a:gd name="connsiteX56" fmla="*/ 2115403 w 3668512"/>
              <a:gd name="connsiteY56" fmla="*/ 1899881 h 2887282"/>
              <a:gd name="connsiteX57" fmla="*/ 2135874 w 3668512"/>
              <a:gd name="connsiteY57" fmla="*/ 1913529 h 2887282"/>
              <a:gd name="connsiteX58" fmla="*/ 2149522 w 3668512"/>
              <a:gd name="connsiteY58" fmla="*/ 1934000 h 2887282"/>
              <a:gd name="connsiteX59" fmla="*/ 2190466 w 3668512"/>
              <a:gd name="connsiteY59" fmla="*/ 1954472 h 2887282"/>
              <a:gd name="connsiteX60" fmla="*/ 2217761 w 3668512"/>
              <a:gd name="connsiteY60" fmla="*/ 1981767 h 2887282"/>
              <a:gd name="connsiteX61" fmla="*/ 2238233 w 3668512"/>
              <a:gd name="connsiteY61" fmla="*/ 2002239 h 2887282"/>
              <a:gd name="connsiteX62" fmla="*/ 2258704 w 3668512"/>
              <a:gd name="connsiteY62" fmla="*/ 2015887 h 2887282"/>
              <a:gd name="connsiteX63" fmla="*/ 2299648 w 3668512"/>
              <a:gd name="connsiteY63" fmla="*/ 2043182 h 2887282"/>
              <a:gd name="connsiteX64" fmla="*/ 2340591 w 3668512"/>
              <a:gd name="connsiteY64" fmla="*/ 2070478 h 2887282"/>
              <a:gd name="connsiteX65" fmla="*/ 2449773 w 3668512"/>
              <a:gd name="connsiteY65" fmla="*/ 2118245 h 2887282"/>
              <a:gd name="connsiteX66" fmla="*/ 2490716 w 3668512"/>
              <a:gd name="connsiteY66" fmla="*/ 2131893 h 2887282"/>
              <a:gd name="connsiteX67" fmla="*/ 2524836 w 3668512"/>
              <a:gd name="connsiteY67" fmla="*/ 2159188 h 2887282"/>
              <a:gd name="connsiteX68" fmla="*/ 2558955 w 3668512"/>
              <a:gd name="connsiteY68" fmla="*/ 2200132 h 2887282"/>
              <a:gd name="connsiteX69" fmla="*/ 2620370 w 3668512"/>
              <a:gd name="connsiteY69" fmla="*/ 2234251 h 2887282"/>
              <a:gd name="connsiteX70" fmla="*/ 2661313 w 3668512"/>
              <a:gd name="connsiteY70" fmla="*/ 2261546 h 2887282"/>
              <a:gd name="connsiteX71" fmla="*/ 2681785 w 3668512"/>
              <a:gd name="connsiteY71" fmla="*/ 2275194 h 2887282"/>
              <a:gd name="connsiteX72" fmla="*/ 2709080 w 3668512"/>
              <a:gd name="connsiteY72" fmla="*/ 2282018 h 2887282"/>
              <a:gd name="connsiteX73" fmla="*/ 2750024 w 3668512"/>
              <a:gd name="connsiteY73" fmla="*/ 2309314 h 2887282"/>
              <a:gd name="connsiteX74" fmla="*/ 2770495 w 3668512"/>
              <a:gd name="connsiteY74" fmla="*/ 2322961 h 2887282"/>
              <a:gd name="connsiteX75" fmla="*/ 2790967 w 3668512"/>
              <a:gd name="connsiteY75" fmla="*/ 2329785 h 2887282"/>
              <a:gd name="connsiteX76" fmla="*/ 2811439 w 3668512"/>
              <a:gd name="connsiteY76" fmla="*/ 2343433 h 2887282"/>
              <a:gd name="connsiteX77" fmla="*/ 2886501 w 3668512"/>
              <a:gd name="connsiteY77" fmla="*/ 2357081 h 2887282"/>
              <a:gd name="connsiteX78" fmla="*/ 2927445 w 3668512"/>
              <a:gd name="connsiteY78" fmla="*/ 2370729 h 2887282"/>
              <a:gd name="connsiteX79" fmla="*/ 2968388 w 3668512"/>
              <a:gd name="connsiteY79" fmla="*/ 2391200 h 2887282"/>
              <a:gd name="connsiteX80" fmla="*/ 3009331 w 3668512"/>
              <a:gd name="connsiteY80" fmla="*/ 2418496 h 2887282"/>
              <a:gd name="connsiteX81" fmla="*/ 3050274 w 3668512"/>
              <a:gd name="connsiteY81" fmla="*/ 2445791 h 2887282"/>
              <a:gd name="connsiteX82" fmla="*/ 3070746 w 3668512"/>
              <a:gd name="connsiteY82" fmla="*/ 2452615 h 2887282"/>
              <a:gd name="connsiteX83" fmla="*/ 3091218 w 3668512"/>
              <a:gd name="connsiteY83" fmla="*/ 2466263 h 2887282"/>
              <a:gd name="connsiteX84" fmla="*/ 3111689 w 3668512"/>
              <a:gd name="connsiteY84" fmla="*/ 2473087 h 2887282"/>
              <a:gd name="connsiteX85" fmla="*/ 3132161 w 3668512"/>
              <a:gd name="connsiteY85" fmla="*/ 2486735 h 2887282"/>
              <a:gd name="connsiteX86" fmla="*/ 3173104 w 3668512"/>
              <a:gd name="connsiteY86" fmla="*/ 2500382 h 2887282"/>
              <a:gd name="connsiteX87" fmla="*/ 3214048 w 3668512"/>
              <a:gd name="connsiteY87" fmla="*/ 2520854 h 2887282"/>
              <a:gd name="connsiteX88" fmla="*/ 3234519 w 3668512"/>
              <a:gd name="connsiteY88" fmla="*/ 2534502 h 2887282"/>
              <a:gd name="connsiteX89" fmla="*/ 3275463 w 3668512"/>
              <a:gd name="connsiteY89" fmla="*/ 2548149 h 2887282"/>
              <a:gd name="connsiteX90" fmla="*/ 3323230 w 3668512"/>
              <a:gd name="connsiteY90" fmla="*/ 2568621 h 2887282"/>
              <a:gd name="connsiteX91" fmla="*/ 3391469 w 3668512"/>
              <a:gd name="connsiteY91" fmla="*/ 2589093 h 2887282"/>
              <a:gd name="connsiteX92" fmla="*/ 3432412 w 3668512"/>
              <a:gd name="connsiteY92" fmla="*/ 2609564 h 2887282"/>
              <a:gd name="connsiteX93" fmla="*/ 3452883 w 3668512"/>
              <a:gd name="connsiteY93" fmla="*/ 2623212 h 2887282"/>
              <a:gd name="connsiteX94" fmla="*/ 3548418 w 3668512"/>
              <a:gd name="connsiteY94" fmla="*/ 2650508 h 2887282"/>
              <a:gd name="connsiteX95" fmla="*/ 3568889 w 3668512"/>
              <a:gd name="connsiteY95" fmla="*/ 2664155 h 2887282"/>
              <a:gd name="connsiteX96" fmla="*/ 3648075 w 3668512"/>
              <a:gd name="connsiteY96" fmla="*/ 2705099 h 2887282"/>
              <a:gd name="connsiteX97" fmla="*/ 3667267 w 3668512"/>
              <a:gd name="connsiteY97" fmla="*/ 2756349 h 2887282"/>
              <a:gd name="connsiteX98" fmla="*/ 3666627 w 3668512"/>
              <a:gd name="connsiteY98" fmla="*/ 2800633 h 2887282"/>
              <a:gd name="connsiteX99" fmla="*/ 3666627 w 3668512"/>
              <a:gd name="connsiteY9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55594 w 3668512"/>
              <a:gd name="connsiteY35" fmla="*/ 1183373 h 2887282"/>
              <a:gd name="connsiteX36" fmla="*/ 1269242 w 3668512"/>
              <a:gd name="connsiteY36" fmla="*/ 1203845 h 2887282"/>
              <a:gd name="connsiteX37" fmla="*/ 1310185 w 3668512"/>
              <a:gd name="connsiteY37" fmla="*/ 1231140 h 2887282"/>
              <a:gd name="connsiteX38" fmla="*/ 1330657 w 3668512"/>
              <a:gd name="connsiteY38" fmla="*/ 1244788 h 2887282"/>
              <a:gd name="connsiteX39" fmla="*/ 1371600 w 3668512"/>
              <a:gd name="connsiteY39" fmla="*/ 1278908 h 2887282"/>
              <a:gd name="connsiteX40" fmla="*/ 1385248 w 3668512"/>
              <a:gd name="connsiteY40" fmla="*/ 1299379 h 2887282"/>
              <a:gd name="connsiteX41" fmla="*/ 1405719 w 3668512"/>
              <a:gd name="connsiteY41" fmla="*/ 1313027 h 2887282"/>
              <a:gd name="connsiteX42" fmla="*/ 1521725 w 3668512"/>
              <a:gd name="connsiteY42" fmla="*/ 1429033 h 2887282"/>
              <a:gd name="connsiteX43" fmla="*/ 1542197 w 3668512"/>
              <a:gd name="connsiteY43" fmla="*/ 1449505 h 2887282"/>
              <a:gd name="connsiteX44" fmla="*/ 1617260 w 3668512"/>
              <a:gd name="connsiteY44" fmla="*/ 1510920 h 2887282"/>
              <a:gd name="connsiteX45" fmla="*/ 1671851 w 3668512"/>
              <a:gd name="connsiteY45" fmla="*/ 1565511 h 2887282"/>
              <a:gd name="connsiteX46" fmla="*/ 1746913 w 3668512"/>
              <a:gd name="connsiteY46" fmla="*/ 1633749 h 2887282"/>
              <a:gd name="connsiteX47" fmla="*/ 1767385 w 3668512"/>
              <a:gd name="connsiteY47" fmla="*/ 1647397 h 2887282"/>
              <a:gd name="connsiteX48" fmla="*/ 1787857 w 3668512"/>
              <a:gd name="connsiteY48" fmla="*/ 1667869 h 2887282"/>
              <a:gd name="connsiteX49" fmla="*/ 1808328 w 3668512"/>
              <a:gd name="connsiteY49" fmla="*/ 1674693 h 2887282"/>
              <a:gd name="connsiteX50" fmla="*/ 1849271 w 3668512"/>
              <a:gd name="connsiteY50" fmla="*/ 1701988 h 2887282"/>
              <a:gd name="connsiteX51" fmla="*/ 1890215 w 3668512"/>
              <a:gd name="connsiteY51" fmla="*/ 1736108 h 2887282"/>
              <a:gd name="connsiteX52" fmla="*/ 1965277 w 3668512"/>
              <a:gd name="connsiteY52" fmla="*/ 1804346 h 2887282"/>
              <a:gd name="connsiteX53" fmla="*/ 2006221 w 3668512"/>
              <a:gd name="connsiteY53" fmla="*/ 1831642 h 2887282"/>
              <a:gd name="connsiteX54" fmla="*/ 2074460 w 3668512"/>
              <a:gd name="connsiteY54" fmla="*/ 1872585 h 2887282"/>
              <a:gd name="connsiteX55" fmla="*/ 2115403 w 3668512"/>
              <a:gd name="connsiteY55" fmla="*/ 1899881 h 2887282"/>
              <a:gd name="connsiteX56" fmla="*/ 2135874 w 3668512"/>
              <a:gd name="connsiteY56" fmla="*/ 1913529 h 2887282"/>
              <a:gd name="connsiteX57" fmla="*/ 2149522 w 3668512"/>
              <a:gd name="connsiteY57" fmla="*/ 1934000 h 2887282"/>
              <a:gd name="connsiteX58" fmla="*/ 2190466 w 3668512"/>
              <a:gd name="connsiteY58" fmla="*/ 1954472 h 2887282"/>
              <a:gd name="connsiteX59" fmla="*/ 2217761 w 3668512"/>
              <a:gd name="connsiteY59" fmla="*/ 1981767 h 2887282"/>
              <a:gd name="connsiteX60" fmla="*/ 2238233 w 3668512"/>
              <a:gd name="connsiteY60" fmla="*/ 2002239 h 2887282"/>
              <a:gd name="connsiteX61" fmla="*/ 2258704 w 3668512"/>
              <a:gd name="connsiteY61" fmla="*/ 2015887 h 2887282"/>
              <a:gd name="connsiteX62" fmla="*/ 2299648 w 3668512"/>
              <a:gd name="connsiteY62" fmla="*/ 2043182 h 2887282"/>
              <a:gd name="connsiteX63" fmla="*/ 2340591 w 3668512"/>
              <a:gd name="connsiteY63" fmla="*/ 2070478 h 2887282"/>
              <a:gd name="connsiteX64" fmla="*/ 2449773 w 3668512"/>
              <a:gd name="connsiteY64" fmla="*/ 2118245 h 2887282"/>
              <a:gd name="connsiteX65" fmla="*/ 2490716 w 3668512"/>
              <a:gd name="connsiteY65" fmla="*/ 2131893 h 2887282"/>
              <a:gd name="connsiteX66" fmla="*/ 2524836 w 3668512"/>
              <a:gd name="connsiteY66" fmla="*/ 2159188 h 2887282"/>
              <a:gd name="connsiteX67" fmla="*/ 2558955 w 3668512"/>
              <a:gd name="connsiteY67" fmla="*/ 2200132 h 2887282"/>
              <a:gd name="connsiteX68" fmla="*/ 2620370 w 3668512"/>
              <a:gd name="connsiteY68" fmla="*/ 2234251 h 2887282"/>
              <a:gd name="connsiteX69" fmla="*/ 2661313 w 3668512"/>
              <a:gd name="connsiteY69" fmla="*/ 2261546 h 2887282"/>
              <a:gd name="connsiteX70" fmla="*/ 2681785 w 3668512"/>
              <a:gd name="connsiteY70" fmla="*/ 2275194 h 2887282"/>
              <a:gd name="connsiteX71" fmla="*/ 2709080 w 3668512"/>
              <a:gd name="connsiteY71" fmla="*/ 2282018 h 2887282"/>
              <a:gd name="connsiteX72" fmla="*/ 2750024 w 3668512"/>
              <a:gd name="connsiteY72" fmla="*/ 2309314 h 2887282"/>
              <a:gd name="connsiteX73" fmla="*/ 2770495 w 3668512"/>
              <a:gd name="connsiteY73" fmla="*/ 2322961 h 2887282"/>
              <a:gd name="connsiteX74" fmla="*/ 2790967 w 3668512"/>
              <a:gd name="connsiteY74" fmla="*/ 2329785 h 2887282"/>
              <a:gd name="connsiteX75" fmla="*/ 2811439 w 3668512"/>
              <a:gd name="connsiteY75" fmla="*/ 2343433 h 2887282"/>
              <a:gd name="connsiteX76" fmla="*/ 2886501 w 3668512"/>
              <a:gd name="connsiteY76" fmla="*/ 2357081 h 2887282"/>
              <a:gd name="connsiteX77" fmla="*/ 2927445 w 3668512"/>
              <a:gd name="connsiteY77" fmla="*/ 2370729 h 2887282"/>
              <a:gd name="connsiteX78" fmla="*/ 2968388 w 3668512"/>
              <a:gd name="connsiteY78" fmla="*/ 2391200 h 2887282"/>
              <a:gd name="connsiteX79" fmla="*/ 3009331 w 3668512"/>
              <a:gd name="connsiteY79" fmla="*/ 2418496 h 2887282"/>
              <a:gd name="connsiteX80" fmla="*/ 3050274 w 3668512"/>
              <a:gd name="connsiteY80" fmla="*/ 2445791 h 2887282"/>
              <a:gd name="connsiteX81" fmla="*/ 3070746 w 3668512"/>
              <a:gd name="connsiteY81" fmla="*/ 2452615 h 2887282"/>
              <a:gd name="connsiteX82" fmla="*/ 3091218 w 3668512"/>
              <a:gd name="connsiteY82" fmla="*/ 2466263 h 2887282"/>
              <a:gd name="connsiteX83" fmla="*/ 3111689 w 3668512"/>
              <a:gd name="connsiteY83" fmla="*/ 2473087 h 2887282"/>
              <a:gd name="connsiteX84" fmla="*/ 3132161 w 3668512"/>
              <a:gd name="connsiteY84" fmla="*/ 2486735 h 2887282"/>
              <a:gd name="connsiteX85" fmla="*/ 3173104 w 3668512"/>
              <a:gd name="connsiteY85" fmla="*/ 2500382 h 2887282"/>
              <a:gd name="connsiteX86" fmla="*/ 3214048 w 3668512"/>
              <a:gd name="connsiteY86" fmla="*/ 2520854 h 2887282"/>
              <a:gd name="connsiteX87" fmla="*/ 3234519 w 3668512"/>
              <a:gd name="connsiteY87" fmla="*/ 2534502 h 2887282"/>
              <a:gd name="connsiteX88" fmla="*/ 3275463 w 3668512"/>
              <a:gd name="connsiteY88" fmla="*/ 2548149 h 2887282"/>
              <a:gd name="connsiteX89" fmla="*/ 3323230 w 3668512"/>
              <a:gd name="connsiteY89" fmla="*/ 2568621 h 2887282"/>
              <a:gd name="connsiteX90" fmla="*/ 3391469 w 3668512"/>
              <a:gd name="connsiteY90" fmla="*/ 2589093 h 2887282"/>
              <a:gd name="connsiteX91" fmla="*/ 3432412 w 3668512"/>
              <a:gd name="connsiteY91" fmla="*/ 2609564 h 2887282"/>
              <a:gd name="connsiteX92" fmla="*/ 3452883 w 3668512"/>
              <a:gd name="connsiteY92" fmla="*/ 2623212 h 2887282"/>
              <a:gd name="connsiteX93" fmla="*/ 3548418 w 3668512"/>
              <a:gd name="connsiteY93" fmla="*/ 2650508 h 2887282"/>
              <a:gd name="connsiteX94" fmla="*/ 3568889 w 3668512"/>
              <a:gd name="connsiteY94" fmla="*/ 2664155 h 2887282"/>
              <a:gd name="connsiteX95" fmla="*/ 3648075 w 3668512"/>
              <a:gd name="connsiteY95" fmla="*/ 2705099 h 2887282"/>
              <a:gd name="connsiteX96" fmla="*/ 3667267 w 3668512"/>
              <a:gd name="connsiteY96" fmla="*/ 2756349 h 2887282"/>
              <a:gd name="connsiteX97" fmla="*/ 3666627 w 3668512"/>
              <a:gd name="connsiteY97" fmla="*/ 2800633 h 2887282"/>
              <a:gd name="connsiteX98" fmla="*/ 3666627 w 3668512"/>
              <a:gd name="connsiteY9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55594 w 3668512"/>
              <a:gd name="connsiteY34" fmla="*/ 1183373 h 2887282"/>
              <a:gd name="connsiteX35" fmla="*/ 1269242 w 3668512"/>
              <a:gd name="connsiteY35" fmla="*/ 1203845 h 2887282"/>
              <a:gd name="connsiteX36" fmla="*/ 1310185 w 3668512"/>
              <a:gd name="connsiteY36" fmla="*/ 1231140 h 2887282"/>
              <a:gd name="connsiteX37" fmla="*/ 1330657 w 3668512"/>
              <a:gd name="connsiteY37" fmla="*/ 1244788 h 2887282"/>
              <a:gd name="connsiteX38" fmla="*/ 1371600 w 3668512"/>
              <a:gd name="connsiteY38" fmla="*/ 1278908 h 2887282"/>
              <a:gd name="connsiteX39" fmla="*/ 1385248 w 3668512"/>
              <a:gd name="connsiteY39" fmla="*/ 1299379 h 2887282"/>
              <a:gd name="connsiteX40" fmla="*/ 1405719 w 3668512"/>
              <a:gd name="connsiteY40" fmla="*/ 1313027 h 2887282"/>
              <a:gd name="connsiteX41" fmla="*/ 1521725 w 3668512"/>
              <a:gd name="connsiteY41" fmla="*/ 1429033 h 2887282"/>
              <a:gd name="connsiteX42" fmla="*/ 1542197 w 3668512"/>
              <a:gd name="connsiteY42" fmla="*/ 1449505 h 2887282"/>
              <a:gd name="connsiteX43" fmla="*/ 1617260 w 3668512"/>
              <a:gd name="connsiteY43" fmla="*/ 1510920 h 2887282"/>
              <a:gd name="connsiteX44" fmla="*/ 1671851 w 3668512"/>
              <a:gd name="connsiteY44" fmla="*/ 1565511 h 2887282"/>
              <a:gd name="connsiteX45" fmla="*/ 1746913 w 3668512"/>
              <a:gd name="connsiteY45" fmla="*/ 1633749 h 2887282"/>
              <a:gd name="connsiteX46" fmla="*/ 1767385 w 3668512"/>
              <a:gd name="connsiteY46" fmla="*/ 1647397 h 2887282"/>
              <a:gd name="connsiteX47" fmla="*/ 1787857 w 3668512"/>
              <a:gd name="connsiteY47" fmla="*/ 1667869 h 2887282"/>
              <a:gd name="connsiteX48" fmla="*/ 1808328 w 3668512"/>
              <a:gd name="connsiteY48" fmla="*/ 1674693 h 2887282"/>
              <a:gd name="connsiteX49" fmla="*/ 1849271 w 3668512"/>
              <a:gd name="connsiteY49" fmla="*/ 1701988 h 2887282"/>
              <a:gd name="connsiteX50" fmla="*/ 1890215 w 3668512"/>
              <a:gd name="connsiteY50" fmla="*/ 1736108 h 2887282"/>
              <a:gd name="connsiteX51" fmla="*/ 1965277 w 3668512"/>
              <a:gd name="connsiteY51" fmla="*/ 1804346 h 2887282"/>
              <a:gd name="connsiteX52" fmla="*/ 2006221 w 3668512"/>
              <a:gd name="connsiteY52" fmla="*/ 1831642 h 2887282"/>
              <a:gd name="connsiteX53" fmla="*/ 2074460 w 3668512"/>
              <a:gd name="connsiteY53" fmla="*/ 1872585 h 2887282"/>
              <a:gd name="connsiteX54" fmla="*/ 2115403 w 3668512"/>
              <a:gd name="connsiteY54" fmla="*/ 1899881 h 2887282"/>
              <a:gd name="connsiteX55" fmla="*/ 2135874 w 3668512"/>
              <a:gd name="connsiteY55" fmla="*/ 1913529 h 2887282"/>
              <a:gd name="connsiteX56" fmla="*/ 2149522 w 3668512"/>
              <a:gd name="connsiteY56" fmla="*/ 1934000 h 2887282"/>
              <a:gd name="connsiteX57" fmla="*/ 2190466 w 3668512"/>
              <a:gd name="connsiteY57" fmla="*/ 1954472 h 2887282"/>
              <a:gd name="connsiteX58" fmla="*/ 2217761 w 3668512"/>
              <a:gd name="connsiteY58" fmla="*/ 1981767 h 2887282"/>
              <a:gd name="connsiteX59" fmla="*/ 2238233 w 3668512"/>
              <a:gd name="connsiteY59" fmla="*/ 2002239 h 2887282"/>
              <a:gd name="connsiteX60" fmla="*/ 2258704 w 3668512"/>
              <a:gd name="connsiteY60" fmla="*/ 2015887 h 2887282"/>
              <a:gd name="connsiteX61" fmla="*/ 2299648 w 3668512"/>
              <a:gd name="connsiteY61" fmla="*/ 2043182 h 2887282"/>
              <a:gd name="connsiteX62" fmla="*/ 2340591 w 3668512"/>
              <a:gd name="connsiteY62" fmla="*/ 2070478 h 2887282"/>
              <a:gd name="connsiteX63" fmla="*/ 2449773 w 3668512"/>
              <a:gd name="connsiteY63" fmla="*/ 2118245 h 2887282"/>
              <a:gd name="connsiteX64" fmla="*/ 2490716 w 3668512"/>
              <a:gd name="connsiteY64" fmla="*/ 2131893 h 2887282"/>
              <a:gd name="connsiteX65" fmla="*/ 2524836 w 3668512"/>
              <a:gd name="connsiteY65" fmla="*/ 2159188 h 2887282"/>
              <a:gd name="connsiteX66" fmla="*/ 2558955 w 3668512"/>
              <a:gd name="connsiteY66" fmla="*/ 2200132 h 2887282"/>
              <a:gd name="connsiteX67" fmla="*/ 2620370 w 3668512"/>
              <a:gd name="connsiteY67" fmla="*/ 2234251 h 2887282"/>
              <a:gd name="connsiteX68" fmla="*/ 2661313 w 3668512"/>
              <a:gd name="connsiteY68" fmla="*/ 2261546 h 2887282"/>
              <a:gd name="connsiteX69" fmla="*/ 2681785 w 3668512"/>
              <a:gd name="connsiteY69" fmla="*/ 2275194 h 2887282"/>
              <a:gd name="connsiteX70" fmla="*/ 2709080 w 3668512"/>
              <a:gd name="connsiteY70" fmla="*/ 2282018 h 2887282"/>
              <a:gd name="connsiteX71" fmla="*/ 2750024 w 3668512"/>
              <a:gd name="connsiteY71" fmla="*/ 2309314 h 2887282"/>
              <a:gd name="connsiteX72" fmla="*/ 2770495 w 3668512"/>
              <a:gd name="connsiteY72" fmla="*/ 2322961 h 2887282"/>
              <a:gd name="connsiteX73" fmla="*/ 2790967 w 3668512"/>
              <a:gd name="connsiteY73" fmla="*/ 2329785 h 2887282"/>
              <a:gd name="connsiteX74" fmla="*/ 2811439 w 3668512"/>
              <a:gd name="connsiteY74" fmla="*/ 2343433 h 2887282"/>
              <a:gd name="connsiteX75" fmla="*/ 2886501 w 3668512"/>
              <a:gd name="connsiteY75" fmla="*/ 2357081 h 2887282"/>
              <a:gd name="connsiteX76" fmla="*/ 2927445 w 3668512"/>
              <a:gd name="connsiteY76" fmla="*/ 2370729 h 2887282"/>
              <a:gd name="connsiteX77" fmla="*/ 2968388 w 3668512"/>
              <a:gd name="connsiteY77" fmla="*/ 2391200 h 2887282"/>
              <a:gd name="connsiteX78" fmla="*/ 3009331 w 3668512"/>
              <a:gd name="connsiteY78" fmla="*/ 2418496 h 2887282"/>
              <a:gd name="connsiteX79" fmla="*/ 3050274 w 3668512"/>
              <a:gd name="connsiteY79" fmla="*/ 2445791 h 2887282"/>
              <a:gd name="connsiteX80" fmla="*/ 3070746 w 3668512"/>
              <a:gd name="connsiteY80" fmla="*/ 2452615 h 2887282"/>
              <a:gd name="connsiteX81" fmla="*/ 3091218 w 3668512"/>
              <a:gd name="connsiteY81" fmla="*/ 2466263 h 2887282"/>
              <a:gd name="connsiteX82" fmla="*/ 3111689 w 3668512"/>
              <a:gd name="connsiteY82" fmla="*/ 2473087 h 2887282"/>
              <a:gd name="connsiteX83" fmla="*/ 3132161 w 3668512"/>
              <a:gd name="connsiteY83" fmla="*/ 2486735 h 2887282"/>
              <a:gd name="connsiteX84" fmla="*/ 3173104 w 3668512"/>
              <a:gd name="connsiteY84" fmla="*/ 2500382 h 2887282"/>
              <a:gd name="connsiteX85" fmla="*/ 3214048 w 3668512"/>
              <a:gd name="connsiteY85" fmla="*/ 2520854 h 2887282"/>
              <a:gd name="connsiteX86" fmla="*/ 3234519 w 3668512"/>
              <a:gd name="connsiteY86" fmla="*/ 2534502 h 2887282"/>
              <a:gd name="connsiteX87" fmla="*/ 3275463 w 3668512"/>
              <a:gd name="connsiteY87" fmla="*/ 2548149 h 2887282"/>
              <a:gd name="connsiteX88" fmla="*/ 3323230 w 3668512"/>
              <a:gd name="connsiteY88" fmla="*/ 2568621 h 2887282"/>
              <a:gd name="connsiteX89" fmla="*/ 3391469 w 3668512"/>
              <a:gd name="connsiteY89" fmla="*/ 2589093 h 2887282"/>
              <a:gd name="connsiteX90" fmla="*/ 3432412 w 3668512"/>
              <a:gd name="connsiteY90" fmla="*/ 2609564 h 2887282"/>
              <a:gd name="connsiteX91" fmla="*/ 3452883 w 3668512"/>
              <a:gd name="connsiteY91" fmla="*/ 2623212 h 2887282"/>
              <a:gd name="connsiteX92" fmla="*/ 3548418 w 3668512"/>
              <a:gd name="connsiteY92" fmla="*/ 2650508 h 2887282"/>
              <a:gd name="connsiteX93" fmla="*/ 3568889 w 3668512"/>
              <a:gd name="connsiteY93" fmla="*/ 2664155 h 2887282"/>
              <a:gd name="connsiteX94" fmla="*/ 3648075 w 3668512"/>
              <a:gd name="connsiteY94" fmla="*/ 2705099 h 2887282"/>
              <a:gd name="connsiteX95" fmla="*/ 3667267 w 3668512"/>
              <a:gd name="connsiteY95" fmla="*/ 2756349 h 2887282"/>
              <a:gd name="connsiteX96" fmla="*/ 3666627 w 3668512"/>
              <a:gd name="connsiteY96" fmla="*/ 2800633 h 2887282"/>
              <a:gd name="connsiteX97" fmla="*/ 3666627 w 3668512"/>
              <a:gd name="connsiteY9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55092 w 3668512"/>
              <a:gd name="connsiteY12" fmla="*/ 371332 h 2887282"/>
              <a:gd name="connsiteX13" fmla="*/ 723331 w 3668512"/>
              <a:gd name="connsiteY13" fmla="*/ 480514 h 2887282"/>
              <a:gd name="connsiteX14" fmla="*/ 736979 w 3668512"/>
              <a:gd name="connsiteY14" fmla="*/ 500985 h 2887282"/>
              <a:gd name="connsiteX15" fmla="*/ 757451 w 3668512"/>
              <a:gd name="connsiteY15" fmla="*/ 541929 h 2887282"/>
              <a:gd name="connsiteX16" fmla="*/ 771098 w 3668512"/>
              <a:gd name="connsiteY16" fmla="*/ 569224 h 2887282"/>
              <a:gd name="connsiteX17" fmla="*/ 812042 w 3668512"/>
              <a:gd name="connsiteY17" fmla="*/ 603343 h 2887282"/>
              <a:gd name="connsiteX18" fmla="*/ 859809 w 3668512"/>
              <a:gd name="connsiteY18" fmla="*/ 664758 h 2887282"/>
              <a:gd name="connsiteX19" fmla="*/ 873457 w 3668512"/>
              <a:gd name="connsiteY19" fmla="*/ 692054 h 2887282"/>
              <a:gd name="connsiteX20" fmla="*/ 914400 w 3668512"/>
              <a:gd name="connsiteY20" fmla="*/ 732997 h 2887282"/>
              <a:gd name="connsiteX21" fmla="*/ 948519 w 3668512"/>
              <a:gd name="connsiteY21" fmla="*/ 760293 h 2887282"/>
              <a:gd name="connsiteX22" fmla="*/ 975815 w 3668512"/>
              <a:gd name="connsiteY22" fmla="*/ 801236 h 2887282"/>
              <a:gd name="connsiteX23" fmla="*/ 1003110 w 3668512"/>
              <a:gd name="connsiteY23" fmla="*/ 842179 h 2887282"/>
              <a:gd name="connsiteX24" fmla="*/ 1016758 w 3668512"/>
              <a:gd name="connsiteY24" fmla="*/ 862651 h 2887282"/>
              <a:gd name="connsiteX25" fmla="*/ 1030406 w 3668512"/>
              <a:gd name="connsiteY25" fmla="*/ 883123 h 2887282"/>
              <a:gd name="connsiteX26" fmla="*/ 1050877 w 3668512"/>
              <a:gd name="connsiteY26" fmla="*/ 903594 h 2887282"/>
              <a:gd name="connsiteX27" fmla="*/ 1078173 w 3668512"/>
              <a:gd name="connsiteY27" fmla="*/ 944537 h 2887282"/>
              <a:gd name="connsiteX28" fmla="*/ 1105469 w 3668512"/>
              <a:gd name="connsiteY28" fmla="*/ 985481 h 2887282"/>
              <a:gd name="connsiteX29" fmla="*/ 1132764 w 3668512"/>
              <a:gd name="connsiteY29" fmla="*/ 1026424 h 2887282"/>
              <a:gd name="connsiteX30" fmla="*/ 1153236 w 3668512"/>
              <a:gd name="connsiteY30" fmla="*/ 1040072 h 2887282"/>
              <a:gd name="connsiteX31" fmla="*/ 1160060 w 3668512"/>
              <a:gd name="connsiteY31" fmla="*/ 1060543 h 2887282"/>
              <a:gd name="connsiteX32" fmla="*/ 1187355 w 3668512"/>
              <a:gd name="connsiteY32" fmla="*/ 1101487 h 2887282"/>
              <a:gd name="connsiteX33" fmla="*/ 1255594 w 3668512"/>
              <a:gd name="connsiteY33" fmla="*/ 1183373 h 2887282"/>
              <a:gd name="connsiteX34" fmla="*/ 1269242 w 3668512"/>
              <a:gd name="connsiteY34" fmla="*/ 1203845 h 2887282"/>
              <a:gd name="connsiteX35" fmla="*/ 1310185 w 3668512"/>
              <a:gd name="connsiteY35" fmla="*/ 1231140 h 2887282"/>
              <a:gd name="connsiteX36" fmla="*/ 1330657 w 3668512"/>
              <a:gd name="connsiteY36" fmla="*/ 1244788 h 2887282"/>
              <a:gd name="connsiteX37" fmla="*/ 1371600 w 3668512"/>
              <a:gd name="connsiteY37" fmla="*/ 1278908 h 2887282"/>
              <a:gd name="connsiteX38" fmla="*/ 1385248 w 3668512"/>
              <a:gd name="connsiteY38" fmla="*/ 1299379 h 2887282"/>
              <a:gd name="connsiteX39" fmla="*/ 1405719 w 3668512"/>
              <a:gd name="connsiteY39" fmla="*/ 1313027 h 2887282"/>
              <a:gd name="connsiteX40" fmla="*/ 1521725 w 3668512"/>
              <a:gd name="connsiteY40" fmla="*/ 1429033 h 2887282"/>
              <a:gd name="connsiteX41" fmla="*/ 1542197 w 3668512"/>
              <a:gd name="connsiteY41" fmla="*/ 1449505 h 2887282"/>
              <a:gd name="connsiteX42" fmla="*/ 1617260 w 3668512"/>
              <a:gd name="connsiteY42" fmla="*/ 1510920 h 2887282"/>
              <a:gd name="connsiteX43" fmla="*/ 1671851 w 3668512"/>
              <a:gd name="connsiteY43" fmla="*/ 1565511 h 2887282"/>
              <a:gd name="connsiteX44" fmla="*/ 1746913 w 3668512"/>
              <a:gd name="connsiteY44" fmla="*/ 1633749 h 2887282"/>
              <a:gd name="connsiteX45" fmla="*/ 1767385 w 3668512"/>
              <a:gd name="connsiteY45" fmla="*/ 1647397 h 2887282"/>
              <a:gd name="connsiteX46" fmla="*/ 1787857 w 3668512"/>
              <a:gd name="connsiteY46" fmla="*/ 1667869 h 2887282"/>
              <a:gd name="connsiteX47" fmla="*/ 1808328 w 3668512"/>
              <a:gd name="connsiteY47" fmla="*/ 1674693 h 2887282"/>
              <a:gd name="connsiteX48" fmla="*/ 1849271 w 3668512"/>
              <a:gd name="connsiteY48" fmla="*/ 1701988 h 2887282"/>
              <a:gd name="connsiteX49" fmla="*/ 1890215 w 3668512"/>
              <a:gd name="connsiteY49" fmla="*/ 1736108 h 2887282"/>
              <a:gd name="connsiteX50" fmla="*/ 1965277 w 3668512"/>
              <a:gd name="connsiteY50" fmla="*/ 1804346 h 2887282"/>
              <a:gd name="connsiteX51" fmla="*/ 2006221 w 3668512"/>
              <a:gd name="connsiteY51" fmla="*/ 1831642 h 2887282"/>
              <a:gd name="connsiteX52" fmla="*/ 2074460 w 3668512"/>
              <a:gd name="connsiteY52" fmla="*/ 1872585 h 2887282"/>
              <a:gd name="connsiteX53" fmla="*/ 2115403 w 3668512"/>
              <a:gd name="connsiteY53" fmla="*/ 1899881 h 2887282"/>
              <a:gd name="connsiteX54" fmla="*/ 2135874 w 3668512"/>
              <a:gd name="connsiteY54" fmla="*/ 1913529 h 2887282"/>
              <a:gd name="connsiteX55" fmla="*/ 2149522 w 3668512"/>
              <a:gd name="connsiteY55" fmla="*/ 1934000 h 2887282"/>
              <a:gd name="connsiteX56" fmla="*/ 2190466 w 3668512"/>
              <a:gd name="connsiteY56" fmla="*/ 1954472 h 2887282"/>
              <a:gd name="connsiteX57" fmla="*/ 2217761 w 3668512"/>
              <a:gd name="connsiteY57" fmla="*/ 1981767 h 2887282"/>
              <a:gd name="connsiteX58" fmla="*/ 2238233 w 3668512"/>
              <a:gd name="connsiteY58" fmla="*/ 2002239 h 2887282"/>
              <a:gd name="connsiteX59" fmla="*/ 2258704 w 3668512"/>
              <a:gd name="connsiteY59" fmla="*/ 2015887 h 2887282"/>
              <a:gd name="connsiteX60" fmla="*/ 2299648 w 3668512"/>
              <a:gd name="connsiteY60" fmla="*/ 2043182 h 2887282"/>
              <a:gd name="connsiteX61" fmla="*/ 2340591 w 3668512"/>
              <a:gd name="connsiteY61" fmla="*/ 2070478 h 2887282"/>
              <a:gd name="connsiteX62" fmla="*/ 2449773 w 3668512"/>
              <a:gd name="connsiteY62" fmla="*/ 2118245 h 2887282"/>
              <a:gd name="connsiteX63" fmla="*/ 2490716 w 3668512"/>
              <a:gd name="connsiteY63" fmla="*/ 2131893 h 2887282"/>
              <a:gd name="connsiteX64" fmla="*/ 2524836 w 3668512"/>
              <a:gd name="connsiteY64" fmla="*/ 2159188 h 2887282"/>
              <a:gd name="connsiteX65" fmla="*/ 2558955 w 3668512"/>
              <a:gd name="connsiteY65" fmla="*/ 2200132 h 2887282"/>
              <a:gd name="connsiteX66" fmla="*/ 2620370 w 3668512"/>
              <a:gd name="connsiteY66" fmla="*/ 2234251 h 2887282"/>
              <a:gd name="connsiteX67" fmla="*/ 2661313 w 3668512"/>
              <a:gd name="connsiteY67" fmla="*/ 2261546 h 2887282"/>
              <a:gd name="connsiteX68" fmla="*/ 2681785 w 3668512"/>
              <a:gd name="connsiteY68" fmla="*/ 2275194 h 2887282"/>
              <a:gd name="connsiteX69" fmla="*/ 2709080 w 3668512"/>
              <a:gd name="connsiteY69" fmla="*/ 2282018 h 2887282"/>
              <a:gd name="connsiteX70" fmla="*/ 2750024 w 3668512"/>
              <a:gd name="connsiteY70" fmla="*/ 2309314 h 2887282"/>
              <a:gd name="connsiteX71" fmla="*/ 2770495 w 3668512"/>
              <a:gd name="connsiteY71" fmla="*/ 2322961 h 2887282"/>
              <a:gd name="connsiteX72" fmla="*/ 2790967 w 3668512"/>
              <a:gd name="connsiteY72" fmla="*/ 2329785 h 2887282"/>
              <a:gd name="connsiteX73" fmla="*/ 2811439 w 3668512"/>
              <a:gd name="connsiteY73" fmla="*/ 2343433 h 2887282"/>
              <a:gd name="connsiteX74" fmla="*/ 2886501 w 3668512"/>
              <a:gd name="connsiteY74" fmla="*/ 2357081 h 2887282"/>
              <a:gd name="connsiteX75" fmla="*/ 2927445 w 3668512"/>
              <a:gd name="connsiteY75" fmla="*/ 2370729 h 2887282"/>
              <a:gd name="connsiteX76" fmla="*/ 2968388 w 3668512"/>
              <a:gd name="connsiteY76" fmla="*/ 2391200 h 2887282"/>
              <a:gd name="connsiteX77" fmla="*/ 3009331 w 3668512"/>
              <a:gd name="connsiteY77" fmla="*/ 2418496 h 2887282"/>
              <a:gd name="connsiteX78" fmla="*/ 3050274 w 3668512"/>
              <a:gd name="connsiteY78" fmla="*/ 2445791 h 2887282"/>
              <a:gd name="connsiteX79" fmla="*/ 3070746 w 3668512"/>
              <a:gd name="connsiteY79" fmla="*/ 2452615 h 2887282"/>
              <a:gd name="connsiteX80" fmla="*/ 3091218 w 3668512"/>
              <a:gd name="connsiteY80" fmla="*/ 2466263 h 2887282"/>
              <a:gd name="connsiteX81" fmla="*/ 3111689 w 3668512"/>
              <a:gd name="connsiteY81" fmla="*/ 2473087 h 2887282"/>
              <a:gd name="connsiteX82" fmla="*/ 3132161 w 3668512"/>
              <a:gd name="connsiteY82" fmla="*/ 2486735 h 2887282"/>
              <a:gd name="connsiteX83" fmla="*/ 3173104 w 3668512"/>
              <a:gd name="connsiteY83" fmla="*/ 2500382 h 2887282"/>
              <a:gd name="connsiteX84" fmla="*/ 3214048 w 3668512"/>
              <a:gd name="connsiteY84" fmla="*/ 2520854 h 2887282"/>
              <a:gd name="connsiteX85" fmla="*/ 3234519 w 3668512"/>
              <a:gd name="connsiteY85" fmla="*/ 2534502 h 2887282"/>
              <a:gd name="connsiteX86" fmla="*/ 3275463 w 3668512"/>
              <a:gd name="connsiteY86" fmla="*/ 2548149 h 2887282"/>
              <a:gd name="connsiteX87" fmla="*/ 3323230 w 3668512"/>
              <a:gd name="connsiteY87" fmla="*/ 2568621 h 2887282"/>
              <a:gd name="connsiteX88" fmla="*/ 3391469 w 3668512"/>
              <a:gd name="connsiteY88" fmla="*/ 2589093 h 2887282"/>
              <a:gd name="connsiteX89" fmla="*/ 3432412 w 3668512"/>
              <a:gd name="connsiteY89" fmla="*/ 2609564 h 2887282"/>
              <a:gd name="connsiteX90" fmla="*/ 3452883 w 3668512"/>
              <a:gd name="connsiteY90" fmla="*/ 2623212 h 2887282"/>
              <a:gd name="connsiteX91" fmla="*/ 3548418 w 3668512"/>
              <a:gd name="connsiteY91" fmla="*/ 2650508 h 2887282"/>
              <a:gd name="connsiteX92" fmla="*/ 3568889 w 3668512"/>
              <a:gd name="connsiteY92" fmla="*/ 2664155 h 2887282"/>
              <a:gd name="connsiteX93" fmla="*/ 3648075 w 3668512"/>
              <a:gd name="connsiteY93" fmla="*/ 2705099 h 2887282"/>
              <a:gd name="connsiteX94" fmla="*/ 3667267 w 3668512"/>
              <a:gd name="connsiteY94" fmla="*/ 2756349 h 2887282"/>
              <a:gd name="connsiteX95" fmla="*/ 3666627 w 3668512"/>
              <a:gd name="connsiteY95" fmla="*/ 2800633 h 2887282"/>
              <a:gd name="connsiteX96" fmla="*/ 3666627 w 3668512"/>
              <a:gd name="connsiteY9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55092 w 3668512"/>
              <a:gd name="connsiteY11" fmla="*/ 371332 h 2887282"/>
              <a:gd name="connsiteX12" fmla="*/ 723331 w 3668512"/>
              <a:gd name="connsiteY12" fmla="*/ 480514 h 2887282"/>
              <a:gd name="connsiteX13" fmla="*/ 736979 w 3668512"/>
              <a:gd name="connsiteY13" fmla="*/ 500985 h 2887282"/>
              <a:gd name="connsiteX14" fmla="*/ 757451 w 3668512"/>
              <a:gd name="connsiteY14" fmla="*/ 541929 h 2887282"/>
              <a:gd name="connsiteX15" fmla="*/ 771098 w 3668512"/>
              <a:gd name="connsiteY15" fmla="*/ 569224 h 2887282"/>
              <a:gd name="connsiteX16" fmla="*/ 812042 w 3668512"/>
              <a:gd name="connsiteY16" fmla="*/ 603343 h 2887282"/>
              <a:gd name="connsiteX17" fmla="*/ 859809 w 3668512"/>
              <a:gd name="connsiteY17" fmla="*/ 664758 h 2887282"/>
              <a:gd name="connsiteX18" fmla="*/ 873457 w 3668512"/>
              <a:gd name="connsiteY18" fmla="*/ 692054 h 2887282"/>
              <a:gd name="connsiteX19" fmla="*/ 914400 w 3668512"/>
              <a:gd name="connsiteY19" fmla="*/ 732997 h 2887282"/>
              <a:gd name="connsiteX20" fmla="*/ 948519 w 3668512"/>
              <a:gd name="connsiteY20" fmla="*/ 760293 h 2887282"/>
              <a:gd name="connsiteX21" fmla="*/ 975815 w 3668512"/>
              <a:gd name="connsiteY21" fmla="*/ 801236 h 2887282"/>
              <a:gd name="connsiteX22" fmla="*/ 1003110 w 3668512"/>
              <a:gd name="connsiteY22" fmla="*/ 842179 h 2887282"/>
              <a:gd name="connsiteX23" fmla="*/ 1016758 w 3668512"/>
              <a:gd name="connsiteY23" fmla="*/ 862651 h 2887282"/>
              <a:gd name="connsiteX24" fmla="*/ 1030406 w 3668512"/>
              <a:gd name="connsiteY24" fmla="*/ 883123 h 2887282"/>
              <a:gd name="connsiteX25" fmla="*/ 1050877 w 3668512"/>
              <a:gd name="connsiteY25" fmla="*/ 903594 h 2887282"/>
              <a:gd name="connsiteX26" fmla="*/ 1078173 w 3668512"/>
              <a:gd name="connsiteY26" fmla="*/ 944537 h 2887282"/>
              <a:gd name="connsiteX27" fmla="*/ 1105469 w 3668512"/>
              <a:gd name="connsiteY27" fmla="*/ 985481 h 2887282"/>
              <a:gd name="connsiteX28" fmla="*/ 1132764 w 3668512"/>
              <a:gd name="connsiteY28" fmla="*/ 1026424 h 2887282"/>
              <a:gd name="connsiteX29" fmla="*/ 1153236 w 3668512"/>
              <a:gd name="connsiteY29" fmla="*/ 1040072 h 2887282"/>
              <a:gd name="connsiteX30" fmla="*/ 1160060 w 3668512"/>
              <a:gd name="connsiteY30" fmla="*/ 1060543 h 2887282"/>
              <a:gd name="connsiteX31" fmla="*/ 1187355 w 3668512"/>
              <a:gd name="connsiteY31" fmla="*/ 1101487 h 2887282"/>
              <a:gd name="connsiteX32" fmla="*/ 1255594 w 3668512"/>
              <a:gd name="connsiteY32" fmla="*/ 1183373 h 2887282"/>
              <a:gd name="connsiteX33" fmla="*/ 1269242 w 3668512"/>
              <a:gd name="connsiteY33" fmla="*/ 1203845 h 2887282"/>
              <a:gd name="connsiteX34" fmla="*/ 1310185 w 3668512"/>
              <a:gd name="connsiteY34" fmla="*/ 1231140 h 2887282"/>
              <a:gd name="connsiteX35" fmla="*/ 1330657 w 3668512"/>
              <a:gd name="connsiteY35" fmla="*/ 1244788 h 2887282"/>
              <a:gd name="connsiteX36" fmla="*/ 1371600 w 3668512"/>
              <a:gd name="connsiteY36" fmla="*/ 1278908 h 2887282"/>
              <a:gd name="connsiteX37" fmla="*/ 1385248 w 3668512"/>
              <a:gd name="connsiteY37" fmla="*/ 1299379 h 2887282"/>
              <a:gd name="connsiteX38" fmla="*/ 1405719 w 3668512"/>
              <a:gd name="connsiteY38" fmla="*/ 1313027 h 2887282"/>
              <a:gd name="connsiteX39" fmla="*/ 1521725 w 3668512"/>
              <a:gd name="connsiteY39" fmla="*/ 1429033 h 2887282"/>
              <a:gd name="connsiteX40" fmla="*/ 1542197 w 3668512"/>
              <a:gd name="connsiteY40" fmla="*/ 1449505 h 2887282"/>
              <a:gd name="connsiteX41" fmla="*/ 1617260 w 3668512"/>
              <a:gd name="connsiteY41" fmla="*/ 1510920 h 2887282"/>
              <a:gd name="connsiteX42" fmla="*/ 1671851 w 3668512"/>
              <a:gd name="connsiteY42" fmla="*/ 1565511 h 2887282"/>
              <a:gd name="connsiteX43" fmla="*/ 1746913 w 3668512"/>
              <a:gd name="connsiteY43" fmla="*/ 1633749 h 2887282"/>
              <a:gd name="connsiteX44" fmla="*/ 1767385 w 3668512"/>
              <a:gd name="connsiteY44" fmla="*/ 1647397 h 2887282"/>
              <a:gd name="connsiteX45" fmla="*/ 1787857 w 3668512"/>
              <a:gd name="connsiteY45" fmla="*/ 1667869 h 2887282"/>
              <a:gd name="connsiteX46" fmla="*/ 1808328 w 3668512"/>
              <a:gd name="connsiteY46" fmla="*/ 1674693 h 2887282"/>
              <a:gd name="connsiteX47" fmla="*/ 1849271 w 3668512"/>
              <a:gd name="connsiteY47" fmla="*/ 1701988 h 2887282"/>
              <a:gd name="connsiteX48" fmla="*/ 1890215 w 3668512"/>
              <a:gd name="connsiteY48" fmla="*/ 1736108 h 2887282"/>
              <a:gd name="connsiteX49" fmla="*/ 1965277 w 3668512"/>
              <a:gd name="connsiteY49" fmla="*/ 1804346 h 2887282"/>
              <a:gd name="connsiteX50" fmla="*/ 2006221 w 3668512"/>
              <a:gd name="connsiteY50" fmla="*/ 1831642 h 2887282"/>
              <a:gd name="connsiteX51" fmla="*/ 2074460 w 3668512"/>
              <a:gd name="connsiteY51" fmla="*/ 1872585 h 2887282"/>
              <a:gd name="connsiteX52" fmla="*/ 2115403 w 3668512"/>
              <a:gd name="connsiteY52" fmla="*/ 1899881 h 2887282"/>
              <a:gd name="connsiteX53" fmla="*/ 2135874 w 3668512"/>
              <a:gd name="connsiteY53" fmla="*/ 1913529 h 2887282"/>
              <a:gd name="connsiteX54" fmla="*/ 2149522 w 3668512"/>
              <a:gd name="connsiteY54" fmla="*/ 1934000 h 2887282"/>
              <a:gd name="connsiteX55" fmla="*/ 2190466 w 3668512"/>
              <a:gd name="connsiteY55" fmla="*/ 1954472 h 2887282"/>
              <a:gd name="connsiteX56" fmla="*/ 2217761 w 3668512"/>
              <a:gd name="connsiteY56" fmla="*/ 1981767 h 2887282"/>
              <a:gd name="connsiteX57" fmla="*/ 2238233 w 3668512"/>
              <a:gd name="connsiteY57" fmla="*/ 2002239 h 2887282"/>
              <a:gd name="connsiteX58" fmla="*/ 2258704 w 3668512"/>
              <a:gd name="connsiteY58" fmla="*/ 2015887 h 2887282"/>
              <a:gd name="connsiteX59" fmla="*/ 2299648 w 3668512"/>
              <a:gd name="connsiteY59" fmla="*/ 2043182 h 2887282"/>
              <a:gd name="connsiteX60" fmla="*/ 2340591 w 3668512"/>
              <a:gd name="connsiteY60" fmla="*/ 2070478 h 2887282"/>
              <a:gd name="connsiteX61" fmla="*/ 2449773 w 3668512"/>
              <a:gd name="connsiteY61" fmla="*/ 2118245 h 2887282"/>
              <a:gd name="connsiteX62" fmla="*/ 2490716 w 3668512"/>
              <a:gd name="connsiteY62" fmla="*/ 2131893 h 2887282"/>
              <a:gd name="connsiteX63" fmla="*/ 2524836 w 3668512"/>
              <a:gd name="connsiteY63" fmla="*/ 2159188 h 2887282"/>
              <a:gd name="connsiteX64" fmla="*/ 2558955 w 3668512"/>
              <a:gd name="connsiteY64" fmla="*/ 2200132 h 2887282"/>
              <a:gd name="connsiteX65" fmla="*/ 2620370 w 3668512"/>
              <a:gd name="connsiteY65" fmla="*/ 2234251 h 2887282"/>
              <a:gd name="connsiteX66" fmla="*/ 2661313 w 3668512"/>
              <a:gd name="connsiteY66" fmla="*/ 2261546 h 2887282"/>
              <a:gd name="connsiteX67" fmla="*/ 2681785 w 3668512"/>
              <a:gd name="connsiteY67" fmla="*/ 2275194 h 2887282"/>
              <a:gd name="connsiteX68" fmla="*/ 2709080 w 3668512"/>
              <a:gd name="connsiteY68" fmla="*/ 2282018 h 2887282"/>
              <a:gd name="connsiteX69" fmla="*/ 2750024 w 3668512"/>
              <a:gd name="connsiteY69" fmla="*/ 2309314 h 2887282"/>
              <a:gd name="connsiteX70" fmla="*/ 2770495 w 3668512"/>
              <a:gd name="connsiteY70" fmla="*/ 2322961 h 2887282"/>
              <a:gd name="connsiteX71" fmla="*/ 2790967 w 3668512"/>
              <a:gd name="connsiteY71" fmla="*/ 2329785 h 2887282"/>
              <a:gd name="connsiteX72" fmla="*/ 2811439 w 3668512"/>
              <a:gd name="connsiteY72" fmla="*/ 2343433 h 2887282"/>
              <a:gd name="connsiteX73" fmla="*/ 2886501 w 3668512"/>
              <a:gd name="connsiteY73" fmla="*/ 2357081 h 2887282"/>
              <a:gd name="connsiteX74" fmla="*/ 2927445 w 3668512"/>
              <a:gd name="connsiteY74" fmla="*/ 2370729 h 2887282"/>
              <a:gd name="connsiteX75" fmla="*/ 2968388 w 3668512"/>
              <a:gd name="connsiteY75" fmla="*/ 2391200 h 2887282"/>
              <a:gd name="connsiteX76" fmla="*/ 3009331 w 3668512"/>
              <a:gd name="connsiteY76" fmla="*/ 2418496 h 2887282"/>
              <a:gd name="connsiteX77" fmla="*/ 3050274 w 3668512"/>
              <a:gd name="connsiteY77" fmla="*/ 2445791 h 2887282"/>
              <a:gd name="connsiteX78" fmla="*/ 3070746 w 3668512"/>
              <a:gd name="connsiteY78" fmla="*/ 2452615 h 2887282"/>
              <a:gd name="connsiteX79" fmla="*/ 3091218 w 3668512"/>
              <a:gd name="connsiteY79" fmla="*/ 2466263 h 2887282"/>
              <a:gd name="connsiteX80" fmla="*/ 3111689 w 3668512"/>
              <a:gd name="connsiteY80" fmla="*/ 2473087 h 2887282"/>
              <a:gd name="connsiteX81" fmla="*/ 3132161 w 3668512"/>
              <a:gd name="connsiteY81" fmla="*/ 2486735 h 2887282"/>
              <a:gd name="connsiteX82" fmla="*/ 3173104 w 3668512"/>
              <a:gd name="connsiteY82" fmla="*/ 2500382 h 2887282"/>
              <a:gd name="connsiteX83" fmla="*/ 3214048 w 3668512"/>
              <a:gd name="connsiteY83" fmla="*/ 2520854 h 2887282"/>
              <a:gd name="connsiteX84" fmla="*/ 3234519 w 3668512"/>
              <a:gd name="connsiteY84" fmla="*/ 2534502 h 2887282"/>
              <a:gd name="connsiteX85" fmla="*/ 3275463 w 3668512"/>
              <a:gd name="connsiteY85" fmla="*/ 2548149 h 2887282"/>
              <a:gd name="connsiteX86" fmla="*/ 3323230 w 3668512"/>
              <a:gd name="connsiteY86" fmla="*/ 2568621 h 2887282"/>
              <a:gd name="connsiteX87" fmla="*/ 3391469 w 3668512"/>
              <a:gd name="connsiteY87" fmla="*/ 2589093 h 2887282"/>
              <a:gd name="connsiteX88" fmla="*/ 3432412 w 3668512"/>
              <a:gd name="connsiteY88" fmla="*/ 2609564 h 2887282"/>
              <a:gd name="connsiteX89" fmla="*/ 3452883 w 3668512"/>
              <a:gd name="connsiteY89" fmla="*/ 2623212 h 2887282"/>
              <a:gd name="connsiteX90" fmla="*/ 3548418 w 3668512"/>
              <a:gd name="connsiteY90" fmla="*/ 2650508 h 2887282"/>
              <a:gd name="connsiteX91" fmla="*/ 3568889 w 3668512"/>
              <a:gd name="connsiteY91" fmla="*/ 2664155 h 2887282"/>
              <a:gd name="connsiteX92" fmla="*/ 3648075 w 3668512"/>
              <a:gd name="connsiteY92" fmla="*/ 2705099 h 2887282"/>
              <a:gd name="connsiteX93" fmla="*/ 3667267 w 3668512"/>
              <a:gd name="connsiteY93" fmla="*/ 2756349 h 2887282"/>
              <a:gd name="connsiteX94" fmla="*/ 3666627 w 3668512"/>
              <a:gd name="connsiteY94" fmla="*/ 2800633 h 2887282"/>
              <a:gd name="connsiteX95" fmla="*/ 3666627 w 3668512"/>
              <a:gd name="connsiteY95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573206 w 3668512"/>
              <a:gd name="connsiteY8" fmla="*/ 234854 h 2887282"/>
              <a:gd name="connsiteX9" fmla="*/ 586854 w 3668512"/>
              <a:gd name="connsiteY9" fmla="*/ 275797 h 2887282"/>
              <a:gd name="connsiteX10" fmla="*/ 655092 w 3668512"/>
              <a:gd name="connsiteY10" fmla="*/ 371332 h 2887282"/>
              <a:gd name="connsiteX11" fmla="*/ 723331 w 3668512"/>
              <a:gd name="connsiteY11" fmla="*/ 480514 h 2887282"/>
              <a:gd name="connsiteX12" fmla="*/ 736979 w 3668512"/>
              <a:gd name="connsiteY12" fmla="*/ 500985 h 2887282"/>
              <a:gd name="connsiteX13" fmla="*/ 757451 w 3668512"/>
              <a:gd name="connsiteY13" fmla="*/ 541929 h 2887282"/>
              <a:gd name="connsiteX14" fmla="*/ 771098 w 3668512"/>
              <a:gd name="connsiteY14" fmla="*/ 569224 h 2887282"/>
              <a:gd name="connsiteX15" fmla="*/ 812042 w 3668512"/>
              <a:gd name="connsiteY15" fmla="*/ 603343 h 2887282"/>
              <a:gd name="connsiteX16" fmla="*/ 859809 w 3668512"/>
              <a:gd name="connsiteY16" fmla="*/ 664758 h 2887282"/>
              <a:gd name="connsiteX17" fmla="*/ 873457 w 3668512"/>
              <a:gd name="connsiteY17" fmla="*/ 692054 h 2887282"/>
              <a:gd name="connsiteX18" fmla="*/ 914400 w 3668512"/>
              <a:gd name="connsiteY18" fmla="*/ 732997 h 2887282"/>
              <a:gd name="connsiteX19" fmla="*/ 948519 w 3668512"/>
              <a:gd name="connsiteY19" fmla="*/ 760293 h 2887282"/>
              <a:gd name="connsiteX20" fmla="*/ 975815 w 3668512"/>
              <a:gd name="connsiteY20" fmla="*/ 801236 h 2887282"/>
              <a:gd name="connsiteX21" fmla="*/ 1003110 w 3668512"/>
              <a:gd name="connsiteY21" fmla="*/ 842179 h 2887282"/>
              <a:gd name="connsiteX22" fmla="*/ 1016758 w 3668512"/>
              <a:gd name="connsiteY22" fmla="*/ 862651 h 2887282"/>
              <a:gd name="connsiteX23" fmla="*/ 1030406 w 3668512"/>
              <a:gd name="connsiteY23" fmla="*/ 883123 h 2887282"/>
              <a:gd name="connsiteX24" fmla="*/ 1050877 w 3668512"/>
              <a:gd name="connsiteY24" fmla="*/ 903594 h 2887282"/>
              <a:gd name="connsiteX25" fmla="*/ 1078173 w 3668512"/>
              <a:gd name="connsiteY25" fmla="*/ 944537 h 2887282"/>
              <a:gd name="connsiteX26" fmla="*/ 1105469 w 3668512"/>
              <a:gd name="connsiteY26" fmla="*/ 985481 h 2887282"/>
              <a:gd name="connsiteX27" fmla="*/ 1132764 w 3668512"/>
              <a:gd name="connsiteY27" fmla="*/ 1026424 h 2887282"/>
              <a:gd name="connsiteX28" fmla="*/ 1153236 w 3668512"/>
              <a:gd name="connsiteY28" fmla="*/ 1040072 h 2887282"/>
              <a:gd name="connsiteX29" fmla="*/ 1160060 w 3668512"/>
              <a:gd name="connsiteY29" fmla="*/ 1060543 h 2887282"/>
              <a:gd name="connsiteX30" fmla="*/ 1187355 w 3668512"/>
              <a:gd name="connsiteY30" fmla="*/ 1101487 h 2887282"/>
              <a:gd name="connsiteX31" fmla="*/ 1255594 w 3668512"/>
              <a:gd name="connsiteY31" fmla="*/ 1183373 h 2887282"/>
              <a:gd name="connsiteX32" fmla="*/ 1269242 w 3668512"/>
              <a:gd name="connsiteY32" fmla="*/ 1203845 h 2887282"/>
              <a:gd name="connsiteX33" fmla="*/ 1310185 w 3668512"/>
              <a:gd name="connsiteY33" fmla="*/ 1231140 h 2887282"/>
              <a:gd name="connsiteX34" fmla="*/ 1330657 w 3668512"/>
              <a:gd name="connsiteY34" fmla="*/ 1244788 h 2887282"/>
              <a:gd name="connsiteX35" fmla="*/ 1371600 w 3668512"/>
              <a:gd name="connsiteY35" fmla="*/ 1278908 h 2887282"/>
              <a:gd name="connsiteX36" fmla="*/ 1385248 w 3668512"/>
              <a:gd name="connsiteY36" fmla="*/ 1299379 h 2887282"/>
              <a:gd name="connsiteX37" fmla="*/ 1405719 w 3668512"/>
              <a:gd name="connsiteY37" fmla="*/ 1313027 h 2887282"/>
              <a:gd name="connsiteX38" fmla="*/ 1521725 w 3668512"/>
              <a:gd name="connsiteY38" fmla="*/ 1429033 h 2887282"/>
              <a:gd name="connsiteX39" fmla="*/ 1542197 w 3668512"/>
              <a:gd name="connsiteY39" fmla="*/ 1449505 h 2887282"/>
              <a:gd name="connsiteX40" fmla="*/ 1617260 w 3668512"/>
              <a:gd name="connsiteY40" fmla="*/ 1510920 h 2887282"/>
              <a:gd name="connsiteX41" fmla="*/ 1671851 w 3668512"/>
              <a:gd name="connsiteY41" fmla="*/ 1565511 h 2887282"/>
              <a:gd name="connsiteX42" fmla="*/ 1746913 w 3668512"/>
              <a:gd name="connsiteY42" fmla="*/ 1633749 h 2887282"/>
              <a:gd name="connsiteX43" fmla="*/ 1767385 w 3668512"/>
              <a:gd name="connsiteY43" fmla="*/ 1647397 h 2887282"/>
              <a:gd name="connsiteX44" fmla="*/ 1787857 w 3668512"/>
              <a:gd name="connsiteY44" fmla="*/ 1667869 h 2887282"/>
              <a:gd name="connsiteX45" fmla="*/ 1808328 w 3668512"/>
              <a:gd name="connsiteY45" fmla="*/ 1674693 h 2887282"/>
              <a:gd name="connsiteX46" fmla="*/ 1849271 w 3668512"/>
              <a:gd name="connsiteY46" fmla="*/ 1701988 h 2887282"/>
              <a:gd name="connsiteX47" fmla="*/ 1890215 w 3668512"/>
              <a:gd name="connsiteY47" fmla="*/ 1736108 h 2887282"/>
              <a:gd name="connsiteX48" fmla="*/ 1965277 w 3668512"/>
              <a:gd name="connsiteY48" fmla="*/ 1804346 h 2887282"/>
              <a:gd name="connsiteX49" fmla="*/ 2006221 w 3668512"/>
              <a:gd name="connsiteY49" fmla="*/ 1831642 h 2887282"/>
              <a:gd name="connsiteX50" fmla="*/ 2074460 w 3668512"/>
              <a:gd name="connsiteY50" fmla="*/ 1872585 h 2887282"/>
              <a:gd name="connsiteX51" fmla="*/ 2115403 w 3668512"/>
              <a:gd name="connsiteY51" fmla="*/ 1899881 h 2887282"/>
              <a:gd name="connsiteX52" fmla="*/ 2135874 w 3668512"/>
              <a:gd name="connsiteY52" fmla="*/ 1913529 h 2887282"/>
              <a:gd name="connsiteX53" fmla="*/ 2149522 w 3668512"/>
              <a:gd name="connsiteY53" fmla="*/ 1934000 h 2887282"/>
              <a:gd name="connsiteX54" fmla="*/ 2190466 w 3668512"/>
              <a:gd name="connsiteY54" fmla="*/ 1954472 h 2887282"/>
              <a:gd name="connsiteX55" fmla="*/ 2217761 w 3668512"/>
              <a:gd name="connsiteY55" fmla="*/ 1981767 h 2887282"/>
              <a:gd name="connsiteX56" fmla="*/ 2238233 w 3668512"/>
              <a:gd name="connsiteY56" fmla="*/ 2002239 h 2887282"/>
              <a:gd name="connsiteX57" fmla="*/ 2258704 w 3668512"/>
              <a:gd name="connsiteY57" fmla="*/ 2015887 h 2887282"/>
              <a:gd name="connsiteX58" fmla="*/ 2299648 w 3668512"/>
              <a:gd name="connsiteY58" fmla="*/ 2043182 h 2887282"/>
              <a:gd name="connsiteX59" fmla="*/ 2340591 w 3668512"/>
              <a:gd name="connsiteY59" fmla="*/ 2070478 h 2887282"/>
              <a:gd name="connsiteX60" fmla="*/ 2449773 w 3668512"/>
              <a:gd name="connsiteY60" fmla="*/ 2118245 h 2887282"/>
              <a:gd name="connsiteX61" fmla="*/ 2490716 w 3668512"/>
              <a:gd name="connsiteY61" fmla="*/ 2131893 h 2887282"/>
              <a:gd name="connsiteX62" fmla="*/ 2524836 w 3668512"/>
              <a:gd name="connsiteY62" fmla="*/ 2159188 h 2887282"/>
              <a:gd name="connsiteX63" fmla="*/ 2558955 w 3668512"/>
              <a:gd name="connsiteY63" fmla="*/ 2200132 h 2887282"/>
              <a:gd name="connsiteX64" fmla="*/ 2620370 w 3668512"/>
              <a:gd name="connsiteY64" fmla="*/ 2234251 h 2887282"/>
              <a:gd name="connsiteX65" fmla="*/ 2661313 w 3668512"/>
              <a:gd name="connsiteY65" fmla="*/ 2261546 h 2887282"/>
              <a:gd name="connsiteX66" fmla="*/ 2681785 w 3668512"/>
              <a:gd name="connsiteY66" fmla="*/ 2275194 h 2887282"/>
              <a:gd name="connsiteX67" fmla="*/ 2709080 w 3668512"/>
              <a:gd name="connsiteY67" fmla="*/ 2282018 h 2887282"/>
              <a:gd name="connsiteX68" fmla="*/ 2750024 w 3668512"/>
              <a:gd name="connsiteY68" fmla="*/ 2309314 h 2887282"/>
              <a:gd name="connsiteX69" fmla="*/ 2770495 w 3668512"/>
              <a:gd name="connsiteY69" fmla="*/ 2322961 h 2887282"/>
              <a:gd name="connsiteX70" fmla="*/ 2790967 w 3668512"/>
              <a:gd name="connsiteY70" fmla="*/ 2329785 h 2887282"/>
              <a:gd name="connsiteX71" fmla="*/ 2811439 w 3668512"/>
              <a:gd name="connsiteY71" fmla="*/ 2343433 h 2887282"/>
              <a:gd name="connsiteX72" fmla="*/ 2886501 w 3668512"/>
              <a:gd name="connsiteY72" fmla="*/ 2357081 h 2887282"/>
              <a:gd name="connsiteX73" fmla="*/ 2927445 w 3668512"/>
              <a:gd name="connsiteY73" fmla="*/ 2370729 h 2887282"/>
              <a:gd name="connsiteX74" fmla="*/ 2968388 w 3668512"/>
              <a:gd name="connsiteY74" fmla="*/ 2391200 h 2887282"/>
              <a:gd name="connsiteX75" fmla="*/ 3009331 w 3668512"/>
              <a:gd name="connsiteY75" fmla="*/ 2418496 h 2887282"/>
              <a:gd name="connsiteX76" fmla="*/ 3050274 w 3668512"/>
              <a:gd name="connsiteY76" fmla="*/ 2445791 h 2887282"/>
              <a:gd name="connsiteX77" fmla="*/ 3070746 w 3668512"/>
              <a:gd name="connsiteY77" fmla="*/ 2452615 h 2887282"/>
              <a:gd name="connsiteX78" fmla="*/ 3091218 w 3668512"/>
              <a:gd name="connsiteY78" fmla="*/ 2466263 h 2887282"/>
              <a:gd name="connsiteX79" fmla="*/ 3111689 w 3668512"/>
              <a:gd name="connsiteY79" fmla="*/ 2473087 h 2887282"/>
              <a:gd name="connsiteX80" fmla="*/ 3132161 w 3668512"/>
              <a:gd name="connsiteY80" fmla="*/ 2486735 h 2887282"/>
              <a:gd name="connsiteX81" fmla="*/ 3173104 w 3668512"/>
              <a:gd name="connsiteY81" fmla="*/ 2500382 h 2887282"/>
              <a:gd name="connsiteX82" fmla="*/ 3214048 w 3668512"/>
              <a:gd name="connsiteY82" fmla="*/ 2520854 h 2887282"/>
              <a:gd name="connsiteX83" fmla="*/ 3234519 w 3668512"/>
              <a:gd name="connsiteY83" fmla="*/ 2534502 h 2887282"/>
              <a:gd name="connsiteX84" fmla="*/ 3275463 w 3668512"/>
              <a:gd name="connsiteY84" fmla="*/ 2548149 h 2887282"/>
              <a:gd name="connsiteX85" fmla="*/ 3323230 w 3668512"/>
              <a:gd name="connsiteY85" fmla="*/ 2568621 h 2887282"/>
              <a:gd name="connsiteX86" fmla="*/ 3391469 w 3668512"/>
              <a:gd name="connsiteY86" fmla="*/ 2589093 h 2887282"/>
              <a:gd name="connsiteX87" fmla="*/ 3432412 w 3668512"/>
              <a:gd name="connsiteY87" fmla="*/ 2609564 h 2887282"/>
              <a:gd name="connsiteX88" fmla="*/ 3452883 w 3668512"/>
              <a:gd name="connsiteY88" fmla="*/ 2623212 h 2887282"/>
              <a:gd name="connsiteX89" fmla="*/ 3548418 w 3668512"/>
              <a:gd name="connsiteY89" fmla="*/ 2650508 h 2887282"/>
              <a:gd name="connsiteX90" fmla="*/ 3568889 w 3668512"/>
              <a:gd name="connsiteY90" fmla="*/ 2664155 h 2887282"/>
              <a:gd name="connsiteX91" fmla="*/ 3648075 w 3668512"/>
              <a:gd name="connsiteY91" fmla="*/ 2705099 h 2887282"/>
              <a:gd name="connsiteX92" fmla="*/ 3667267 w 3668512"/>
              <a:gd name="connsiteY92" fmla="*/ 2756349 h 2887282"/>
              <a:gd name="connsiteX93" fmla="*/ 3666627 w 3668512"/>
              <a:gd name="connsiteY93" fmla="*/ 2800633 h 2887282"/>
              <a:gd name="connsiteX94" fmla="*/ 3666627 w 3668512"/>
              <a:gd name="connsiteY94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573206 w 3668512"/>
              <a:gd name="connsiteY8" fmla="*/ 234854 h 2887282"/>
              <a:gd name="connsiteX9" fmla="*/ 655092 w 3668512"/>
              <a:gd name="connsiteY9" fmla="*/ 371332 h 2887282"/>
              <a:gd name="connsiteX10" fmla="*/ 723331 w 3668512"/>
              <a:gd name="connsiteY10" fmla="*/ 480514 h 2887282"/>
              <a:gd name="connsiteX11" fmla="*/ 736979 w 3668512"/>
              <a:gd name="connsiteY11" fmla="*/ 500985 h 2887282"/>
              <a:gd name="connsiteX12" fmla="*/ 757451 w 3668512"/>
              <a:gd name="connsiteY12" fmla="*/ 541929 h 2887282"/>
              <a:gd name="connsiteX13" fmla="*/ 771098 w 3668512"/>
              <a:gd name="connsiteY13" fmla="*/ 569224 h 2887282"/>
              <a:gd name="connsiteX14" fmla="*/ 812042 w 3668512"/>
              <a:gd name="connsiteY14" fmla="*/ 603343 h 2887282"/>
              <a:gd name="connsiteX15" fmla="*/ 859809 w 3668512"/>
              <a:gd name="connsiteY15" fmla="*/ 664758 h 2887282"/>
              <a:gd name="connsiteX16" fmla="*/ 873457 w 3668512"/>
              <a:gd name="connsiteY16" fmla="*/ 692054 h 2887282"/>
              <a:gd name="connsiteX17" fmla="*/ 914400 w 3668512"/>
              <a:gd name="connsiteY17" fmla="*/ 732997 h 2887282"/>
              <a:gd name="connsiteX18" fmla="*/ 948519 w 3668512"/>
              <a:gd name="connsiteY18" fmla="*/ 760293 h 2887282"/>
              <a:gd name="connsiteX19" fmla="*/ 975815 w 3668512"/>
              <a:gd name="connsiteY19" fmla="*/ 801236 h 2887282"/>
              <a:gd name="connsiteX20" fmla="*/ 1003110 w 3668512"/>
              <a:gd name="connsiteY20" fmla="*/ 842179 h 2887282"/>
              <a:gd name="connsiteX21" fmla="*/ 1016758 w 3668512"/>
              <a:gd name="connsiteY21" fmla="*/ 862651 h 2887282"/>
              <a:gd name="connsiteX22" fmla="*/ 1030406 w 3668512"/>
              <a:gd name="connsiteY22" fmla="*/ 883123 h 2887282"/>
              <a:gd name="connsiteX23" fmla="*/ 1050877 w 3668512"/>
              <a:gd name="connsiteY23" fmla="*/ 903594 h 2887282"/>
              <a:gd name="connsiteX24" fmla="*/ 1078173 w 3668512"/>
              <a:gd name="connsiteY24" fmla="*/ 944537 h 2887282"/>
              <a:gd name="connsiteX25" fmla="*/ 1105469 w 3668512"/>
              <a:gd name="connsiteY25" fmla="*/ 985481 h 2887282"/>
              <a:gd name="connsiteX26" fmla="*/ 1132764 w 3668512"/>
              <a:gd name="connsiteY26" fmla="*/ 1026424 h 2887282"/>
              <a:gd name="connsiteX27" fmla="*/ 1153236 w 3668512"/>
              <a:gd name="connsiteY27" fmla="*/ 1040072 h 2887282"/>
              <a:gd name="connsiteX28" fmla="*/ 1160060 w 3668512"/>
              <a:gd name="connsiteY28" fmla="*/ 1060543 h 2887282"/>
              <a:gd name="connsiteX29" fmla="*/ 1187355 w 3668512"/>
              <a:gd name="connsiteY29" fmla="*/ 1101487 h 2887282"/>
              <a:gd name="connsiteX30" fmla="*/ 1255594 w 3668512"/>
              <a:gd name="connsiteY30" fmla="*/ 1183373 h 2887282"/>
              <a:gd name="connsiteX31" fmla="*/ 1269242 w 3668512"/>
              <a:gd name="connsiteY31" fmla="*/ 1203845 h 2887282"/>
              <a:gd name="connsiteX32" fmla="*/ 1310185 w 3668512"/>
              <a:gd name="connsiteY32" fmla="*/ 1231140 h 2887282"/>
              <a:gd name="connsiteX33" fmla="*/ 1330657 w 3668512"/>
              <a:gd name="connsiteY33" fmla="*/ 1244788 h 2887282"/>
              <a:gd name="connsiteX34" fmla="*/ 1371600 w 3668512"/>
              <a:gd name="connsiteY34" fmla="*/ 1278908 h 2887282"/>
              <a:gd name="connsiteX35" fmla="*/ 1385248 w 3668512"/>
              <a:gd name="connsiteY35" fmla="*/ 1299379 h 2887282"/>
              <a:gd name="connsiteX36" fmla="*/ 1405719 w 3668512"/>
              <a:gd name="connsiteY36" fmla="*/ 1313027 h 2887282"/>
              <a:gd name="connsiteX37" fmla="*/ 1521725 w 3668512"/>
              <a:gd name="connsiteY37" fmla="*/ 1429033 h 2887282"/>
              <a:gd name="connsiteX38" fmla="*/ 1542197 w 3668512"/>
              <a:gd name="connsiteY38" fmla="*/ 1449505 h 2887282"/>
              <a:gd name="connsiteX39" fmla="*/ 1617260 w 3668512"/>
              <a:gd name="connsiteY39" fmla="*/ 1510920 h 2887282"/>
              <a:gd name="connsiteX40" fmla="*/ 1671851 w 3668512"/>
              <a:gd name="connsiteY40" fmla="*/ 1565511 h 2887282"/>
              <a:gd name="connsiteX41" fmla="*/ 1746913 w 3668512"/>
              <a:gd name="connsiteY41" fmla="*/ 1633749 h 2887282"/>
              <a:gd name="connsiteX42" fmla="*/ 1767385 w 3668512"/>
              <a:gd name="connsiteY42" fmla="*/ 1647397 h 2887282"/>
              <a:gd name="connsiteX43" fmla="*/ 1787857 w 3668512"/>
              <a:gd name="connsiteY43" fmla="*/ 1667869 h 2887282"/>
              <a:gd name="connsiteX44" fmla="*/ 1808328 w 3668512"/>
              <a:gd name="connsiteY44" fmla="*/ 1674693 h 2887282"/>
              <a:gd name="connsiteX45" fmla="*/ 1849271 w 3668512"/>
              <a:gd name="connsiteY45" fmla="*/ 1701988 h 2887282"/>
              <a:gd name="connsiteX46" fmla="*/ 1890215 w 3668512"/>
              <a:gd name="connsiteY46" fmla="*/ 1736108 h 2887282"/>
              <a:gd name="connsiteX47" fmla="*/ 1965277 w 3668512"/>
              <a:gd name="connsiteY47" fmla="*/ 1804346 h 2887282"/>
              <a:gd name="connsiteX48" fmla="*/ 2006221 w 3668512"/>
              <a:gd name="connsiteY48" fmla="*/ 1831642 h 2887282"/>
              <a:gd name="connsiteX49" fmla="*/ 2074460 w 3668512"/>
              <a:gd name="connsiteY49" fmla="*/ 1872585 h 2887282"/>
              <a:gd name="connsiteX50" fmla="*/ 2115403 w 3668512"/>
              <a:gd name="connsiteY50" fmla="*/ 1899881 h 2887282"/>
              <a:gd name="connsiteX51" fmla="*/ 2135874 w 3668512"/>
              <a:gd name="connsiteY51" fmla="*/ 1913529 h 2887282"/>
              <a:gd name="connsiteX52" fmla="*/ 2149522 w 3668512"/>
              <a:gd name="connsiteY52" fmla="*/ 1934000 h 2887282"/>
              <a:gd name="connsiteX53" fmla="*/ 2190466 w 3668512"/>
              <a:gd name="connsiteY53" fmla="*/ 1954472 h 2887282"/>
              <a:gd name="connsiteX54" fmla="*/ 2217761 w 3668512"/>
              <a:gd name="connsiteY54" fmla="*/ 1981767 h 2887282"/>
              <a:gd name="connsiteX55" fmla="*/ 2238233 w 3668512"/>
              <a:gd name="connsiteY55" fmla="*/ 2002239 h 2887282"/>
              <a:gd name="connsiteX56" fmla="*/ 2258704 w 3668512"/>
              <a:gd name="connsiteY56" fmla="*/ 2015887 h 2887282"/>
              <a:gd name="connsiteX57" fmla="*/ 2299648 w 3668512"/>
              <a:gd name="connsiteY57" fmla="*/ 2043182 h 2887282"/>
              <a:gd name="connsiteX58" fmla="*/ 2340591 w 3668512"/>
              <a:gd name="connsiteY58" fmla="*/ 2070478 h 2887282"/>
              <a:gd name="connsiteX59" fmla="*/ 2449773 w 3668512"/>
              <a:gd name="connsiteY59" fmla="*/ 2118245 h 2887282"/>
              <a:gd name="connsiteX60" fmla="*/ 2490716 w 3668512"/>
              <a:gd name="connsiteY60" fmla="*/ 2131893 h 2887282"/>
              <a:gd name="connsiteX61" fmla="*/ 2524836 w 3668512"/>
              <a:gd name="connsiteY61" fmla="*/ 2159188 h 2887282"/>
              <a:gd name="connsiteX62" fmla="*/ 2558955 w 3668512"/>
              <a:gd name="connsiteY62" fmla="*/ 2200132 h 2887282"/>
              <a:gd name="connsiteX63" fmla="*/ 2620370 w 3668512"/>
              <a:gd name="connsiteY63" fmla="*/ 2234251 h 2887282"/>
              <a:gd name="connsiteX64" fmla="*/ 2661313 w 3668512"/>
              <a:gd name="connsiteY64" fmla="*/ 2261546 h 2887282"/>
              <a:gd name="connsiteX65" fmla="*/ 2681785 w 3668512"/>
              <a:gd name="connsiteY65" fmla="*/ 2275194 h 2887282"/>
              <a:gd name="connsiteX66" fmla="*/ 2709080 w 3668512"/>
              <a:gd name="connsiteY66" fmla="*/ 2282018 h 2887282"/>
              <a:gd name="connsiteX67" fmla="*/ 2750024 w 3668512"/>
              <a:gd name="connsiteY67" fmla="*/ 2309314 h 2887282"/>
              <a:gd name="connsiteX68" fmla="*/ 2770495 w 3668512"/>
              <a:gd name="connsiteY68" fmla="*/ 2322961 h 2887282"/>
              <a:gd name="connsiteX69" fmla="*/ 2790967 w 3668512"/>
              <a:gd name="connsiteY69" fmla="*/ 2329785 h 2887282"/>
              <a:gd name="connsiteX70" fmla="*/ 2811439 w 3668512"/>
              <a:gd name="connsiteY70" fmla="*/ 2343433 h 2887282"/>
              <a:gd name="connsiteX71" fmla="*/ 2886501 w 3668512"/>
              <a:gd name="connsiteY71" fmla="*/ 2357081 h 2887282"/>
              <a:gd name="connsiteX72" fmla="*/ 2927445 w 3668512"/>
              <a:gd name="connsiteY72" fmla="*/ 2370729 h 2887282"/>
              <a:gd name="connsiteX73" fmla="*/ 2968388 w 3668512"/>
              <a:gd name="connsiteY73" fmla="*/ 2391200 h 2887282"/>
              <a:gd name="connsiteX74" fmla="*/ 3009331 w 3668512"/>
              <a:gd name="connsiteY74" fmla="*/ 2418496 h 2887282"/>
              <a:gd name="connsiteX75" fmla="*/ 3050274 w 3668512"/>
              <a:gd name="connsiteY75" fmla="*/ 2445791 h 2887282"/>
              <a:gd name="connsiteX76" fmla="*/ 3070746 w 3668512"/>
              <a:gd name="connsiteY76" fmla="*/ 2452615 h 2887282"/>
              <a:gd name="connsiteX77" fmla="*/ 3091218 w 3668512"/>
              <a:gd name="connsiteY77" fmla="*/ 2466263 h 2887282"/>
              <a:gd name="connsiteX78" fmla="*/ 3111689 w 3668512"/>
              <a:gd name="connsiteY78" fmla="*/ 2473087 h 2887282"/>
              <a:gd name="connsiteX79" fmla="*/ 3132161 w 3668512"/>
              <a:gd name="connsiteY79" fmla="*/ 2486735 h 2887282"/>
              <a:gd name="connsiteX80" fmla="*/ 3173104 w 3668512"/>
              <a:gd name="connsiteY80" fmla="*/ 2500382 h 2887282"/>
              <a:gd name="connsiteX81" fmla="*/ 3214048 w 3668512"/>
              <a:gd name="connsiteY81" fmla="*/ 2520854 h 2887282"/>
              <a:gd name="connsiteX82" fmla="*/ 3234519 w 3668512"/>
              <a:gd name="connsiteY82" fmla="*/ 2534502 h 2887282"/>
              <a:gd name="connsiteX83" fmla="*/ 3275463 w 3668512"/>
              <a:gd name="connsiteY83" fmla="*/ 2548149 h 2887282"/>
              <a:gd name="connsiteX84" fmla="*/ 3323230 w 3668512"/>
              <a:gd name="connsiteY84" fmla="*/ 2568621 h 2887282"/>
              <a:gd name="connsiteX85" fmla="*/ 3391469 w 3668512"/>
              <a:gd name="connsiteY85" fmla="*/ 2589093 h 2887282"/>
              <a:gd name="connsiteX86" fmla="*/ 3432412 w 3668512"/>
              <a:gd name="connsiteY86" fmla="*/ 2609564 h 2887282"/>
              <a:gd name="connsiteX87" fmla="*/ 3452883 w 3668512"/>
              <a:gd name="connsiteY87" fmla="*/ 2623212 h 2887282"/>
              <a:gd name="connsiteX88" fmla="*/ 3548418 w 3668512"/>
              <a:gd name="connsiteY88" fmla="*/ 2650508 h 2887282"/>
              <a:gd name="connsiteX89" fmla="*/ 3568889 w 3668512"/>
              <a:gd name="connsiteY89" fmla="*/ 2664155 h 2887282"/>
              <a:gd name="connsiteX90" fmla="*/ 3648075 w 3668512"/>
              <a:gd name="connsiteY90" fmla="*/ 2705099 h 2887282"/>
              <a:gd name="connsiteX91" fmla="*/ 3667267 w 3668512"/>
              <a:gd name="connsiteY91" fmla="*/ 2756349 h 2887282"/>
              <a:gd name="connsiteX92" fmla="*/ 3666627 w 3668512"/>
              <a:gd name="connsiteY92" fmla="*/ 2800633 h 2887282"/>
              <a:gd name="connsiteX93" fmla="*/ 3666627 w 3668512"/>
              <a:gd name="connsiteY93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655092 w 3668512"/>
              <a:gd name="connsiteY8" fmla="*/ 371332 h 2887282"/>
              <a:gd name="connsiteX9" fmla="*/ 723331 w 3668512"/>
              <a:gd name="connsiteY9" fmla="*/ 480514 h 2887282"/>
              <a:gd name="connsiteX10" fmla="*/ 736979 w 3668512"/>
              <a:gd name="connsiteY10" fmla="*/ 500985 h 2887282"/>
              <a:gd name="connsiteX11" fmla="*/ 757451 w 3668512"/>
              <a:gd name="connsiteY11" fmla="*/ 541929 h 2887282"/>
              <a:gd name="connsiteX12" fmla="*/ 771098 w 3668512"/>
              <a:gd name="connsiteY12" fmla="*/ 569224 h 2887282"/>
              <a:gd name="connsiteX13" fmla="*/ 812042 w 3668512"/>
              <a:gd name="connsiteY13" fmla="*/ 603343 h 2887282"/>
              <a:gd name="connsiteX14" fmla="*/ 859809 w 3668512"/>
              <a:gd name="connsiteY14" fmla="*/ 664758 h 2887282"/>
              <a:gd name="connsiteX15" fmla="*/ 873457 w 3668512"/>
              <a:gd name="connsiteY15" fmla="*/ 692054 h 2887282"/>
              <a:gd name="connsiteX16" fmla="*/ 914400 w 3668512"/>
              <a:gd name="connsiteY16" fmla="*/ 732997 h 2887282"/>
              <a:gd name="connsiteX17" fmla="*/ 948519 w 3668512"/>
              <a:gd name="connsiteY17" fmla="*/ 760293 h 2887282"/>
              <a:gd name="connsiteX18" fmla="*/ 975815 w 3668512"/>
              <a:gd name="connsiteY18" fmla="*/ 801236 h 2887282"/>
              <a:gd name="connsiteX19" fmla="*/ 1003110 w 3668512"/>
              <a:gd name="connsiteY19" fmla="*/ 842179 h 2887282"/>
              <a:gd name="connsiteX20" fmla="*/ 1016758 w 3668512"/>
              <a:gd name="connsiteY20" fmla="*/ 862651 h 2887282"/>
              <a:gd name="connsiteX21" fmla="*/ 1030406 w 3668512"/>
              <a:gd name="connsiteY21" fmla="*/ 883123 h 2887282"/>
              <a:gd name="connsiteX22" fmla="*/ 1050877 w 3668512"/>
              <a:gd name="connsiteY22" fmla="*/ 903594 h 2887282"/>
              <a:gd name="connsiteX23" fmla="*/ 1078173 w 3668512"/>
              <a:gd name="connsiteY23" fmla="*/ 944537 h 2887282"/>
              <a:gd name="connsiteX24" fmla="*/ 1105469 w 3668512"/>
              <a:gd name="connsiteY24" fmla="*/ 985481 h 2887282"/>
              <a:gd name="connsiteX25" fmla="*/ 1132764 w 3668512"/>
              <a:gd name="connsiteY25" fmla="*/ 1026424 h 2887282"/>
              <a:gd name="connsiteX26" fmla="*/ 1153236 w 3668512"/>
              <a:gd name="connsiteY26" fmla="*/ 1040072 h 2887282"/>
              <a:gd name="connsiteX27" fmla="*/ 1160060 w 3668512"/>
              <a:gd name="connsiteY27" fmla="*/ 1060543 h 2887282"/>
              <a:gd name="connsiteX28" fmla="*/ 1187355 w 3668512"/>
              <a:gd name="connsiteY28" fmla="*/ 1101487 h 2887282"/>
              <a:gd name="connsiteX29" fmla="*/ 1255594 w 3668512"/>
              <a:gd name="connsiteY29" fmla="*/ 1183373 h 2887282"/>
              <a:gd name="connsiteX30" fmla="*/ 1269242 w 3668512"/>
              <a:gd name="connsiteY30" fmla="*/ 1203845 h 2887282"/>
              <a:gd name="connsiteX31" fmla="*/ 1310185 w 3668512"/>
              <a:gd name="connsiteY31" fmla="*/ 1231140 h 2887282"/>
              <a:gd name="connsiteX32" fmla="*/ 1330657 w 3668512"/>
              <a:gd name="connsiteY32" fmla="*/ 1244788 h 2887282"/>
              <a:gd name="connsiteX33" fmla="*/ 1371600 w 3668512"/>
              <a:gd name="connsiteY33" fmla="*/ 1278908 h 2887282"/>
              <a:gd name="connsiteX34" fmla="*/ 1385248 w 3668512"/>
              <a:gd name="connsiteY34" fmla="*/ 1299379 h 2887282"/>
              <a:gd name="connsiteX35" fmla="*/ 1405719 w 3668512"/>
              <a:gd name="connsiteY35" fmla="*/ 1313027 h 2887282"/>
              <a:gd name="connsiteX36" fmla="*/ 1521725 w 3668512"/>
              <a:gd name="connsiteY36" fmla="*/ 1429033 h 2887282"/>
              <a:gd name="connsiteX37" fmla="*/ 1542197 w 3668512"/>
              <a:gd name="connsiteY37" fmla="*/ 1449505 h 2887282"/>
              <a:gd name="connsiteX38" fmla="*/ 1617260 w 3668512"/>
              <a:gd name="connsiteY38" fmla="*/ 1510920 h 2887282"/>
              <a:gd name="connsiteX39" fmla="*/ 1671851 w 3668512"/>
              <a:gd name="connsiteY39" fmla="*/ 1565511 h 2887282"/>
              <a:gd name="connsiteX40" fmla="*/ 1746913 w 3668512"/>
              <a:gd name="connsiteY40" fmla="*/ 1633749 h 2887282"/>
              <a:gd name="connsiteX41" fmla="*/ 1767385 w 3668512"/>
              <a:gd name="connsiteY41" fmla="*/ 1647397 h 2887282"/>
              <a:gd name="connsiteX42" fmla="*/ 1787857 w 3668512"/>
              <a:gd name="connsiteY42" fmla="*/ 1667869 h 2887282"/>
              <a:gd name="connsiteX43" fmla="*/ 1808328 w 3668512"/>
              <a:gd name="connsiteY43" fmla="*/ 1674693 h 2887282"/>
              <a:gd name="connsiteX44" fmla="*/ 1849271 w 3668512"/>
              <a:gd name="connsiteY44" fmla="*/ 1701988 h 2887282"/>
              <a:gd name="connsiteX45" fmla="*/ 1890215 w 3668512"/>
              <a:gd name="connsiteY45" fmla="*/ 1736108 h 2887282"/>
              <a:gd name="connsiteX46" fmla="*/ 1965277 w 3668512"/>
              <a:gd name="connsiteY46" fmla="*/ 1804346 h 2887282"/>
              <a:gd name="connsiteX47" fmla="*/ 2006221 w 3668512"/>
              <a:gd name="connsiteY47" fmla="*/ 1831642 h 2887282"/>
              <a:gd name="connsiteX48" fmla="*/ 2074460 w 3668512"/>
              <a:gd name="connsiteY48" fmla="*/ 1872585 h 2887282"/>
              <a:gd name="connsiteX49" fmla="*/ 2115403 w 3668512"/>
              <a:gd name="connsiteY49" fmla="*/ 1899881 h 2887282"/>
              <a:gd name="connsiteX50" fmla="*/ 2135874 w 3668512"/>
              <a:gd name="connsiteY50" fmla="*/ 1913529 h 2887282"/>
              <a:gd name="connsiteX51" fmla="*/ 2149522 w 3668512"/>
              <a:gd name="connsiteY51" fmla="*/ 1934000 h 2887282"/>
              <a:gd name="connsiteX52" fmla="*/ 2190466 w 3668512"/>
              <a:gd name="connsiteY52" fmla="*/ 1954472 h 2887282"/>
              <a:gd name="connsiteX53" fmla="*/ 2217761 w 3668512"/>
              <a:gd name="connsiteY53" fmla="*/ 1981767 h 2887282"/>
              <a:gd name="connsiteX54" fmla="*/ 2238233 w 3668512"/>
              <a:gd name="connsiteY54" fmla="*/ 2002239 h 2887282"/>
              <a:gd name="connsiteX55" fmla="*/ 2258704 w 3668512"/>
              <a:gd name="connsiteY55" fmla="*/ 2015887 h 2887282"/>
              <a:gd name="connsiteX56" fmla="*/ 2299648 w 3668512"/>
              <a:gd name="connsiteY56" fmla="*/ 2043182 h 2887282"/>
              <a:gd name="connsiteX57" fmla="*/ 2340591 w 3668512"/>
              <a:gd name="connsiteY57" fmla="*/ 2070478 h 2887282"/>
              <a:gd name="connsiteX58" fmla="*/ 2449773 w 3668512"/>
              <a:gd name="connsiteY58" fmla="*/ 2118245 h 2887282"/>
              <a:gd name="connsiteX59" fmla="*/ 2490716 w 3668512"/>
              <a:gd name="connsiteY59" fmla="*/ 2131893 h 2887282"/>
              <a:gd name="connsiteX60" fmla="*/ 2524836 w 3668512"/>
              <a:gd name="connsiteY60" fmla="*/ 2159188 h 2887282"/>
              <a:gd name="connsiteX61" fmla="*/ 2558955 w 3668512"/>
              <a:gd name="connsiteY61" fmla="*/ 2200132 h 2887282"/>
              <a:gd name="connsiteX62" fmla="*/ 2620370 w 3668512"/>
              <a:gd name="connsiteY62" fmla="*/ 2234251 h 2887282"/>
              <a:gd name="connsiteX63" fmla="*/ 2661313 w 3668512"/>
              <a:gd name="connsiteY63" fmla="*/ 2261546 h 2887282"/>
              <a:gd name="connsiteX64" fmla="*/ 2681785 w 3668512"/>
              <a:gd name="connsiteY64" fmla="*/ 2275194 h 2887282"/>
              <a:gd name="connsiteX65" fmla="*/ 2709080 w 3668512"/>
              <a:gd name="connsiteY65" fmla="*/ 2282018 h 2887282"/>
              <a:gd name="connsiteX66" fmla="*/ 2750024 w 3668512"/>
              <a:gd name="connsiteY66" fmla="*/ 2309314 h 2887282"/>
              <a:gd name="connsiteX67" fmla="*/ 2770495 w 3668512"/>
              <a:gd name="connsiteY67" fmla="*/ 2322961 h 2887282"/>
              <a:gd name="connsiteX68" fmla="*/ 2790967 w 3668512"/>
              <a:gd name="connsiteY68" fmla="*/ 2329785 h 2887282"/>
              <a:gd name="connsiteX69" fmla="*/ 2811439 w 3668512"/>
              <a:gd name="connsiteY69" fmla="*/ 2343433 h 2887282"/>
              <a:gd name="connsiteX70" fmla="*/ 2886501 w 3668512"/>
              <a:gd name="connsiteY70" fmla="*/ 2357081 h 2887282"/>
              <a:gd name="connsiteX71" fmla="*/ 2927445 w 3668512"/>
              <a:gd name="connsiteY71" fmla="*/ 2370729 h 2887282"/>
              <a:gd name="connsiteX72" fmla="*/ 2968388 w 3668512"/>
              <a:gd name="connsiteY72" fmla="*/ 2391200 h 2887282"/>
              <a:gd name="connsiteX73" fmla="*/ 3009331 w 3668512"/>
              <a:gd name="connsiteY73" fmla="*/ 2418496 h 2887282"/>
              <a:gd name="connsiteX74" fmla="*/ 3050274 w 3668512"/>
              <a:gd name="connsiteY74" fmla="*/ 2445791 h 2887282"/>
              <a:gd name="connsiteX75" fmla="*/ 3070746 w 3668512"/>
              <a:gd name="connsiteY75" fmla="*/ 2452615 h 2887282"/>
              <a:gd name="connsiteX76" fmla="*/ 3091218 w 3668512"/>
              <a:gd name="connsiteY76" fmla="*/ 2466263 h 2887282"/>
              <a:gd name="connsiteX77" fmla="*/ 3111689 w 3668512"/>
              <a:gd name="connsiteY77" fmla="*/ 2473087 h 2887282"/>
              <a:gd name="connsiteX78" fmla="*/ 3132161 w 3668512"/>
              <a:gd name="connsiteY78" fmla="*/ 2486735 h 2887282"/>
              <a:gd name="connsiteX79" fmla="*/ 3173104 w 3668512"/>
              <a:gd name="connsiteY79" fmla="*/ 2500382 h 2887282"/>
              <a:gd name="connsiteX80" fmla="*/ 3214048 w 3668512"/>
              <a:gd name="connsiteY80" fmla="*/ 2520854 h 2887282"/>
              <a:gd name="connsiteX81" fmla="*/ 3234519 w 3668512"/>
              <a:gd name="connsiteY81" fmla="*/ 2534502 h 2887282"/>
              <a:gd name="connsiteX82" fmla="*/ 3275463 w 3668512"/>
              <a:gd name="connsiteY82" fmla="*/ 2548149 h 2887282"/>
              <a:gd name="connsiteX83" fmla="*/ 3323230 w 3668512"/>
              <a:gd name="connsiteY83" fmla="*/ 2568621 h 2887282"/>
              <a:gd name="connsiteX84" fmla="*/ 3391469 w 3668512"/>
              <a:gd name="connsiteY84" fmla="*/ 2589093 h 2887282"/>
              <a:gd name="connsiteX85" fmla="*/ 3432412 w 3668512"/>
              <a:gd name="connsiteY85" fmla="*/ 2609564 h 2887282"/>
              <a:gd name="connsiteX86" fmla="*/ 3452883 w 3668512"/>
              <a:gd name="connsiteY86" fmla="*/ 2623212 h 2887282"/>
              <a:gd name="connsiteX87" fmla="*/ 3548418 w 3668512"/>
              <a:gd name="connsiteY87" fmla="*/ 2650508 h 2887282"/>
              <a:gd name="connsiteX88" fmla="*/ 3568889 w 3668512"/>
              <a:gd name="connsiteY88" fmla="*/ 2664155 h 2887282"/>
              <a:gd name="connsiteX89" fmla="*/ 3648075 w 3668512"/>
              <a:gd name="connsiteY89" fmla="*/ 2705099 h 2887282"/>
              <a:gd name="connsiteX90" fmla="*/ 3667267 w 3668512"/>
              <a:gd name="connsiteY90" fmla="*/ 2756349 h 2887282"/>
              <a:gd name="connsiteX91" fmla="*/ 3666627 w 3668512"/>
              <a:gd name="connsiteY91" fmla="*/ 2800633 h 2887282"/>
              <a:gd name="connsiteX92" fmla="*/ 3666627 w 3668512"/>
              <a:gd name="connsiteY9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655092 w 3668512"/>
              <a:gd name="connsiteY7" fmla="*/ 371332 h 2887282"/>
              <a:gd name="connsiteX8" fmla="*/ 723331 w 3668512"/>
              <a:gd name="connsiteY8" fmla="*/ 480514 h 2887282"/>
              <a:gd name="connsiteX9" fmla="*/ 736979 w 3668512"/>
              <a:gd name="connsiteY9" fmla="*/ 500985 h 2887282"/>
              <a:gd name="connsiteX10" fmla="*/ 757451 w 3668512"/>
              <a:gd name="connsiteY10" fmla="*/ 541929 h 2887282"/>
              <a:gd name="connsiteX11" fmla="*/ 771098 w 3668512"/>
              <a:gd name="connsiteY11" fmla="*/ 569224 h 2887282"/>
              <a:gd name="connsiteX12" fmla="*/ 812042 w 3668512"/>
              <a:gd name="connsiteY12" fmla="*/ 603343 h 2887282"/>
              <a:gd name="connsiteX13" fmla="*/ 859809 w 3668512"/>
              <a:gd name="connsiteY13" fmla="*/ 664758 h 2887282"/>
              <a:gd name="connsiteX14" fmla="*/ 873457 w 3668512"/>
              <a:gd name="connsiteY14" fmla="*/ 692054 h 2887282"/>
              <a:gd name="connsiteX15" fmla="*/ 914400 w 3668512"/>
              <a:gd name="connsiteY15" fmla="*/ 732997 h 2887282"/>
              <a:gd name="connsiteX16" fmla="*/ 948519 w 3668512"/>
              <a:gd name="connsiteY16" fmla="*/ 760293 h 2887282"/>
              <a:gd name="connsiteX17" fmla="*/ 975815 w 3668512"/>
              <a:gd name="connsiteY17" fmla="*/ 801236 h 2887282"/>
              <a:gd name="connsiteX18" fmla="*/ 1003110 w 3668512"/>
              <a:gd name="connsiteY18" fmla="*/ 842179 h 2887282"/>
              <a:gd name="connsiteX19" fmla="*/ 1016758 w 3668512"/>
              <a:gd name="connsiteY19" fmla="*/ 862651 h 2887282"/>
              <a:gd name="connsiteX20" fmla="*/ 1030406 w 3668512"/>
              <a:gd name="connsiteY20" fmla="*/ 883123 h 2887282"/>
              <a:gd name="connsiteX21" fmla="*/ 1050877 w 3668512"/>
              <a:gd name="connsiteY21" fmla="*/ 903594 h 2887282"/>
              <a:gd name="connsiteX22" fmla="*/ 1078173 w 3668512"/>
              <a:gd name="connsiteY22" fmla="*/ 944537 h 2887282"/>
              <a:gd name="connsiteX23" fmla="*/ 1105469 w 3668512"/>
              <a:gd name="connsiteY23" fmla="*/ 985481 h 2887282"/>
              <a:gd name="connsiteX24" fmla="*/ 1132764 w 3668512"/>
              <a:gd name="connsiteY24" fmla="*/ 1026424 h 2887282"/>
              <a:gd name="connsiteX25" fmla="*/ 1153236 w 3668512"/>
              <a:gd name="connsiteY25" fmla="*/ 1040072 h 2887282"/>
              <a:gd name="connsiteX26" fmla="*/ 1160060 w 3668512"/>
              <a:gd name="connsiteY26" fmla="*/ 1060543 h 2887282"/>
              <a:gd name="connsiteX27" fmla="*/ 1187355 w 3668512"/>
              <a:gd name="connsiteY27" fmla="*/ 1101487 h 2887282"/>
              <a:gd name="connsiteX28" fmla="*/ 1255594 w 3668512"/>
              <a:gd name="connsiteY28" fmla="*/ 1183373 h 2887282"/>
              <a:gd name="connsiteX29" fmla="*/ 1269242 w 3668512"/>
              <a:gd name="connsiteY29" fmla="*/ 1203845 h 2887282"/>
              <a:gd name="connsiteX30" fmla="*/ 1310185 w 3668512"/>
              <a:gd name="connsiteY30" fmla="*/ 1231140 h 2887282"/>
              <a:gd name="connsiteX31" fmla="*/ 1330657 w 3668512"/>
              <a:gd name="connsiteY31" fmla="*/ 1244788 h 2887282"/>
              <a:gd name="connsiteX32" fmla="*/ 1371600 w 3668512"/>
              <a:gd name="connsiteY32" fmla="*/ 1278908 h 2887282"/>
              <a:gd name="connsiteX33" fmla="*/ 1385248 w 3668512"/>
              <a:gd name="connsiteY33" fmla="*/ 1299379 h 2887282"/>
              <a:gd name="connsiteX34" fmla="*/ 1405719 w 3668512"/>
              <a:gd name="connsiteY34" fmla="*/ 1313027 h 2887282"/>
              <a:gd name="connsiteX35" fmla="*/ 1521725 w 3668512"/>
              <a:gd name="connsiteY35" fmla="*/ 1429033 h 2887282"/>
              <a:gd name="connsiteX36" fmla="*/ 1542197 w 3668512"/>
              <a:gd name="connsiteY36" fmla="*/ 1449505 h 2887282"/>
              <a:gd name="connsiteX37" fmla="*/ 1617260 w 3668512"/>
              <a:gd name="connsiteY37" fmla="*/ 1510920 h 2887282"/>
              <a:gd name="connsiteX38" fmla="*/ 1671851 w 3668512"/>
              <a:gd name="connsiteY38" fmla="*/ 1565511 h 2887282"/>
              <a:gd name="connsiteX39" fmla="*/ 1746913 w 3668512"/>
              <a:gd name="connsiteY39" fmla="*/ 1633749 h 2887282"/>
              <a:gd name="connsiteX40" fmla="*/ 1767385 w 3668512"/>
              <a:gd name="connsiteY40" fmla="*/ 1647397 h 2887282"/>
              <a:gd name="connsiteX41" fmla="*/ 1787857 w 3668512"/>
              <a:gd name="connsiteY41" fmla="*/ 1667869 h 2887282"/>
              <a:gd name="connsiteX42" fmla="*/ 1808328 w 3668512"/>
              <a:gd name="connsiteY42" fmla="*/ 1674693 h 2887282"/>
              <a:gd name="connsiteX43" fmla="*/ 1849271 w 3668512"/>
              <a:gd name="connsiteY43" fmla="*/ 1701988 h 2887282"/>
              <a:gd name="connsiteX44" fmla="*/ 1890215 w 3668512"/>
              <a:gd name="connsiteY44" fmla="*/ 1736108 h 2887282"/>
              <a:gd name="connsiteX45" fmla="*/ 1965277 w 3668512"/>
              <a:gd name="connsiteY45" fmla="*/ 1804346 h 2887282"/>
              <a:gd name="connsiteX46" fmla="*/ 2006221 w 3668512"/>
              <a:gd name="connsiteY46" fmla="*/ 1831642 h 2887282"/>
              <a:gd name="connsiteX47" fmla="*/ 2074460 w 3668512"/>
              <a:gd name="connsiteY47" fmla="*/ 1872585 h 2887282"/>
              <a:gd name="connsiteX48" fmla="*/ 2115403 w 3668512"/>
              <a:gd name="connsiteY48" fmla="*/ 1899881 h 2887282"/>
              <a:gd name="connsiteX49" fmla="*/ 2135874 w 3668512"/>
              <a:gd name="connsiteY49" fmla="*/ 1913529 h 2887282"/>
              <a:gd name="connsiteX50" fmla="*/ 2149522 w 3668512"/>
              <a:gd name="connsiteY50" fmla="*/ 1934000 h 2887282"/>
              <a:gd name="connsiteX51" fmla="*/ 2190466 w 3668512"/>
              <a:gd name="connsiteY51" fmla="*/ 1954472 h 2887282"/>
              <a:gd name="connsiteX52" fmla="*/ 2217761 w 3668512"/>
              <a:gd name="connsiteY52" fmla="*/ 1981767 h 2887282"/>
              <a:gd name="connsiteX53" fmla="*/ 2238233 w 3668512"/>
              <a:gd name="connsiteY53" fmla="*/ 2002239 h 2887282"/>
              <a:gd name="connsiteX54" fmla="*/ 2258704 w 3668512"/>
              <a:gd name="connsiteY54" fmla="*/ 2015887 h 2887282"/>
              <a:gd name="connsiteX55" fmla="*/ 2299648 w 3668512"/>
              <a:gd name="connsiteY55" fmla="*/ 2043182 h 2887282"/>
              <a:gd name="connsiteX56" fmla="*/ 2340591 w 3668512"/>
              <a:gd name="connsiteY56" fmla="*/ 2070478 h 2887282"/>
              <a:gd name="connsiteX57" fmla="*/ 2449773 w 3668512"/>
              <a:gd name="connsiteY57" fmla="*/ 2118245 h 2887282"/>
              <a:gd name="connsiteX58" fmla="*/ 2490716 w 3668512"/>
              <a:gd name="connsiteY58" fmla="*/ 2131893 h 2887282"/>
              <a:gd name="connsiteX59" fmla="*/ 2524836 w 3668512"/>
              <a:gd name="connsiteY59" fmla="*/ 2159188 h 2887282"/>
              <a:gd name="connsiteX60" fmla="*/ 2558955 w 3668512"/>
              <a:gd name="connsiteY60" fmla="*/ 2200132 h 2887282"/>
              <a:gd name="connsiteX61" fmla="*/ 2620370 w 3668512"/>
              <a:gd name="connsiteY61" fmla="*/ 2234251 h 2887282"/>
              <a:gd name="connsiteX62" fmla="*/ 2661313 w 3668512"/>
              <a:gd name="connsiteY62" fmla="*/ 2261546 h 2887282"/>
              <a:gd name="connsiteX63" fmla="*/ 2681785 w 3668512"/>
              <a:gd name="connsiteY63" fmla="*/ 2275194 h 2887282"/>
              <a:gd name="connsiteX64" fmla="*/ 2709080 w 3668512"/>
              <a:gd name="connsiteY64" fmla="*/ 2282018 h 2887282"/>
              <a:gd name="connsiteX65" fmla="*/ 2750024 w 3668512"/>
              <a:gd name="connsiteY65" fmla="*/ 2309314 h 2887282"/>
              <a:gd name="connsiteX66" fmla="*/ 2770495 w 3668512"/>
              <a:gd name="connsiteY66" fmla="*/ 2322961 h 2887282"/>
              <a:gd name="connsiteX67" fmla="*/ 2790967 w 3668512"/>
              <a:gd name="connsiteY67" fmla="*/ 2329785 h 2887282"/>
              <a:gd name="connsiteX68" fmla="*/ 2811439 w 3668512"/>
              <a:gd name="connsiteY68" fmla="*/ 2343433 h 2887282"/>
              <a:gd name="connsiteX69" fmla="*/ 2886501 w 3668512"/>
              <a:gd name="connsiteY69" fmla="*/ 2357081 h 2887282"/>
              <a:gd name="connsiteX70" fmla="*/ 2927445 w 3668512"/>
              <a:gd name="connsiteY70" fmla="*/ 2370729 h 2887282"/>
              <a:gd name="connsiteX71" fmla="*/ 2968388 w 3668512"/>
              <a:gd name="connsiteY71" fmla="*/ 2391200 h 2887282"/>
              <a:gd name="connsiteX72" fmla="*/ 3009331 w 3668512"/>
              <a:gd name="connsiteY72" fmla="*/ 2418496 h 2887282"/>
              <a:gd name="connsiteX73" fmla="*/ 3050274 w 3668512"/>
              <a:gd name="connsiteY73" fmla="*/ 2445791 h 2887282"/>
              <a:gd name="connsiteX74" fmla="*/ 3070746 w 3668512"/>
              <a:gd name="connsiteY74" fmla="*/ 2452615 h 2887282"/>
              <a:gd name="connsiteX75" fmla="*/ 3091218 w 3668512"/>
              <a:gd name="connsiteY75" fmla="*/ 2466263 h 2887282"/>
              <a:gd name="connsiteX76" fmla="*/ 3111689 w 3668512"/>
              <a:gd name="connsiteY76" fmla="*/ 2473087 h 2887282"/>
              <a:gd name="connsiteX77" fmla="*/ 3132161 w 3668512"/>
              <a:gd name="connsiteY77" fmla="*/ 2486735 h 2887282"/>
              <a:gd name="connsiteX78" fmla="*/ 3173104 w 3668512"/>
              <a:gd name="connsiteY78" fmla="*/ 2500382 h 2887282"/>
              <a:gd name="connsiteX79" fmla="*/ 3214048 w 3668512"/>
              <a:gd name="connsiteY79" fmla="*/ 2520854 h 2887282"/>
              <a:gd name="connsiteX80" fmla="*/ 3234519 w 3668512"/>
              <a:gd name="connsiteY80" fmla="*/ 2534502 h 2887282"/>
              <a:gd name="connsiteX81" fmla="*/ 3275463 w 3668512"/>
              <a:gd name="connsiteY81" fmla="*/ 2548149 h 2887282"/>
              <a:gd name="connsiteX82" fmla="*/ 3323230 w 3668512"/>
              <a:gd name="connsiteY82" fmla="*/ 2568621 h 2887282"/>
              <a:gd name="connsiteX83" fmla="*/ 3391469 w 3668512"/>
              <a:gd name="connsiteY83" fmla="*/ 2589093 h 2887282"/>
              <a:gd name="connsiteX84" fmla="*/ 3432412 w 3668512"/>
              <a:gd name="connsiteY84" fmla="*/ 2609564 h 2887282"/>
              <a:gd name="connsiteX85" fmla="*/ 3452883 w 3668512"/>
              <a:gd name="connsiteY85" fmla="*/ 2623212 h 2887282"/>
              <a:gd name="connsiteX86" fmla="*/ 3548418 w 3668512"/>
              <a:gd name="connsiteY86" fmla="*/ 2650508 h 2887282"/>
              <a:gd name="connsiteX87" fmla="*/ 3568889 w 3668512"/>
              <a:gd name="connsiteY87" fmla="*/ 2664155 h 2887282"/>
              <a:gd name="connsiteX88" fmla="*/ 3648075 w 3668512"/>
              <a:gd name="connsiteY88" fmla="*/ 2705099 h 2887282"/>
              <a:gd name="connsiteX89" fmla="*/ 3667267 w 3668512"/>
              <a:gd name="connsiteY89" fmla="*/ 2756349 h 2887282"/>
              <a:gd name="connsiteX90" fmla="*/ 3666627 w 3668512"/>
              <a:gd name="connsiteY90" fmla="*/ 2800633 h 2887282"/>
              <a:gd name="connsiteX91" fmla="*/ 3666627 w 3668512"/>
              <a:gd name="connsiteY9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340591 w 3668512"/>
              <a:gd name="connsiteY55" fmla="*/ 2070478 h 2887282"/>
              <a:gd name="connsiteX56" fmla="*/ 2449773 w 3668512"/>
              <a:gd name="connsiteY56" fmla="*/ 2118245 h 2887282"/>
              <a:gd name="connsiteX57" fmla="*/ 2490716 w 3668512"/>
              <a:gd name="connsiteY57" fmla="*/ 2131893 h 2887282"/>
              <a:gd name="connsiteX58" fmla="*/ 2524836 w 3668512"/>
              <a:gd name="connsiteY58" fmla="*/ 2159188 h 2887282"/>
              <a:gd name="connsiteX59" fmla="*/ 2558955 w 3668512"/>
              <a:gd name="connsiteY59" fmla="*/ 2200132 h 2887282"/>
              <a:gd name="connsiteX60" fmla="*/ 2620370 w 3668512"/>
              <a:gd name="connsiteY60" fmla="*/ 2234251 h 2887282"/>
              <a:gd name="connsiteX61" fmla="*/ 2661313 w 3668512"/>
              <a:gd name="connsiteY61" fmla="*/ 2261546 h 2887282"/>
              <a:gd name="connsiteX62" fmla="*/ 2681785 w 3668512"/>
              <a:gd name="connsiteY62" fmla="*/ 2275194 h 2887282"/>
              <a:gd name="connsiteX63" fmla="*/ 2709080 w 3668512"/>
              <a:gd name="connsiteY63" fmla="*/ 2282018 h 2887282"/>
              <a:gd name="connsiteX64" fmla="*/ 2750024 w 3668512"/>
              <a:gd name="connsiteY64" fmla="*/ 2309314 h 2887282"/>
              <a:gd name="connsiteX65" fmla="*/ 2770495 w 3668512"/>
              <a:gd name="connsiteY65" fmla="*/ 2322961 h 2887282"/>
              <a:gd name="connsiteX66" fmla="*/ 2790967 w 3668512"/>
              <a:gd name="connsiteY66" fmla="*/ 2329785 h 2887282"/>
              <a:gd name="connsiteX67" fmla="*/ 2811439 w 3668512"/>
              <a:gd name="connsiteY67" fmla="*/ 2343433 h 2887282"/>
              <a:gd name="connsiteX68" fmla="*/ 2886501 w 3668512"/>
              <a:gd name="connsiteY68" fmla="*/ 2357081 h 2887282"/>
              <a:gd name="connsiteX69" fmla="*/ 2927445 w 3668512"/>
              <a:gd name="connsiteY69" fmla="*/ 2370729 h 2887282"/>
              <a:gd name="connsiteX70" fmla="*/ 2968388 w 3668512"/>
              <a:gd name="connsiteY70" fmla="*/ 2391200 h 2887282"/>
              <a:gd name="connsiteX71" fmla="*/ 3009331 w 3668512"/>
              <a:gd name="connsiteY71" fmla="*/ 2418496 h 2887282"/>
              <a:gd name="connsiteX72" fmla="*/ 3050274 w 3668512"/>
              <a:gd name="connsiteY72" fmla="*/ 2445791 h 2887282"/>
              <a:gd name="connsiteX73" fmla="*/ 3070746 w 3668512"/>
              <a:gd name="connsiteY73" fmla="*/ 2452615 h 2887282"/>
              <a:gd name="connsiteX74" fmla="*/ 3091218 w 3668512"/>
              <a:gd name="connsiteY74" fmla="*/ 2466263 h 2887282"/>
              <a:gd name="connsiteX75" fmla="*/ 3111689 w 3668512"/>
              <a:gd name="connsiteY75" fmla="*/ 2473087 h 2887282"/>
              <a:gd name="connsiteX76" fmla="*/ 3132161 w 3668512"/>
              <a:gd name="connsiteY76" fmla="*/ 2486735 h 2887282"/>
              <a:gd name="connsiteX77" fmla="*/ 3173104 w 3668512"/>
              <a:gd name="connsiteY77" fmla="*/ 2500382 h 2887282"/>
              <a:gd name="connsiteX78" fmla="*/ 3214048 w 3668512"/>
              <a:gd name="connsiteY78" fmla="*/ 2520854 h 2887282"/>
              <a:gd name="connsiteX79" fmla="*/ 3234519 w 3668512"/>
              <a:gd name="connsiteY79" fmla="*/ 2534502 h 2887282"/>
              <a:gd name="connsiteX80" fmla="*/ 3275463 w 3668512"/>
              <a:gd name="connsiteY80" fmla="*/ 2548149 h 2887282"/>
              <a:gd name="connsiteX81" fmla="*/ 3323230 w 3668512"/>
              <a:gd name="connsiteY81" fmla="*/ 2568621 h 2887282"/>
              <a:gd name="connsiteX82" fmla="*/ 3391469 w 3668512"/>
              <a:gd name="connsiteY82" fmla="*/ 2589093 h 2887282"/>
              <a:gd name="connsiteX83" fmla="*/ 3432412 w 3668512"/>
              <a:gd name="connsiteY83" fmla="*/ 2609564 h 2887282"/>
              <a:gd name="connsiteX84" fmla="*/ 3452883 w 3668512"/>
              <a:gd name="connsiteY84" fmla="*/ 2623212 h 2887282"/>
              <a:gd name="connsiteX85" fmla="*/ 3548418 w 3668512"/>
              <a:gd name="connsiteY85" fmla="*/ 2650508 h 2887282"/>
              <a:gd name="connsiteX86" fmla="*/ 3568889 w 3668512"/>
              <a:gd name="connsiteY86" fmla="*/ 2664155 h 2887282"/>
              <a:gd name="connsiteX87" fmla="*/ 3648075 w 3668512"/>
              <a:gd name="connsiteY87" fmla="*/ 2705099 h 2887282"/>
              <a:gd name="connsiteX88" fmla="*/ 3667267 w 3668512"/>
              <a:gd name="connsiteY88" fmla="*/ 2756349 h 2887282"/>
              <a:gd name="connsiteX89" fmla="*/ 3666627 w 3668512"/>
              <a:gd name="connsiteY89" fmla="*/ 2800633 h 2887282"/>
              <a:gd name="connsiteX90" fmla="*/ 3666627 w 3668512"/>
              <a:gd name="connsiteY9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490716 w 3668512"/>
              <a:gd name="connsiteY56" fmla="*/ 2131893 h 2887282"/>
              <a:gd name="connsiteX57" fmla="*/ 2524836 w 3668512"/>
              <a:gd name="connsiteY57" fmla="*/ 2159188 h 2887282"/>
              <a:gd name="connsiteX58" fmla="*/ 2558955 w 3668512"/>
              <a:gd name="connsiteY58" fmla="*/ 2200132 h 2887282"/>
              <a:gd name="connsiteX59" fmla="*/ 2620370 w 3668512"/>
              <a:gd name="connsiteY59" fmla="*/ 2234251 h 2887282"/>
              <a:gd name="connsiteX60" fmla="*/ 2661313 w 3668512"/>
              <a:gd name="connsiteY60" fmla="*/ 2261546 h 2887282"/>
              <a:gd name="connsiteX61" fmla="*/ 2681785 w 3668512"/>
              <a:gd name="connsiteY61" fmla="*/ 2275194 h 2887282"/>
              <a:gd name="connsiteX62" fmla="*/ 2709080 w 3668512"/>
              <a:gd name="connsiteY62" fmla="*/ 2282018 h 2887282"/>
              <a:gd name="connsiteX63" fmla="*/ 2750024 w 3668512"/>
              <a:gd name="connsiteY63" fmla="*/ 2309314 h 2887282"/>
              <a:gd name="connsiteX64" fmla="*/ 2770495 w 3668512"/>
              <a:gd name="connsiteY64" fmla="*/ 2322961 h 2887282"/>
              <a:gd name="connsiteX65" fmla="*/ 2790967 w 3668512"/>
              <a:gd name="connsiteY65" fmla="*/ 2329785 h 2887282"/>
              <a:gd name="connsiteX66" fmla="*/ 2811439 w 3668512"/>
              <a:gd name="connsiteY66" fmla="*/ 2343433 h 2887282"/>
              <a:gd name="connsiteX67" fmla="*/ 2886501 w 3668512"/>
              <a:gd name="connsiteY67" fmla="*/ 2357081 h 2887282"/>
              <a:gd name="connsiteX68" fmla="*/ 2927445 w 3668512"/>
              <a:gd name="connsiteY68" fmla="*/ 2370729 h 2887282"/>
              <a:gd name="connsiteX69" fmla="*/ 2968388 w 3668512"/>
              <a:gd name="connsiteY69" fmla="*/ 2391200 h 2887282"/>
              <a:gd name="connsiteX70" fmla="*/ 3009331 w 3668512"/>
              <a:gd name="connsiteY70" fmla="*/ 2418496 h 2887282"/>
              <a:gd name="connsiteX71" fmla="*/ 3050274 w 3668512"/>
              <a:gd name="connsiteY71" fmla="*/ 2445791 h 2887282"/>
              <a:gd name="connsiteX72" fmla="*/ 3070746 w 3668512"/>
              <a:gd name="connsiteY72" fmla="*/ 2452615 h 2887282"/>
              <a:gd name="connsiteX73" fmla="*/ 3091218 w 3668512"/>
              <a:gd name="connsiteY73" fmla="*/ 2466263 h 2887282"/>
              <a:gd name="connsiteX74" fmla="*/ 3111689 w 3668512"/>
              <a:gd name="connsiteY74" fmla="*/ 2473087 h 2887282"/>
              <a:gd name="connsiteX75" fmla="*/ 3132161 w 3668512"/>
              <a:gd name="connsiteY75" fmla="*/ 2486735 h 2887282"/>
              <a:gd name="connsiteX76" fmla="*/ 3173104 w 3668512"/>
              <a:gd name="connsiteY76" fmla="*/ 2500382 h 2887282"/>
              <a:gd name="connsiteX77" fmla="*/ 3214048 w 3668512"/>
              <a:gd name="connsiteY77" fmla="*/ 2520854 h 2887282"/>
              <a:gd name="connsiteX78" fmla="*/ 3234519 w 3668512"/>
              <a:gd name="connsiteY78" fmla="*/ 2534502 h 2887282"/>
              <a:gd name="connsiteX79" fmla="*/ 3275463 w 3668512"/>
              <a:gd name="connsiteY79" fmla="*/ 2548149 h 2887282"/>
              <a:gd name="connsiteX80" fmla="*/ 3323230 w 3668512"/>
              <a:gd name="connsiteY80" fmla="*/ 2568621 h 2887282"/>
              <a:gd name="connsiteX81" fmla="*/ 3391469 w 3668512"/>
              <a:gd name="connsiteY81" fmla="*/ 2589093 h 2887282"/>
              <a:gd name="connsiteX82" fmla="*/ 3432412 w 3668512"/>
              <a:gd name="connsiteY82" fmla="*/ 2609564 h 2887282"/>
              <a:gd name="connsiteX83" fmla="*/ 3452883 w 3668512"/>
              <a:gd name="connsiteY83" fmla="*/ 2623212 h 2887282"/>
              <a:gd name="connsiteX84" fmla="*/ 3548418 w 3668512"/>
              <a:gd name="connsiteY84" fmla="*/ 2650508 h 2887282"/>
              <a:gd name="connsiteX85" fmla="*/ 3568889 w 3668512"/>
              <a:gd name="connsiteY85" fmla="*/ 2664155 h 2887282"/>
              <a:gd name="connsiteX86" fmla="*/ 3648075 w 3668512"/>
              <a:gd name="connsiteY86" fmla="*/ 2705099 h 2887282"/>
              <a:gd name="connsiteX87" fmla="*/ 3667267 w 3668512"/>
              <a:gd name="connsiteY87" fmla="*/ 2756349 h 2887282"/>
              <a:gd name="connsiteX88" fmla="*/ 3666627 w 3668512"/>
              <a:gd name="connsiteY88" fmla="*/ 2800633 h 2887282"/>
              <a:gd name="connsiteX89" fmla="*/ 3666627 w 3668512"/>
              <a:gd name="connsiteY8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558955 w 3668512"/>
              <a:gd name="connsiteY57" fmla="*/ 2200132 h 2887282"/>
              <a:gd name="connsiteX58" fmla="*/ 2620370 w 3668512"/>
              <a:gd name="connsiteY58" fmla="*/ 2234251 h 2887282"/>
              <a:gd name="connsiteX59" fmla="*/ 2661313 w 3668512"/>
              <a:gd name="connsiteY59" fmla="*/ 2261546 h 2887282"/>
              <a:gd name="connsiteX60" fmla="*/ 2681785 w 3668512"/>
              <a:gd name="connsiteY60" fmla="*/ 2275194 h 2887282"/>
              <a:gd name="connsiteX61" fmla="*/ 2709080 w 3668512"/>
              <a:gd name="connsiteY61" fmla="*/ 2282018 h 2887282"/>
              <a:gd name="connsiteX62" fmla="*/ 2750024 w 3668512"/>
              <a:gd name="connsiteY62" fmla="*/ 2309314 h 2887282"/>
              <a:gd name="connsiteX63" fmla="*/ 2770495 w 3668512"/>
              <a:gd name="connsiteY63" fmla="*/ 2322961 h 2887282"/>
              <a:gd name="connsiteX64" fmla="*/ 2790967 w 3668512"/>
              <a:gd name="connsiteY64" fmla="*/ 2329785 h 2887282"/>
              <a:gd name="connsiteX65" fmla="*/ 2811439 w 3668512"/>
              <a:gd name="connsiteY65" fmla="*/ 2343433 h 2887282"/>
              <a:gd name="connsiteX66" fmla="*/ 2886501 w 3668512"/>
              <a:gd name="connsiteY66" fmla="*/ 2357081 h 2887282"/>
              <a:gd name="connsiteX67" fmla="*/ 2927445 w 3668512"/>
              <a:gd name="connsiteY67" fmla="*/ 2370729 h 2887282"/>
              <a:gd name="connsiteX68" fmla="*/ 2968388 w 3668512"/>
              <a:gd name="connsiteY68" fmla="*/ 2391200 h 2887282"/>
              <a:gd name="connsiteX69" fmla="*/ 3009331 w 3668512"/>
              <a:gd name="connsiteY69" fmla="*/ 2418496 h 2887282"/>
              <a:gd name="connsiteX70" fmla="*/ 3050274 w 3668512"/>
              <a:gd name="connsiteY70" fmla="*/ 2445791 h 2887282"/>
              <a:gd name="connsiteX71" fmla="*/ 3070746 w 3668512"/>
              <a:gd name="connsiteY71" fmla="*/ 2452615 h 2887282"/>
              <a:gd name="connsiteX72" fmla="*/ 3091218 w 3668512"/>
              <a:gd name="connsiteY72" fmla="*/ 2466263 h 2887282"/>
              <a:gd name="connsiteX73" fmla="*/ 3111689 w 3668512"/>
              <a:gd name="connsiteY73" fmla="*/ 2473087 h 2887282"/>
              <a:gd name="connsiteX74" fmla="*/ 3132161 w 3668512"/>
              <a:gd name="connsiteY74" fmla="*/ 2486735 h 2887282"/>
              <a:gd name="connsiteX75" fmla="*/ 3173104 w 3668512"/>
              <a:gd name="connsiteY75" fmla="*/ 2500382 h 2887282"/>
              <a:gd name="connsiteX76" fmla="*/ 3214048 w 3668512"/>
              <a:gd name="connsiteY76" fmla="*/ 2520854 h 2887282"/>
              <a:gd name="connsiteX77" fmla="*/ 3234519 w 3668512"/>
              <a:gd name="connsiteY77" fmla="*/ 2534502 h 2887282"/>
              <a:gd name="connsiteX78" fmla="*/ 3275463 w 3668512"/>
              <a:gd name="connsiteY78" fmla="*/ 2548149 h 2887282"/>
              <a:gd name="connsiteX79" fmla="*/ 3323230 w 3668512"/>
              <a:gd name="connsiteY79" fmla="*/ 2568621 h 2887282"/>
              <a:gd name="connsiteX80" fmla="*/ 3391469 w 3668512"/>
              <a:gd name="connsiteY80" fmla="*/ 2589093 h 2887282"/>
              <a:gd name="connsiteX81" fmla="*/ 3432412 w 3668512"/>
              <a:gd name="connsiteY81" fmla="*/ 2609564 h 2887282"/>
              <a:gd name="connsiteX82" fmla="*/ 3452883 w 3668512"/>
              <a:gd name="connsiteY82" fmla="*/ 2623212 h 2887282"/>
              <a:gd name="connsiteX83" fmla="*/ 3548418 w 3668512"/>
              <a:gd name="connsiteY83" fmla="*/ 2650508 h 2887282"/>
              <a:gd name="connsiteX84" fmla="*/ 3568889 w 3668512"/>
              <a:gd name="connsiteY84" fmla="*/ 2664155 h 2887282"/>
              <a:gd name="connsiteX85" fmla="*/ 3648075 w 3668512"/>
              <a:gd name="connsiteY85" fmla="*/ 2705099 h 2887282"/>
              <a:gd name="connsiteX86" fmla="*/ 3667267 w 3668512"/>
              <a:gd name="connsiteY86" fmla="*/ 2756349 h 2887282"/>
              <a:gd name="connsiteX87" fmla="*/ 3666627 w 3668512"/>
              <a:gd name="connsiteY87" fmla="*/ 2800633 h 2887282"/>
              <a:gd name="connsiteX88" fmla="*/ 3666627 w 3668512"/>
              <a:gd name="connsiteY8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661313 w 3668512"/>
              <a:gd name="connsiteY58" fmla="*/ 2261546 h 2887282"/>
              <a:gd name="connsiteX59" fmla="*/ 2681785 w 3668512"/>
              <a:gd name="connsiteY59" fmla="*/ 2275194 h 2887282"/>
              <a:gd name="connsiteX60" fmla="*/ 2709080 w 3668512"/>
              <a:gd name="connsiteY60" fmla="*/ 2282018 h 2887282"/>
              <a:gd name="connsiteX61" fmla="*/ 2750024 w 3668512"/>
              <a:gd name="connsiteY61" fmla="*/ 2309314 h 2887282"/>
              <a:gd name="connsiteX62" fmla="*/ 2770495 w 3668512"/>
              <a:gd name="connsiteY62" fmla="*/ 2322961 h 2887282"/>
              <a:gd name="connsiteX63" fmla="*/ 2790967 w 3668512"/>
              <a:gd name="connsiteY63" fmla="*/ 2329785 h 2887282"/>
              <a:gd name="connsiteX64" fmla="*/ 2811439 w 3668512"/>
              <a:gd name="connsiteY64" fmla="*/ 2343433 h 2887282"/>
              <a:gd name="connsiteX65" fmla="*/ 2886501 w 3668512"/>
              <a:gd name="connsiteY65" fmla="*/ 2357081 h 2887282"/>
              <a:gd name="connsiteX66" fmla="*/ 2927445 w 3668512"/>
              <a:gd name="connsiteY66" fmla="*/ 2370729 h 2887282"/>
              <a:gd name="connsiteX67" fmla="*/ 2968388 w 3668512"/>
              <a:gd name="connsiteY67" fmla="*/ 2391200 h 2887282"/>
              <a:gd name="connsiteX68" fmla="*/ 3009331 w 3668512"/>
              <a:gd name="connsiteY68" fmla="*/ 2418496 h 2887282"/>
              <a:gd name="connsiteX69" fmla="*/ 3050274 w 3668512"/>
              <a:gd name="connsiteY69" fmla="*/ 2445791 h 2887282"/>
              <a:gd name="connsiteX70" fmla="*/ 3070746 w 3668512"/>
              <a:gd name="connsiteY70" fmla="*/ 2452615 h 2887282"/>
              <a:gd name="connsiteX71" fmla="*/ 3091218 w 3668512"/>
              <a:gd name="connsiteY71" fmla="*/ 2466263 h 2887282"/>
              <a:gd name="connsiteX72" fmla="*/ 3111689 w 3668512"/>
              <a:gd name="connsiteY72" fmla="*/ 2473087 h 2887282"/>
              <a:gd name="connsiteX73" fmla="*/ 3132161 w 3668512"/>
              <a:gd name="connsiteY73" fmla="*/ 2486735 h 2887282"/>
              <a:gd name="connsiteX74" fmla="*/ 3173104 w 3668512"/>
              <a:gd name="connsiteY74" fmla="*/ 2500382 h 2887282"/>
              <a:gd name="connsiteX75" fmla="*/ 3214048 w 3668512"/>
              <a:gd name="connsiteY75" fmla="*/ 2520854 h 2887282"/>
              <a:gd name="connsiteX76" fmla="*/ 3234519 w 3668512"/>
              <a:gd name="connsiteY76" fmla="*/ 2534502 h 2887282"/>
              <a:gd name="connsiteX77" fmla="*/ 3275463 w 3668512"/>
              <a:gd name="connsiteY77" fmla="*/ 2548149 h 2887282"/>
              <a:gd name="connsiteX78" fmla="*/ 3323230 w 3668512"/>
              <a:gd name="connsiteY78" fmla="*/ 2568621 h 2887282"/>
              <a:gd name="connsiteX79" fmla="*/ 3391469 w 3668512"/>
              <a:gd name="connsiteY79" fmla="*/ 2589093 h 2887282"/>
              <a:gd name="connsiteX80" fmla="*/ 3432412 w 3668512"/>
              <a:gd name="connsiteY80" fmla="*/ 2609564 h 2887282"/>
              <a:gd name="connsiteX81" fmla="*/ 3452883 w 3668512"/>
              <a:gd name="connsiteY81" fmla="*/ 2623212 h 2887282"/>
              <a:gd name="connsiteX82" fmla="*/ 3548418 w 3668512"/>
              <a:gd name="connsiteY82" fmla="*/ 2650508 h 2887282"/>
              <a:gd name="connsiteX83" fmla="*/ 3568889 w 3668512"/>
              <a:gd name="connsiteY83" fmla="*/ 2664155 h 2887282"/>
              <a:gd name="connsiteX84" fmla="*/ 3648075 w 3668512"/>
              <a:gd name="connsiteY84" fmla="*/ 2705099 h 2887282"/>
              <a:gd name="connsiteX85" fmla="*/ 3667267 w 3668512"/>
              <a:gd name="connsiteY85" fmla="*/ 2756349 h 2887282"/>
              <a:gd name="connsiteX86" fmla="*/ 3666627 w 3668512"/>
              <a:gd name="connsiteY86" fmla="*/ 2800633 h 2887282"/>
              <a:gd name="connsiteX87" fmla="*/ 3666627 w 3668512"/>
              <a:gd name="connsiteY8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681785 w 3668512"/>
              <a:gd name="connsiteY58" fmla="*/ 2275194 h 2887282"/>
              <a:gd name="connsiteX59" fmla="*/ 2709080 w 3668512"/>
              <a:gd name="connsiteY59" fmla="*/ 2282018 h 2887282"/>
              <a:gd name="connsiteX60" fmla="*/ 2750024 w 3668512"/>
              <a:gd name="connsiteY60" fmla="*/ 2309314 h 2887282"/>
              <a:gd name="connsiteX61" fmla="*/ 2770495 w 3668512"/>
              <a:gd name="connsiteY61" fmla="*/ 2322961 h 2887282"/>
              <a:gd name="connsiteX62" fmla="*/ 2790967 w 3668512"/>
              <a:gd name="connsiteY62" fmla="*/ 2329785 h 2887282"/>
              <a:gd name="connsiteX63" fmla="*/ 2811439 w 3668512"/>
              <a:gd name="connsiteY63" fmla="*/ 2343433 h 2887282"/>
              <a:gd name="connsiteX64" fmla="*/ 2886501 w 3668512"/>
              <a:gd name="connsiteY64" fmla="*/ 2357081 h 2887282"/>
              <a:gd name="connsiteX65" fmla="*/ 2927445 w 3668512"/>
              <a:gd name="connsiteY65" fmla="*/ 2370729 h 2887282"/>
              <a:gd name="connsiteX66" fmla="*/ 2968388 w 3668512"/>
              <a:gd name="connsiteY66" fmla="*/ 2391200 h 2887282"/>
              <a:gd name="connsiteX67" fmla="*/ 3009331 w 3668512"/>
              <a:gd name="connsiteY67" fmla="*/ 2418496 h 2887282"/>
              <a:gd name="connsiteX68" fmla="*/ 3050274 w 3668512"/>
              <a:gd name="connsiteY68" fmla="*/ 2445791 h 2887282"/>
              <a:gd name="connsiteX69" fmla="*/ 3070746 w 3668512"/>
              <a:gd name="connsiteY69" fmla="*/ 2452615 h 2887282"/>
              <a:gd name="connsiteX70" fmla="*/ 3091218 w 3668512"/>
              <a:gd name="connsiteY70" fmla="*/ 2466263 h 2887282"/>
              <a:gd name="connsiteX71" fmla="*/ 3111689 w 3668512"/>
              <a:gd name="connsiteY71" fmla="*/ 2473087 h 2887282"/>
              <a:gd name="connsiteX72" fmla="*/ 3132161 w 3668512"/>
              <a:gd name="connsiteY72" fmla="*/ 2486735 h 2887282"/>
              <a:gd name="connsiteX73" fmla="*/ 3173104 w 3668512"/>
              <a:gd name="connsiteY73" fmla="*/ 2500382 h 2887282"/>
              <a:gd name="connsiteX74" fmla="*/ 3214048 w 3668512"/>
              <a:gd name="connsiteY74" fmla="*/ 2520854 h 2887282"/>
              <a:gd name="connsiteX75" fmla="*/ 3234519 w 3668512"/>
              <a:gd name="connsiteY75" fmla="*/ 2534502 h 2887282"/>
              <a:gd name="connsiteX76" fmla="*/ 3275463 w 3668512"/>
              <a:gd name="connsiteY76" fmla="*/ 2548149 h 2887282"/>
              <a:gd name="connsiteX77" fmla="*/ 3323230 w 3668512"/>
              <a:gd name="connsiteY77" fmla="*/ 2568621 h 2887282"/>
              <a:gd name="connsiteX78" fmla="*/ 3391469 w 3668512"/>
              <a:gd name="connsiteY78" fmla="*/ 2589093 h 2887282"/>
              <a:gd name="connsiteX79" fmla="*/ 3432412 w 3668512"/>
              <a:gd name="connsiteY79" fmla="*/ 2609564 h 2887282"/>
              <a:gd name="connsiteX80" fmla="*/ 3452883 w 3668512"/>
              <a:gd name="connsiteY80" fmla="*/ 2623212 h 2887282"/>
              <a:gd name="connsiteX81" fmla="*/ 3548418 w 3668512"/>
              <a:gd name="connsiteY81" fmla="*/ 2650508 h 2887282"/>
              <a:gd name="connsiteX82" fmla="*/ 3568889 w 3668512"/>
              <a:gd name="connsiteY82" fmla="*/ 2664155 h 2887282"/>
              <a:gd name="connsiteX83" fmla="*/ 3648075 w 3668512"/>
              <a:gd name="connsiteY83" fmla="*/ 2705099 h 2887282"/>
              <a:gd name="connsiteX84" fmla="*/ 3667267 w 3668512"/>
              <a:gd name="connsiteY84" fmla="*/ 2756349 h 2887282"/>
              <a:gd name="connsiteX85" fmla="*/ 3666627 w 3668512"/>
              <a:gd name="connsiteY85" fmla="*/ 2800633 h 2887282"/>
              <a:gd name="connsiteX86" fmla="*/ 3666627 w 3668512"/>
              <a:gd name="connsiteY8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790967 w 3668512"/>
              <a:gd name="connsiteY61" fmla="*/ 2329785 h 2887282"/>
              <a:gd name="connsiteX62" fmla="*/ 2811439 w 3668512"/>
              <a:gd name="connsiteY62" fmla="*/ 2343433 h 2887282"/>
              <a:gd name="connsiteX63" fmla="*/ 2886501 w 3668512"/>
              <a:gd name="connsiteY63" fmla="*/ 2357081 h 2887282"/>
              <a:gd name="connsiteX64" fmla="*/ 2927445 w 3668512"/>
              <a:gd name="connsiteY64" fmla="*/ 2370729 h 2887282"/>
              <a:gd name="connsiteX65" fmla="*/ 2968388 w 3668512"/>
              <a:gd name="connsiteY65" fmla="*/ 2391200 h 2887282"/>
              <a:gd name="connsiteX66" fmla="*/ 3009331 w 3668512"/>
              <a:gd name="connsiteY66" fmla="*/ 2418496 h 2887282"/>
              <a:gd name="connsiteX67" fmla="*/ 3050274 w 3668512"/>
              <a:gd name="connsiteY67" fmla="*/ 2445791 h 2887282"/>
              <a:gd name="connsiteX68" fmla="*/ 3070746 w 3668512"/>
              <a:gd name="connsiteY68" fmla="*/ 2452615 h 2887282"/>
              <a:gd name="connsiteX69" fmla="*/ 3091218 w 3668512"/>
              <a:gd name="connsiteY69" fmla="*/ 2466263 h 2887282"/>
              <a:gd name="connsiteX70" fmla="*/ 3111689 w 3668512"/>
              <a:gd name="connsiteY70" fmla="*/ 2473087 h 2887282"/>
              <a:gd name="connsiteX71" fmla="*/ 3132161 w 3668512"/>
              <a:gd name="connsiteY71" fmla="*/ 2486735 h 2887282"/>
              <a:gd name="connsiteX72" fmla="*/ 3173104 w 3668512"/>
              <a:gd name="connsiteY72" fmla="*/ 2500382 h 2887282"/>
              <a:gd name="connsiteX73" fmla="*/ 3214048 w 3668512"/>
              <a:gd name="connsiteY73" fmla="*/ 2520854 h 2887282"/>
              <a:gd name="connsiteX74" fmla="*/ 3234519 w 3668512"/>
              <a:gd name="connsiteY74" fmla="*/ 2534502 h 2887282"/>
              <a:gd name="connsiteX75" fmla="*/ 3275463 w 3668512"/>
              <a:gd name="connsiteY75" fmla="*/ 2548149 h 2887282"/>
              <a:gd name="connsiteX76" fmla="*/ 3323230 w 3668512"/>
              <a:gd name="connsiteY76" fmla="*/ 2568621 h 2887282"/>
              <a:gd name="connsiteX77" fmla="*/ 3391469 w 3668512"/>
              <a:gd name="connsiteY77" fmla="*/ 2589093 h 2887282"/>
              <a:gd name="connsiteX78" fmla="*/ 3432412 w 3668512"/>
              <a:gd name="connsiteY78" fmla="*/ 2609564 h 2887282"/>
              <a:gd name="connsiteX79" fmla="*/ 3452883 w 3668512"/>
              <a:gd name="connsiteY79" fmla="*/ 2623212 h 2887282"/>
              <a:gd name="connsiteX80" fmla="*/ 3548418 w 3668512"/>
              <a:gd name="connsiteY80" fmla="*/ 2650508 h 2887282"/>
              <a:gd name="connsiteX81" fmla="*/ 3568889 w 3668512"/>
              <a:gd name="connsiteY81" fmla="*/ 2664155 h 2887282"/>
              <a:gd name="connsiteX82" fmla="*/ 3648075 w 3668512"/>
              <a:gd name="connsiteY82" fmla="*/ 2705099 h 2887282"/>
              <a:gd name="connsiteX83" fmla="*/ 3667267 w 3668512"/>
              <a:gd name="connsiteY83" fmla="*/ 2756349 h 2887282"/>
              <a:gd name="connsiteX84" fmla="*/ 3666627 w 3668512"/>
              <a:gd name="connsiteY84" fmla="*/ 2800633 h 2887282"/>
              <a:gd name="connsiteX85" fmla="*/ 3666627 w 3668512"/>
              <a:gd name="connsiteY85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790967 w 3668512"/>
              <a:gd name="connsiteY61" fmla="*/ 2329785 h 2887282"/>
              <a:gd name="connsiteX62" fmla="*/ 2886501 w 3668512"/>
              <a:gd name="connsiteY62" fmla="*/ 2357081 h 2887282"/>
              <a:gd name="connsiteX63" fmla="*/ 2927445 w 3668512"/>
              <a:gd name="connsiteY63" fmla="*/ 2370729 h 2887282"/>
              <a:gd name="connsiteX64" fmla="*/ 2968388 w 3668512"/>
              <a:gd name="connsiteY64" fmla="*/ 2391200 h 2887282"/>
              <a:gd name="connsiteX65" fmla="*/ 3009331 w 3668512"/>
              <a:gd name="connsiteY65" fmla="*/ 2418496 h 2887282"/>
              <a:gd name="connsiteX66" fmla="*/ 3050274 w 3668512"/>
              <a:gd name="connsiteY66" fmla="*/ 2445791 h 2887282"/>
              <a:gd name="connsiteX67" fmla="*/ 3070746 w 3668512"/>
              <a:gd name="connsiteY67" fmla="*/ 2452615 h 2887282"/>
              <a:gd name="connsiteX68" fmla="*/ 3091218 w 3668512"/>
              <a:gd name="connsiteY68" fmla="*/ 2466263 h 2887282"/>
              <a:gd name="connsiteX69" fmla="*/ 3111689 w 3668512"/>
              <a:gd name="connsiteY69" fmla="*/ 2473087 h 2887282"/>
              <a:gd name="connsiteX70" fmla="*/ 3132161 w 3668512"/>
              <a:gd name="connsiteY70" fmla="*/ 2486735 h 2887282"/>
              <a:gd name="connsiteX71" fmla="*/ 3173104 w 3668512"/>
              <a:gd name="connsiteY71" fmla="*/ 2500382 h 2887282"/>
              <a:gd name="connsiteX72" fmla="*/ 3214048 w 3668512"/>
              <a:gd name="connsiteY72" fmla="*/ 2520854 h 2887282"/>
              <a:gd name="connsiteX73" fmla="*/ 3234519 w 3668512"/>
              <a:gd name="connsiteY73" fmla="*/ 2534502 h 2887282"/>
              <a:gd name="connsiteX74" fmla="*/ 3275463 w 3668512"/>
              <a:gd name="connsiteY74" fmla="*/ 2548149 h 2887282"/>
              <a:gd name="connsiteX75" fmla="*/ 3323230 w 3668512"/>
              <a:gd name="connsiteY75" fmla="*/ 2568621 h 2887282"/>
              <a:gd name="connsiteX76" fmla="*/ 3391469 w 3668512"/>
              <a:gd name="connsiteY76" fmla="*/ 2589093 h 2887282"/>
              <a:gd name="connsiteX77" fmla="*/ 3432412 w 3668512"/>
              <a:gd name="connsiteY77" fmla="*/ 2609564 h 2887282"/>
              <a:gd name="connsiteX78" fmla="*/ 3452883 w 3668512"/>
              <a:gd name="connsiteY78" fmla="*/ 2623212 h 2887282"/>
              <a:gd name="connsiteX79" fmla="*/ 3548418 w 3668512"/>
              <a:gd name="connsiteY79" fmla="*/ 2650508 h 2887282"/>
              <a:gd name="connsiteX80" fmla="*/ 3568889 w 3668512"/>
              <a:gd name="connsiteY80" fmla="*/ 2664155 h 2887282"/>
              <a:gd name="connsiteX81" fmla="*/ 3648075 w 3668512"/>
              <a:gd name="connsiteY81" fmla="*/ 2705099 h 2887282"/>
              <a:gd name="connsiteX82" fmla="*/ 3667267 w 3668512"/>
              <a:gd name="connsiteY82" fmla="*/ 2756349 h 2887282"/>
              <a:gd name="connsiteX83" fmla="*/ 3666627 w 3668512"/>
              <a:gd name="connsiteY83" fmla="*/ 2800633 h 2887282"/>
              <a:gd name="connsiteX84" fmla="*/ 3666627 w 3668512"/>
              <a:gd name="connsiteY84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886501 w 3668512"/>
              <a:gd name="connsiteY61" fmla="*/ 2357081 h 2887282"/>
              <a:gd name="connsiteX62" fmla="*/ 2927445 w 3668512"/>
              <a:gd name="connsiteY62" fmla="*/ 2370729 h 2887282"/>
              <a:gd name="connsiteX63" fmla="*/ 2968388 w 3668512"/>
              <a:gd name="connsiteY63" fmla="*/ 2391200 h 2887282"/>
              <a:gd name="connsiteX64" fmla="*/ 3009331 w 3668512"/>
              <a:gd name="connsiteY64" fmla="*/ 2418496 h 2887282"/>
              <a:gd name="connsiteX65" fmla="*/ 3050274 w 3668512"/>
              <a:gd name="connsiteY65" fmla="*/ 2445791 h 2887282"/>
              <a:gd name="connsiteX66" fmla="*/ 3070746 w 3668512"/>
              <a:gd name="connsiteY66" fmla="*/ 2452615 h 2887282"/>
              <a:gd name="connsiteX67" fmla="*/ 3091218 w 3668512"/>
              <a:gd name="connsiteY67" fmla="*/ 2466263 h 2887282"/>
              <a:gd name="connsiteX68" fmla="*/ 3111689 w 3668512"/>
              <a:gd name="connsiteY68" fmla="*/ 2473087 h 2887282"/>
              <a:gd name="connsiteX69" fmla="*/ 3132161 w 3668512"/>
              <a:gd name="connsiteY69" fmla="*/ 2486735 h 2887282"/>
              <a:gd name="connsiteX70" fmla="*/ 3173104 w 3668512"/>
              <a:gd name="connsiteY70" fmla="*/ 2500382 h 2887282"/>
              <a:gd name="connsiteX71" fmla="*/ 3214048 w 3668512"/>
              <a:gd name="connsiteY71" fmla="*/ 2520854 h 2887282"/>
              <a:gd name="connsiteX72" fmla="*/ 3234519 w 3668512"/>
              <a:gd name="connsiteY72" fmla="*/ 2534502 h 2887282"/>
              <a:gd name="connsiteX73" fmla="*/ 3275463 w 3668512"/>
              <a:gd name="connsiteY73" fmla="*/ 2548149 h 2887282"/>
              <a:gd name="connsiteX74" fmla="*/ 3323230 w 3668512"/>
              <a:gd name="connsiteY74" fmla="*/ 2568621 h 2887282"/>
              <a:gd name="connsiteX75" fmla="*/ 3391469 w 3668512"/>
              <a:gd name="connsiteY75" fmla="*/ 2589093 h 2887282"/>
              <a:gd name="connsiteX76" fmla="*/ 3432412 w 3668512"/>
              <a:gd name="connsiteY76" fmla="*/ 2609564 h 2887282"/>
              <a:gd name="connsiteX77" fmla="*/ 3452883 w 3668512"/>
              <a:gd name="connsiteY77" fmla="*/ 2623212 h 2887282"/>
              <a:gd name="connsiteX78" fmla="*/ 3548418 w 3668512"/>
              <a:gd name="connsiteY78" fmla="*/ 2650508 h 2887282"/>
              <a:gd name="connsiteX79" fmla="*/ 3568889 w 3668512"/>
              <a:gd name="connsiteY79" fmla="*/ 2664155 h 2887282"/>
              <a:gd name="connsiteX80" fmla="*/ 3648075 w 3668512"/>
              <a:gd name="connsiteY80" fmla="*/ 2705099 h 2887282"/>
              <a:gd name="connsiteX81" fmla="*/ 3667267 w 3668512"/>
              <a:gd name="connsiteY81" fmla="*/ 2756349 h 2887282"/>
              <a:gd name="connsiteX82" fmla="*/ 3666627 w 3668512"/>
              <a:gd name="connsiteY82" fmla="*/ 2800633 h 2887282"/>
              <a:gd name="connsiteX83" fmla="*/ 3666627 w 3668512"/>
              <a:gd name="connsiteY83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886501 w 3668512"/>
              <a:gd name="connsiteY60" fmla="*/ 2357081 h 2887282"/>
              <a:gd name="connsiteX61" fmla="*/ 2927445 w 3668512"/>
              <a:gd name="connsiteY61" fmla="*/ 2370729 h 2887282"/>
              <a:gd name="connsiteX62" fmla="*/ 2968388 w 3668512"/>
              <a:gd name="connsiteY62" fmla="*/ 2391200 h 2887282"/>
              <a:gd name="connsiteX63" fmla="*/ 3009331 w 3668512"/>
              <a:gd name="connsiteY63" fmla="*/ 2418496 h 2887282"/>
              <a:gd name="connsiteX64" fmla="*/ 3050274 w 3668512"/>
              <a:gd name="connsiteY64" fmla="*/ 2445791 h 2887282"/>
              <a:gd name="connsiteX65" fmla="*/ 3070746 w 3668512"/>
              <a:gd name="connsiteY65" fmla="*/ 2452615 h 2887282"/>
              <a:gd name="connsiteX66" fmla="*/ 3091218 w 3668512"/>
              <a:gd name="connsiteY66" fmla="*/ 2466263 h 2887282"/>
              <a:gd name="connsiteX67" fmla="*/ 3111689 w 3668512"/>
              <a:gd name="connsiteY67" fmla="*/ 2473087 h 2887282"/>
              <a:gd name="connsiteX68" fmla="*/ 3132161 w 3668512"/>
              <a:gd name="connsiteY68" fmla="*/ 2486735 h 2887282"/>
              <a:gd name="connsiteX69" fmla="*/ 3173104 w 3668512"/>
              <a:gd name="connsiteY69" fmla="*/ 2500382 h 2887282"/>
              <a:gd name="connsiteX70" fmla="*/ 3214048 w 3668512"/>
              <a:gd name="connsiteY70" fmla="*/ 2520854 h 2887282"/>
              <a:gd name="connsiteX71" fmla="*/ 3234519 w 3668512"/>
              <a:gd name="connsiteY71" fmla="*/ 2534502 h 2887282"/>
              <a:gd name="connsiteX72" fmla="*/ 3275463 w 3668512"/>
              <a:gd name="connsiteY72" fmla="*/ 2548149 h 2887282"/>
              <a:gd name="connsiteX73" fmla="*/ 3323230 w 3668512"/>
              <a:gd name="connsiteY73" fmla="*/ 2568621 h 2887282"/>
              <a:gd name="connsiteX74" fmla="*/ 3391469 w 3668512"/>
              <a:gd name="connsiteY74" fmla="*/ 2589093 h 2887282"/>
              <a:gd name="connsiteX75" fmla="*/ 3432412 w 3668512"/>
              <a:gd name="connsiteY75" fmla="*/ 2609564 h 2887282"/>
              <a:gd name="connsiteX76" fmla="*/ 3452883 w 3668512"/>
              <a:gd name="connsiteY76" fmla="*/ 2623212 h 2887282"/>
              <a:gd name="connsiteX77" fmla="*/ 3548418 w 3668512"/>
              <a:gd name="connsiteY77" fmla="*/ 2650508 h 2887282"/>
              <a:gd name="connsiteX78" fmla="*/ 3568889 w 3668512"/>
              <a:gd name="connsiteY78" fmla="*/ 2664155 h 2887282"/>
              <a:gd name="connsiteX79" fmla="*/ 3648075 w 3668512"/>
              <a:gd name="connsiteY79" fmla="*/ 2705099 h 2887282"/>
              <a:gd name="connsiteX80" fmla="*/ 3667267 w 3668512"/>
              <a:gd name="connsiteY80" fmla="*/ 2756349 h 2887282"/>
              <a:gd name="connsiteX81" fmla="*/ 3666627 w 3668512"/>
              <a:gd name="connsiteY81" fmla="*/ 2800633 h 2887282"/>
              <a:gd name="connsiteX82" fmla="*/ 3666627 w 3668512"/>
              <a:gd name="connsiteY8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2927445 w 3668512"/>
              <a:gd name="connsiteY60" fmla="*/ 2370729 h 2887282"/>
              <a:gd name="connsiteX61" fmla="*/ 2968388 w 3668512"/>
              <a:gd name="connsiteY61" fmla="*/ 2391200 h 2887282"/>
              <a:gd name="connsiteX62" fmla="*/ 3009331 w 3668512"/>
              <a:gd name="connsiteY62" fmla="*/ 2418496 h 2887282"/>
              <a:gd name="connsiteX63" fmla="*/ 3050274 w 3668512"/>
              <a:gd name="connsiteY63" fmla="*/ 2445791 h 2887282"/>
              <a:gd name="connsiteX64" fmla="*/ 3070746 w 3668512"/>
              <a:gd name="connsiteY64" fmla="*/ 2452615 h 2887282"/>
              <a:gd name="connsiteX65" fmla="*/ 3091218 w 3668512"/>
              <a:gd name="connsiteY65" fmla="*/ 2466263 h 2887282"/>
              <a:gd name="connsiteX66" fmla="*/ 3111689 w 3668512"/>
              <a:gd name="connsiteY66" fmla="*/ 2473087 h 2887282"/>
              <a:gd name="connsiteX67" fmla="*/ 3132161 w 3668512"/>
              <a:gd name="connsiteY67" fmla="*/ 2486735 h 2887282"/>
              <a:gd name="connsiteX68" fmla="*/ 3173104 w 3668512"/>
              <a:gd name="connsiteY68" fmla="*/ 2500382 h 2887282"/>
              <a:gd name="connsiteX69" fmla="*/ 3214048 w 3668512"/>
              <a:gd name="connsiteY69" fmla="*/ 2520854 h 2887282"/>
              <a:gd name="connsiteX70" fmla="*/ 3234519 w 3668512"/>
              <a:gd name="connsiteY70" fmla="*/ 2534502 h 2887282"/>
              <a:gd name="connsiteX71" fmla="*/ 3275463 w 3668512"/>
              <a:gd name="connsiteY71" fmla="*/ 2548149 h 2887282"/>
              <a:gd name="connsiteX72" fmla="*/ 3323230 w 3668512"/>
              <a:gd name="connsiteY72" fmla="*/ 2568621 h 2887282"/>
              <a:gd name="connsiteX73" fmla="*/ 3391469 w 3668512"/>
              <a:gd name="connsiteY73" fmla="*/ 2589093 h 2887282"/>
              <a:gd name="connsiteX74" fmla="*/ 3432412 w 3668512"/>
              <a:gd name="connsiteY74" fmla="*/ 2609564 h 2887282"/>
              <a:gd name="connsiteX75" fmla="*/ 3452883 w 3668512"/>
              <a:gd name="connsiteY75" fmla="*/ 2623212 h 2887282"/>
              <a:gd name="connsiteX76" fmla="*/ 3548418 w 3668512"/>
              <a:gd name="connsiteY76" fmla="*/ 2650508 h 2887282"/>
              <a:gd name="connsiteX77" fmla="*/ 3568889 w 3668512"/>
              <a:gd name="connsiteY77" fmla="*/ 2664155 h 2887282"/>
              <a:gd name="connsiteX78" fmla="*/ 3648075 w 3668512"/>
              <a:gd name="connsiteY78" fmla="*/ 2705099 h 2887282"/>
              <a:gd name="connsiteX79" fmla="*/ 3667267 w 3668512"/>
              <a:gd name="connsiteY79" fmla="*/ 2756349 h 2887282"/>
              <a:gd name="connsiteX80" fmla="*/ 3666627 w 3668512"/>
              <a:gd name="connsiteY80" fmla="*/ 2800633 h 2887282"/>
              <a:gd name="connsiteX81" fmla="*/ 3666627 w 3668512"/>
              <a:gd name="connsiteY8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2927445 w 3668512"/>
              <a:gd name="connsiteY60" fmla="*/ 2370729 h 2887282"/>
              <a:gd name="connsiteX61" fmla="*/ 3009331 w 3668512"/>
              <a:gd name="connsiteY61" fmla="*/ 2418496 h 2887282"/>
              <a:gd name="connsiteX62" fmla="*/ 3050274 w 3668512"/>
              <a:gd name="connsiteY62" fmla="*/ 2445791 h 2887282"/>
              <a:gd name="connsiteX63" fmla="*/ 3070746 w 3668512"/>
              <a:gd name="connsiteY63" fmla="*/ 2452615 h 2887282"/>
              <a:gd name="connsiteX64" fmla="*/ 3091218 w 3668512"/>
              <a:gd name="connsiteY64" fmla="*/ 2466263 h 2887282"/>
              <a:gd name="connsiteX65" fmla="*/ 3111689 w 3668512"/>
              <a:gd name="connsiteY65" fmla="*/ 2473087 h 2887282"/>
              <a:gd name="connsiteX66" fmla="*/ 3132161 w 3668512"/>
              <a:gd name="connsiteY66" fmla="*/ 2486735 h 2887282"/>
              <a:gd name="connsiteX67" fmla="*/ 3173104 w 3668512"/>
              <a:gd name="connsiteY67" fmla="*/ 2500382 h 2887282"/>
              <a:gd name="connsiteX68" fmla="*/ 3214048 w 3668512"/>
              <a:gd name="connsiteY68" fmla="*/ 2520854 h 2887282"/>
              <a:gd name="connsiteX69" fmla="*/ 3234519 w 3668512"/>
              <a:gd name="connsiteY69" fmla="*/ 2534502 h 2887282"/>
              <a:gd name="connsiteX70" fmla="*/ 3275463 w 3668512"/>
              <a:gd name="connsiteY70" fmla="*/ 2548149 h 2887282"/>
              <a:gd name="connsiteX71" fmla="*/ 3323230 w 3668512"/>
              <a:gd name="connsiteY71" fmla="*/ 2568621 h 2887282"/>
              <a:gd name="connsiteX72" fmla="*/ 3391469 w 3668512"/>
              <a:gd name="connsiteY72" fmla="*/ 2589093 h 2887282"/>
              <a:gd name="connsiteX73" fmla="*/ 3432412 w 3668512"/>
              <a:gd name="connsiteY73" fmla="*/ 2609564 h 2887282"/>
              <a:gd name="connsiteX74" fmla="*/ 3452883 w 3668512"/>
              <a:gd name="connsiteY74" fmla="*/ 2623212 h 2887282"/>
              <a:gd name="connsiteX75" fmla="*/ 3548418 w 3668512"/>
              <a:gd name="connsiteY75" fmla="*/ 2650508 h 2887282"/>
              <a:gd name="connsiteX76" fmla="*/ 3568889 w 3668512"/>
              <a:gd name="connsiteY76" fmla="*/ 2664155 h 2887282"/>
              <a:gd name="connsiteX77" fmla="*/ 3648075 w 3668512"/>
              <a:gd name="connsiteY77" fmla="*/ 2705099 h 2887282"/>
              <a:gd name="connsiteX78" fmla="*/ 3667267 w 3668512"/>
              <a:gd name="connsiteY78" fmla="*/ 2756349 h 2887282"/>
              <a:gd name="connsiteX79" fmla="*/ 3666627 w 3668512"/>
              <a:gd name="connsiteY79" fmla="*/ 2800633 h 2887282"/>
              <a:gd name="connsiteX80" fmla="*/ 3666627 w 3668512"/>
              <a:gd name="connsiteY8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091218 w 3668512"/>
              <a:gd name="connsiteY63" fmla="*/ 2466263 h 2887282"/>
              <a:gd name="connsiteX64" fmla="*/ 3111689 w 3668512"/>
              <a:gd name="connsiteY64" fmla="*/ 2473087 h 2887282"/>
              <a:gd name="connsiteX65" fmla="*/ 3132161 w 3668512"/>
              <a:gd name="connsiteY65" fmla="*/ 2486735 h 2887282"/>
              <a:gd name="connsiteX66" fmla="*/ 3173104 w 3668512"/>
              <a:gd name="connsiteY66" fmla="*/ 2500382 h 2887282"/>
              <a:gd name="connsiteX67" fmla="*/ 3214048 w 3668512"/>
              <a:gd name="connsiteY67" fmla="*/ 2520854 h 2887282"/>
              <a:gd name="connsiteX68" fmla="*/ 3234519 w 3668512"/>
              <a:gd name="connsiteY68" fmla="*/ 2534502 h 2887282"/>
              <a:gd name="connsiteX69" fmla="*/ 3275463 w 3668512"/>
              <a:gd name="connsiteY69" fmla="*/ 2548149 h 2887282"/>
              <a:gd name="connsiteX70" fmla="*/ 3323230 w 3668512"/>
              <a:gd name="connsiteY70" fmla="*/ 2568621 h 2887282"/>
              <a:gd name="connsiteX71" fmla="*/ 3391469 w 3668512"/>
              <a:gd name="connsiteY71" fmla="*/ 2589093 h 2887282"/>
              <a:gd name="connsiteX72" fmla="*/ 3432412 w 3668512"/>
              <a:gd name="connsiteY72" fmla="*/ 2609564 h 2887282"/>
              <a:gd name="connsiteX73" fmla="*/ 3452883 w 3668512"/>
              <a:gd name="connsiteY73" fmla="*/ 2623212 h 2887282"/>
              <a:gd name="connsiteX74" fmla="*/ 3548418 w 3668512"/>
              <a:gd name="connsiteY74" fmla="*/ 2650508 h 2887282"/>
              <a:gd name="connsiteX75" fmla="*/ 3568889 w 3668512"/>
              <a:gd name="connsiteY75" fmla="*/ 2664155 h 2887282"/>
              <a:gd name="connsiteX76" fmla="*/ 3648075 w 3668512"/>
              <a:gd name="connsiteY76" fmla="*/ 2705099 h 2887282"/>
              <a:gd name="connsiteX77" fmla="*/ 3667267 w 3668512"/>
              <a:gd name="connsiteY77" fmla="*/ 2756349 h 2887282"/>
              <a:gd name="connsiteX78" fmla="*/ 3666627 w 3668512"/>
              <a:gd name="connsiteY78" fmla="*/ 2800633 h 2887282"/>
              <a:gd name="connsiteX79" fmla="*/ 3666627 w 3668512"/>
              <a:gd name="connsiteY7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091218 w 3668512"/>
              <a:gd name="connsiteY63" fmla="*/ 2466263 h 2887282"/>
              <a:gd name="connsiteX64" fmla="*/ 3132161 w 3668512"/>
              <a:gd name="connsiteY64" fmla="*/ 2486735 h 2887282"/>
              <a:gd name="connsiteX65" fmla="*/ 3173104 w 3668512"/>
              <a:gd name="connsiteY65" fmla="*/ 2500382 h 2887282"/>
              <a:gd name="connsiteX66" fmla="*/ 3214048 w 3668512"/>
              <a:gd name="connsiteY66" fmla="*/ 2520854 h 2887282"/>
              <a:gd name="connsiteX67" fmla="*/ 3234519 w 3668512"/>
              <a:gd name="connsiteY67" fmla="*/ 2534502 h 2887282"/>
              <a:gd name="connsiteX68" fmla="*/ 3275463 w 3668512"/>
              <a:gd name="connsiteY68" fmla="*/ 2548149 h 2887282"/>
              <a:gd name="connsiteX69" fmla="*/ 3323230 w 3668512"/>
              <a:gd name="connsiteY69" fmla="*/ 2568621 h 2887282"/>
              <a:gd name="connsiteX70" fmla="*/ 3391469 w 3668512"/>
              <a:gd name="connsiteY70" fmla="*/ 2589093 h 2887282"/>
              <a:gd name="connsiteX71" fmla="*/ 3432412 w 3668512"/>
              <a:gd name="connsiteY71" fmla="*/ 2609564 h 2887282"/>
              <a:gd name="connsiteX72" fmla="*/ 3452883 w 3668512"/>
              <a:gd name="connsiteY72" fmla="*/ 2623212 h 2887282"/>
              <a:gd name="connsiteX73" fmla="*/ 3548418 w 3668512"/>
              <a:gd name="connsiteY73" fmla="*/ 2650508 h 2887282"/>
              <a:gd name="connsiteX74" fmla="*/ 3568889 w 3668512"/>
              <a:gd name="connsiteY74" fmla="*/ 2664155 h 2887282"/>
              <a:gd name="connsiteX75" fmla="*/ 3648075 w 3668512"/>
              <a:gd name="connsiteY75" fmla="*/ 2705099 h 2887282"/>
              <a:gd name="connsiteX76" fmla="*/ 3667267 w 3668512"/>
              <a:gd name="connsiteY76" fmla="*/ 2756349 h 2887282"/>
              <a:gd name="connsiteX77" fmla="*/ 3666627 w 3668512"/>
              <a:gd name="connsiteY77" fmla="*/ 2800633 h 2887282"/>
              <a:gd name="connsiteX78" fmla="*/ 3666627 w 3668512"/>
              <a:gd name="connsiteY7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132161 w 3668512"/>
              <a:gd name="connsiteY63" fmla="*/ 2486735 h 2887282"/>
              <a:gd name="connsiteX64" fmla="*/ 3173104 w 3668512"/>
              <a:gd name="connsiteY64" fmla="*/ 2500382 h 2887282"/>
              <a:gd name="connsiteX65" fmla="*/ 3214048 w 3668512"/>
              <a:gd name="connsiteY65" fmla="*/ 2520854 h 2887282"/>
              <a:gd name="connsiteX66" fmla="*/ 3234519 w 3668512"/>
              <a:gd name="connsiteY66" fmla="*/ 2534502 h 2887282"/>
              <a:gd name="connsiteX67" fmla="*/ 3275463 w 3668512"/>
              <a:gd name="connsiteY67" fmla="*/ 2548149 h 2887282"/>
              <a:gd name="connsiteX68" fmla="*/ 3323230 w 3668512"/>
              <a:gd name="connsiteY68" fmla="*/ 2568621 h 2887282"/>
              <a:gd name="connsiteX69" fmla="*/ 3391469 w 3668512"/>
              <a:gd name="connsiteY69" fmla="*/ 2589093 h 2887282"/>
              <a:gd name="connsiteX70" fmla="*/ 3432412 w 3668512"/>
              <a:gd name="connsiteY70" fmla="*/ 2609564 h 2887282"/>
              <a:gd name="connsiteX71" fmla="*/ 3452883 w 3668512"/>
              <a:gd name="connsiteY71" fmla="*/ 2623212 h 2887282"/>
              <a:gd name="connsiteX72" fmla="*/ 3548418 w 3668512"/>
              <a:gd name="connsiteY72" fmla="*/ 2650508 h 2887282"/>
              <a:gd name="connsiteX73" fmla="*/ 3568889 w 3668512"/>
              <a:gd name="connsiteY73" fmla="*/ 2664155 h 2887282"/>
              <a:gd name="connsiteX74" fmla="*/ 3648075 w 3668512"/>
              <a:gd name="connsiteY74" fmla="*/ 2705099 h 2887282"/>
              <a:gd name="connsiteX75" fmla="*/ 3667267 w 3668512"/>
              <a:gd name="connsiteY75" fmla="*/ 2756349 h 2887282"/>
              <a:gd name="connsiteX76" fmla="*/ 3666627 w 3668512"/>
              <a:gd name="connsiteY76" fmla="*/ 2800633 h 2887282"/>
              <a:gd name="connsiteX77" fmla="*/ 3666627 w 3668512"/>
              <a:gd name="connsiteY7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58704 w 3668512"/>
              <a:gd name="connsiteY52" fmla="*/ 2015887 h 2887282"/>
              <a:gd name="connsiteX53" fmla="*/ 2299648 w 3668512"/>
              <a:gd name="connsiteY53" fmla="*/ 2043182 h 2887282"/>
              <a:gd name="connsiteX54" fmla="*/ 2449773 w 3668512"/>
              <a:gd name="connsiteY54" fmla="*/ 2118245 h 2887282"/>
              <a:gd name="connsiteX55" fmla="*/ 2524836 w 3668512"/>
              <a:gd name="connsiteY55" fmla="*/ 2159188 h 2887282"/>
              <a:gd name="connsiteX56" fmla="*/ 2620370 w 3668512"/>
              <a:gd name="connsiteY56" fmla="*/ 2234251 h 2887282"/>
              <a:gd name="connsiteX57" fmla="*/ 2709080 w 3668512"/>
              <a:gd name="connsiteY57" fmla="*/ 2282018 h 2887282"/>
              <a:gd name="connsiteX58" fmla="*/ 2886501 w 3668512"/>
              <a:gd name="connsiteY58" fmla="*/ 2357081 h 2887282"/>
              <a:gd name="connsiteX59" fmla="*/ 3009331 w 3668512"/>
              <a:gd name="connsiteY59" fmla="*/ 2418496 h 2887282"/>
              <a:gd name="connsiteX60" fmla="*/ 3050274 w 3668512"/>
              <a:gd name="connsiteY60" fmla="*/ 2445791 h 2887282"/>
              <a:gd name="connsiteX61" fmla="*/ 3070746 w 3668512"/>
              <a:gd name="connsiteY61" fmla="*/ 2452615 h 2887282"/>
              <a:gd name="connsiteX62" fmla="*/ 3132161 w 3668512"/>
              <a:gd name="connsiteY62" fmla="*/ 2486735 h 2887282"/>
              <a:gd name="connsiteX63" fmla="*/ 3173104 w 3668512"/>
              <a:gd name="connsiteY63" fmla="*/ 2500382 h 2887282"/>
              <a:gd name="connsiteX64" fmla="*/ 3214048 w 3668512"/>
              <a:gd name="connsiteY64" fmla="*/ 2520854 h 2887282"/>
              <a:gd name="connsiteX65" fmla="*/ 3234519 w 3668512"/>
              <a:gd name="connsiteY65" fmla="*/ 2534502 h 2887282"/>
              <a:gd name="connsiteX66" fmla="*/ 3275463 w 3668512"/>
              <a:gd name="connsiteY66" fmla="*/ 2548149 h 2887282"/>
              <a:gd name="connsiteX67" fmla="*/ 3323230 w 3668512"/>
              <a:gd name="connsiteY67" fmla="*/ 2568621 h 2887282"/>
              <a:gd name="connsiteX68" fmla="*/ 3391469 w 3668512"/>
              <a:gd name="connsiteY68" fmla="*/ 2589093 h 2887282"/>
              <a:gd name="connsiteX69" fmla="*/ 3432412 w 3668512"/>
              <a:gd name="connsiteY69" fmla="*/ 2609564 h 2887282"/>
              <a:gd name="connsiteX70" fmla="*/ 3452883 w 3668512"/>
              <a:gd name="connsiteY70" fmla="*/ 2623212 h 2887282"/>
              <a:gd name="connsiteX71" fmla="*/ 3548418 w 3668512"/>
              <a:gd name="connsiteY71" fmla="*/ 2650508 h 2887282"/>
              <a:gd name="connsiteX72" fmla="*/ 3568889 w 3668512"/>
              <a:gd name="connsiteY72" fmla="*/ 2664155 h 2887282"/>
              <a:gd name="connsiteX73" fmla="*/ 3648075 w 3668512"/>
              <a:gd name="connsiteY73" fmla="*/ 2705099 h 2887282"/>
              <a:gd name="connsiteX74" fmla="*/ 3667267 w 3668512"/>
              <a:gd name="connsiteY74" fmla="*/ 2756349 h 2887282"/>
              <a:gd name="connsiteX75" fmla="*/ 3666627 w 3668512"/>
              <a:gd name="connsiteY75" fmla="*/ 2800633 h 2887282"/>
              <a:gd name="connsiteX76" fmla="*/ 3666627 w 3668512"/>
              <a:gd name="connsiteY7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90466 w 3668512"/>
              <a:gd name="connsiteY49" fmla="*/ 1954472 h 2887282"/>
              <a:gd name="connsiteX50" fmla="*/ 2217761 w 3668512"/>
              <a:gd name="connsiteY50" fmla="*/ 1981767 h 2887282"/>
              <a:gd name="connsiteX51" fmla="*/ 2258704 w 3668512"/>
              <a:gd name="connsiteY51" fmla="*/ 2015887 h 2887282"/>
              <a:gd name="connsiteX52" fmla="*/ 2299648 w 3668512"/>
              <a:gd name="connsiteY52" fmla="*/ 2043182 h 2887282"/>
              <a:gd name="connsiteX53" fmla="*/ 2449773 w 3668512"/>
              <a:gd name="connsiteY53" fmla="*/ 2118245 h 2887282"/>
              <a:gd name="connsiteX54" fmla="*/ 2524836 w 3668512"/>
              <a:gd name="connsiteY54" fmla="*/ 2159188 h 2887282"/>
              <a:gd name="connsiteX55" fmla="*/ 2620370 w 3668512"/>
              <a:gd name="connsiteY55" fmla="*/ 2234251 h 2887282"/>
              <a:gd name="connsiteX56" fmla="*/ 2709080 w 3668512"/>
              <a:gd name="connsiteY56" fmla="*/ 2282018 h 2887282"/>
              <a:gd name="connsiteX57" fmla="*/ 2886501 w 3668512"/>
              <a:gd name="connsiteY57" fmla="*/ 2357081 h 2887282"/>
              <a:gd name="connsiteX58" fmla="*/ 3009331 w 3668512"/>
              <a:gd name="connsiteY58" fmla="*/ 2418496 h 2887282"/>
              <a:gd name="connsiteX59" fmla="*/ 3050274 w 3668512"/>
              <a:gd name="connsiteY59" fmla="*/ 2445791 h 2887282"/>
              <a:gd name="connsiteX60" fmla="*/ 3070746 w 3668512"/>
              <a:gd name="connsiteY60" fmla="*/ 2452615 h 2887282"/>
              <a:gd name="connsiteX61" fmla="*/ 3132161 w 3668512"/>
              <a:gd name="connsiteY61" fmla="*/ 2486735 h 2887282"/>
              <a:gd name="connsiteX62" fmla="*/ 3173104 w 3668512"/>
              <a:gd name="connsiteY62" fmla="*/ 2500382 h 2887282"/>
              <a:gd name="connsiteX63" fmla="*/ 3214048 w 3668512"/>
              <a:gd name="connsiteY63" fmla="*/ 2520854 h 2887282"/>
              <a:gd name="connsiteX64" fmla="*/ 3234519 w 3668512"/>
              <a:gd name="connsiteY64" fmla="*/ 2534502 h 2887282"/>
              <a:gd name="connsiteX65" fmla="*/ 3275463 w 3668512"/>
              <a:gd name="connsiteY65" fmla="*/ 2548149 h 2887282"/>
              <a:gd name="connsiteX66" fmla="*/ 3323230 w 3668512"/>
              <a:gd name="connsiteY66" fmla="*/ 2568621 h 2887282"/>
              <a:gd name="connsiteX67" fmla="*/ 3391469 w 3668512"/>
              <a:gd name="connsiteY67" fmla="*/ 2589093 h 2887282"/>
              <a:gd name="connsiteX68" fmla="*/ 3432412 w 3668512"/>
              <a:gd name="connsiteY68" fmla="*/ 2609564 h 2887282"/>
              <a:gd name="connsiteX69" fmla="*/ 3452883 w 3668512"/>
              <a:gd name="connsiteY69" fmla="*/ 2623212 h 2887282"/>
              <a:gd name="connsiteX70" fmla="*/ 3548418 w 3668512"/>
              <a:gd name="connsiteY70" fmla="*/ 2650508 h 2887282"/>
              <a:gd name="connsiteX71" fmla="*/ 3568889 w 3668512"/>
              <a:gd name="connsiteY71" fmla="*/ 2664155 h 2887282"/>
              <a:gd name="connsiteX72" fmla="*/ 3648075 w 3668512"/>
              <a:gd name="connsiteY72" fmla="*/ 2705099 h 2887282"/>
              <a:gd name="connsiteX73" fmla="*/ 3667267 w 3668512"/>
              <a:gd name="connsiteY73" fmla="*/ 2756349 h 2887282"/>
              <a:gd name="connsiteX74" fmla="*/ 3666627 w 3668512"/>
              <a:gd name="connsiteY74" fmla="*/ 2800633 h 2887282"/>
              <a:gd name="connsiteX75" fmla="*/ 3666627 w 3668512"/>
              <a:gd name="connsiteY75" fmla="*/ 2887282 h 2887282"/>
              <a:gd name="connsiteX0" fmla="*/ 0 w 3668512"/>
              <a:gd name="connsiteY0" fmla="*/ 9666 h 2872210"/>
              <a:gd name="connsiteX1" fmla="*/ 388961 w 3668512"/>
              <a:gd name="connsiteY1" fmla="*/ 9666 h 2872210"/>
              <a:gd name="connsiteX2" fmla="*/ 443552 w 3668512"/>
              <a:gd name="connsiteY2" fmla="*/ 23314 h 2872210"/>
              <a:gd name="connsiteX3" fmla="*/ 484495 w 3668512"/>
              <a:gd name="connsiteY3" fmla="*/ 50609 h 2872210"/>
              <a:gd name="connsiteX4" fmla="*/ 532263 w 3668512"/>
              <a:gd name="connsiteY4" fmla="*/ 98376 h 2872210"/>
              <a:gd name="connsiteX5" fmla="*/ 545910 w 3668512"/>
              <a:gd name="connsiteY5" fmla="*/ 139320 h 2872210"/>
              <a:gd name="connsiteX6" fmla="*/ 655092 w 3668512"/>
              <a:gd name="connsiteY6" fmla="*/ 371332 h 2872210"/>
              <a:gd name="connsiteX7" fmla="*/ 723331 w 3668512"/>
              <a:gd name="connsiteY7" fmla="*/ 480514 h 2872210"/>
              <a:gd name="connsiteX8" fmla="*/ 736979 w 3668512"/>
              <a:gd name="connsiteY8" fmla="*/ 500985 h 2872210"/>
              <a:gd name="connsiteX9" fmla="*/ 757451 w 3668512"/>
              <a:gd name="connsiteY9" fmla="*/ 541929 h 2872210"/>
              <a:gd name="connsiteX10" fmla="*/ 771098 w 3668512"/>
              <a:gd name="connsiteY10" fmla="*/ 569224 h 2872210"/>
              <a:gd name="connsiteX11" fmla="*/ 812042 w 3668512"/>
              <a:gd name="connsiteY11" fmla="*/ 603343 h 2872210"/>
              <a:gd name="connsiteX12" fmla="*/ 859809 w 3668512"/>
              <a:gd name="connsiteY12" fmla="*/ 664758 h 2872210"/>
              <a:gd name="connsiteX13" fmla="*/ 873457 w 3668512"/>
              <a:gd name="connsiteY13" fmla="*/ 692054 h 2872210"/>
              <a:gd name="connsiteX14" fmla="*/ 914400 w 3668512"/>
              <a:gd name="connsiteY14" fmla="*/ 732997 h 2872210"/>
              <a:gd name="connsiteX15" fmla="*/ 948519 w 3668512"/>
              <a:gd name="connsiteY15" fmla="*/ 760293 h 2872210"/>
              <a:gd name="connsiteX16" fmla="*/ 975815 w 3668512"/>
              <a:gd name="connsiteY16" fmla="*/ 801236 h 2872210"/>
              <a:gd name="connsiteX17" fmla="*/ 1003110 w 3668512"/>
              <a:gd name="connsiteY17" fmla="*/ 842179 h 2872210"/>
              <a:gd name="connsiteX18" fmla="*/ 1016758 w 3668512"/>
              <a:gd name="connsiteY18" fmla="*/ 862651 h 2872210"/>
              <a:gd name="connsiteX19" fmla="*/ 1030406 w 3668512"/>
              <a:gd name="connsiteY19" fmla="*/ 883123 h 2872210"/>
              <a:gd name="connsiteX20" fmla="*/ 1050877 w 3668512"/>
              <a:gd name="connsiteY20" fmla="*/ 903594 h 2872210"/>
              <a:gd name="connsiteX21" fmla="*/ 1078173 w 3668512"/>
              <a:gd name="connsiteY21" fmla="*/ 944537 h 2872210"/>
              <a:gd name="connsiteX22" fmla="*/ 1105469 w 3668512"/>
              <a:gd name="connsiteY22" fmla="*/ 985481 h 2872210"/>
              <a:gd name="connsiteX23" fmla="*/ 1132764 w 3668512"/>
              <a:gd name="connsiteY23" fmla="*/ 1026424 h 2872210"/>
              <a:gd name="connsiteX24" fmla="*/ 1153236 w 3668512"/>
              <a:gd name="connsiteY24" fmla="*/ 1040072 h 2872210"/>
              <a:gd name="connsiteX25" fmla="*/ 1160060 w 3668512"/>
              <a:gd name="connsiteY25" fmla="*/ 1060543 h 2872210"/>
              <a:gd name="connsiteX26" fmla="*/ 1187355 w 3668512"/>
              <a:gd name="connsiteY26" fmla="*/ 1101487 h 2872210"/>
              <a:gd name="connsiteX27" fmla="*/ 1255594 w 3668512"/>
              <a:gd name="connsiteY27" fmla="*/ 1183373 h 2872210"/>
              <a:gd name="connsiteX28" fmla="*/ 1269242 w 3668512"/>
              <a:gd name="connsiteY28" fmla="*/ 1203845 h 2872210"/>
              <a:gd name="connsiteX29" fmla="*/ 1310185 w 3668512"/>
              <a:gd name="connsiteY29" fmla="*/ 1231140 h 2872210"/>
              <a:gd name="connsiteX30" fmla="*/ 1330657 w 3668512"/>
              <a:gd name="connsiteY30" fmla="*/ 1244788 h 2872210"/>
              <a:gd name="connsiteX31" fmla="*/ 1371600 w 3668512"/>
              <a:gd name="connsiteY31" fmla="*/ 1278908 h 2872210"/>
              <a:gd name="connsiteX32" fmla="*/ 1385248 w 3668512"/>
              <a:gd name="connsiteY32" fmla="*/ 1299379 h 2872210"/>
              <a:gd name="connsiteX33" fmla="*/ 1405719 w 3668512"/>
              <a:gd name="connsiteY33" fmla="*/ 1313027 h 2872210"/>
              <a:gd name="connsiteX34" fmla="*/ 1521725 w 3668512"/>
              <a:gd name="connsiteY34" fmla="*/ 1429033 h 2872210"/>
              <a:gd name="connsiteX35" fmla="*/ 1542197 w 3668512"/>
              <a:gd name="connsiteY35" fmla="*/ 1449505 h 2872210"/>
              <a:gd name="connsiteX36" fmla="*/ 1617260 w 3668512"/>
              <a:gd name="connsiteY36" fmla="*/ 1510920 h 2872210"/>
              <a:gd name="connsiteX37" fmla="*/ 1671851 w 3668512"/>
              <a:gd name="connsiteY37" fmla="*/ 1565511 h 2872210"/>
              <a:gd name="connsiteX38" fmla="*/ 1746913 w 3668512"/>
              <a:gd name="connsiteY38" fmla="*/ 1633749 h 2872210"/>
              <a:gd name="connsiteX39" fmla="*/ 1767385 w 3668512"/>
              <a:gd name="connsiteY39" fmla="*/ 1647397 h 2872210"/>
              <a:gd name="connsiteX40" fmla="*/ 1787857 w 3668512"/>
              <a:gd name="connsiteY40" fmla="*/ 1667869 h 2872210"/>
              <a:gd name="connsiteX41" fmla="*/ 1808328 w 3668512"/>
              <a:gd name="connsiteY41" fmla="*/ 1674693 h 2872210"/>
              <a:gd name="connsiteX42" fmla="*/ 1849271 w 3668512"/>
              <a:gd name="connsiteY42" fmla="*/ 1701988 h 2872210"/>
              <a:gd name="connsiteX43" fmla="*/ 1890215 w 3668512"/>
              <a:gd name="connsiteY43" fmla="*/ 1736108 h 2872210"/>
              <a:gd name="connsiteX44" fmla="*/ 1965277 w 3668512"/>
              <a:gd name="connsiteY44" fmla="*/ 1804346 h 2872210"/>
              <a:gd name="connsiteX45" fmla="*/ 2006221 w 3668512"/>
              <a:gd name="connsiteY45" fmla="*/ 1831642 h 2872210"/>
              <a:gd name="connsiteX46" fmla="*/ 2074460 w 3668512"/>
              <a:gd name="connsiteY46" fmla="*/ 1872585 h 2872210"/>
              <a:gd name="connsiteX47" fmla="*/ 2115403 w 3668512"/>
              <a:gd name="connsiteY47" fmla="*/ 1899881 h 2872210"/>
              <a:gd name="connsiteX48" fmla="*/ 2135874 w 3668512"/>
              <a:gd name="connsiteY48" fmla="*/ 1913529 h 2872210"/>
              <a:gd name="connsiteX49" fmla="*/ 2190466 w 3668512"/>
              <a:gd name="connsiteY49" fmla="*/ 1954472 h 2872210"/>
              <a:gd name="connsiteX50" fmla="*/ 2217761 w 3668512"/>
              <a:gd name="connsiteY50" fmla="*/ 1981767 h 2872210"/>
              <a:gd name="connsiteX51" fmla="*/ 2258704 w 3668512"/>
              <a:gd name="connsiteY51" fmla="*/ 2015887 h 2872210"/>
              <a:gd name="connsiteX52" fmla="*/ 2299648 w 3668512"/>
              <a:gd name="connsiteY52" fmla="*/ 2043182 h 2872210"/>
              <a:gd name="connsiteX53" fmla="*/ 2449773 w 3668512"/>
              <a:gd name="connsiteY53" fmla="*/ 2118245 h 2872210"/>
              <a:gd name="connsiteX54" fmla="*/ 2524836 w 3668512"/>
              <a:gd name="connsiteY54" fmla="*/ 2159188 h 2872210"/>
              <a:gd name="connsiteX55" fmla="*/ 2620370 w 3668512"/>
              <a:gd name="connsiteY55" fmla="*/ 2234251 h 2872210"/>
              <a:gd name="connsiteX56" fmla="*/ 2709080 w 3668512"/>
              <a:gd name="connsiteY56" fmla="*/ 2282018 h 2872210"/>
              <a:gd name="connsiteX57" fmla="*/ 2886501 w 3668512"/>
              <a:gd name="connsiteY57" fmla="*/ 2357081 h 2872210"/>
              <a:gd name="connsiteX58" fmla="*/ 3009331 w 3668512"/>
              <a:gd name="connsiteY58" fmla="*/ 2418496 h 2872210"/>
              <a:gd name="connsiteX59" fmla="*/ 3050274 w 3668512"/>
              <a:gd name="connsiteY59" fmla="*/ 2445791 h 2872210"/>
              <a:gd name="connsiteX60" fmla="*/ 3070746 w 3668512"/>
              <a:gd name="connsiteY60" fmla="*/ 2452615 h 2872210"/>
              <a:gd name="connsiteX61" fmla="*/ 3132161 w 3668512"/>
              <a:gd name="connsiteY61" fmla="*/ 2486735 h 2872210"/>
              <a:gd name="connsiteX62" fmla="*/ 3173104 w 3668512"/>
              <a:gd name="connsiteY62" fmla="*/ 2500382 h 2872210"/>
              <a:gd name="connsiteX63" fmla="*/ 3214048 w 3668512"/>
              <a:gd name="connsiteY63" fmla="*/ 2520854 h 2872210"/>
              <a:gd name="connsiteX64" fmla="*/ 3234519 w 3668512"/>
              <a:gd name="connsiteY64" fmla="*/ 2534502 h 2872210"/>
              <a:gd name="connsiteX65" fmla="*/ 3275463 w 3668512"/>
              <a:gd name="connsiteY65" fmla="*/ 2548149 h 2872210"/>
              <a:gd name="connsiteX66" fmla="*/ 3323230 w 3668512"/>
              <a:gd name="connsiteY66" fmla="*/ 2568621 h 2872210"/>
              <a:gd name="connsiteX67" fmla="*/ 3391469 w 3668512"/>
              <a:gd name="connsiteY67" fmla="*/ 2589093 h 2872210"/>
              <a:gd name="connsiteX68" fmla="*/ 3432412 w 3668512"/>
              <a:gd name="connsiteY68" fmla="*/ 2609564 h 2872210"/>
              <a:gd name="connsiteX69" fmla="*/ 3452883 w 3668512"/>
              <a:gd name="connsiteY69" fmla="*/ 2623212 h 2872210"/>
              <a:gd name="connsiteX70" fmla="*/ 3548418 w 3668512"/>
              <a:gd name="connsiteY70" fmla="*/ 2650508 h 2872210"/>
              <a:gd name="connsiteX71" fmla="*/ 3568889 w 3668512"/>
              <a:gd name="connsiteY71" fmla="*/ 2664155 h 2872210"/>
              <a:gd name="connsiteX72" fmla="*/ 3648075 w 3668512"/>
              <a:gd name="connsiteY72" fmla="*/ 2705099 h 2872210"/>
              <a:gd name="connsiteX73" fmla="*/ 3667267 w 3668512"/>
              <a:gd name="connsiteY73" fmla="*/ 2756349 h 2872210"/>
              <a:gd name="connsiteX74" fmla="*/ 3666627 w 3668512"/>
              <a:gd name="connsiteY74" fmla="*/ 2800633 h 2872210"/>
              <a:gd name="connsiteX75" fmla="*/ 3666627 w 3668512"/>
              <a:gd name="connsiteY75" fmla="*/ 2872210 h 28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668512" h="2872210">
                <a:moveTo>
                  <a:pt x="0" y="9666"/>
                </a:moveTo>
                <a:cubicBezTo>
                  <a:pt x="171019" y="-4586"/>
                  <a:pt x="102713" y="-1784"/>
                  <a:pt x="388961" y="9666"/>
                </a:cubicBezTo>
                <a:cubicBezTo>
                  <a:pt x="395480" y="9927"/>
                  <a:pt x="433569" y="17768"/>
                  <a:pt x="443552" y="23314"/>
                </a:cubicBezTo>
                <a:cubicBezTo>
                  <a:pt x="457890" y="31280"/>
                  <a:pt x="469710" y="38099"/>
                  <a:pt x="484495" y="50609"/>
                </a:cubicBezTo>
                <a:cubicBezTo>
                  <a:pt x="499280" y="63119"/>
                  <a:pt x="522027" y="83591"/>
                  <a:pt x="532263" y="98376"/>
                </a:cubicBezTo>
                <a:cubicBezTo>
                  <a:pt x="542499" y="113161"/>
                  <a:pt x="525439" y="93827"/>
                  <a:pt x="545910" y="139320"/>
                </a:cubicBezTo>
                <a:cubicBezTo>
                  <a:pt x="566381" y="184813"/>
                  <a:pt x="625522" y="314466"/>
                  <a:pt x="655092" y="371332"/>
                </a:cubicBezTo>
                <a:cubicBezTo>
                  <a:pt x="684662" y="428198"/>
                  <a:pt x="709683" y="458905"/>
                  <a:pt x="723331" y="480514"/>
                </a:cubicBezTo>
                <a:cubicBezTo>
                  <a:pt x="736979" y="502123"/>
                  <a:pt x="732430" y="494161"/>
                  <a:pt x="736979" y="500985"/>
                </a:cubicBezTo>
                <a:cubicBezTo>
                  <a:pt x="749491" y="538521"/>
                  <a:pt x="736285" y="504888"/>
                  <a:pt x="757451" y="541929"/>
                </a:cubicBezTo>
                <a:cubicBezTo>
                  <a:pt x="762498" y="550761"/>
                  <a:pt x="765186" y="560947"/>
                  <a:pt x="771098" y="569224"/>
                </a:cubicBezTo>
                <a:cubicBezTo>
                  <a:pt x="783040" y="585943"/>
                  <a:pt x="795717" y="592460"/>
                  <a:pt x="812042" y="603343"/>
                </a:cubicBezTo>
                <a:cubicBezTo>
                  <a:pt x="844690" y="652317"/>
                  <a:pt x="827738" y="632689"/>
                  <a:pt x="859809" y="664758"/>
                </a:cubicBezTo>
                <a:cubicBezTo>
                  <a:pt x="864358" y="673857"/>
                  <a:pt x="861400" y="676983"/>
                  <a:pt x="873457" y="692054"/>
                </a:cubicBezTo>
                <a:cubicBezTo>
                  <a:pt x="885514" y="707125"/>
                  <a:pt x="903694" y="716938"/>
                  <a:pt x="914400" y="732997"/>
                </a:cubicBezTo>
                <a:cubicBezTo>
                  <a:pt x="932038" y="759454"/>
                  <a:pt x="920267" y="750875"/>
                  <a:pt x="948519" y="760293"/>
                </a:cubicBezTo>
                <a:cubicBezTo>
                  <a:pt x="961570" y="799444"/>
                  <a:pt x="945997" y="762898"/>
                  <a:pt x="975815" y="801236"/>
                </a:cubicBezTo>
                <a:cubicBezTo>
                  <a:pt x="985885" y="814183"/>
                  <a:pt x="994012" y="828531"/>
                  <a:pt x="1003110" y="842179"/>
                </a:cubicBezTo>
                <a:lnTo>
                  <a:pt x="1016758" y="862651"/>
                </a:lnTo>
                <a:cubicBezTo>
                  <a:pt x="1021307" y="869475"/>
                  <a:pt x="1024607" y="877324"/>
                  <a:pt x="1030406" y="883123"/>
                </a:cubicBezTo>
                <a:cubicBezTo>
                  <a:pt x="1037230" y="889947"/>
                  <a:pt x="1044952" y="895977"/>
                  <a:pt x="1050877" y="903594"/>
                </a:cubicBezTo>
                <a:cubicBezTo>
                  <a:pt x="1060947" y="916541"/>
                  <a:pt x="1069074" y="930889"/>
                  <a:pt x="1078173" y="944537"/>
                </a:cubicBezTo>
                <a:lnTo>
                  <a:pt x="1105469" y="985481"/>
                </a:lnTo>
                <a:cubicBezTo>
                  <a:pt x="1105470" y="985483"/>
                  <a:pt x="1132763" y="1026423"/>
                  <a:pt x="1132764" y="1026424"/>
                </a:cubicBezTo>
                <a:lnTo>
                  <a:pt x="1153236" y="1040072"/>
                </a:lnTo>
                <a:cubicBezTo>
                  <a:pt x="1155511" y="1046896"/>
                  <a:pt x="1156567" y="1054255"/>
                  <a:pt x="1160060" y="1060543"/>
                </a:cubicBezTo>
                <a:cubicBezTo>
                  <a:pt x="1168026" y="1074882"/>
                  <a:pt x="1171433" y="1081015"/>
                  <a:pt x="1187355" y="1101487"/>
                </a:cubicBezTo>
                <a:cubicBezTo>
                  <a:pt x="1203277" y="1121959"/>
                  <a:pt x="1241946" y="1166313"/>
                  <a:pt x="1255594" y="1183373"/>
                </a:cubicBezTo>
                <a:cubicBezTo>
                  <a:pt x="1260143" y="1190197"/>
                  <a:pt x="1263070" y="1198444"/>
                  <a:pt x="1269242" y="1203845"/>
                </a:cubicBezTo>
                <a:cubicBezTo>
                  <a:pt x="1281586" y="1214646"/>
                  <a:pt x="1296537" y="1222042"/>
                  <a:pt x="1310185" y="1231140"/>
                </a:cubicBezTo>
                <a:cubicBezTo>
                  <a:pt x="1317009" y="1235689"/>
                  <a:pt x="1324858" y="1238989"/>
                  <a:pt x="1330657" y="1244788"/>
                </a:cubicBezTo>
                <a:cubicBezTo>
                  <a:pt x="1356927" y="1271059"/>
                  <a:pt x="1343098" y="1259907"/>
                  <a:pt x="1371600" y="1278908"/>
                </a:cubicBezTo>
                <a:cubicBezTo>
                  <a:pt x="1376149" y="1285732"/>
                  <a:pt x="1379449" y="1293580"/>
                  <a:pt x="1385248" y="1299379"/>
                </a:cubicBezTo>
                <a:cubicBezTo>
                  <a:pt x="1391047" y="1305178"/>
                  <a:pt x="1382973" y="1291418"/>
                  <a:pt x="1405719" y="1313027"/>
                </a:cubicBezTo>
                <a:cubicBezTo>
                  <a:pt x="1428465" y="1334636"/>
                  <a:pt x="1498979" y="1406287"/>
                  <a:pt x="1521725" y="1429033"/>
                </a:cubicBezTo>
                <a:cubicBezTo>
                  <a:pt x="1544471" y="1451779"/>
                  <a:pt x="1526275" y="1435857"/>
                  <a:pt x="1542197" y="1449505"/>
                </a:cubicBezTo>
                <a:cubicBezTo>
                  <a:pt x="1558120" y="1463153"/>
                  <a:pt x="1595651" y="1491586"/>
                  <a:pt x="1617260" y="1510920"/>
                </a:cubicBezTo>
                <a:cubicBezTo>
                  <a:pt x="1638869" y="1530254"/>
                  <a:pt x="1650242" y="1545040"/>
                  <a:pt x="1671851" y="1565511"/>
                </a:cubicBezTo>
                <a:cubicBezTo>
                  <a:pt x="1693460" y="1585982"/>
                  <a:pt x="1730991" y="1620101"/>
                  <a:pt x="1746913" y="1633749"/>
                </a:cubicBezTo>
                <a:cubicBezTo>
                  <a:pt x="1762835" y="1647397"/>
                  <a:pt x="1761586" y="1641598"/>
                  <a:pt x="1767385" y="1647397"/>
                </a:cubicBezTo>
                <a:cubicBezTo>
                  <a:pt x="1774209" y="1654221"/>
                  <a:pt x="1779827" y="1662516"/>
                  <a:pt x="1787857" y="1667869"/>
                </a:cubicBezTo>
                <a:cubicBezTo>
                  <a:pt x="1793842" y="1671859"/>
                  <a:pt x="1802040" y="1671200"/>
                  <a:pt x="1808328" y="1674693"/>
                </a:cubicBezTo>
                <a:cubicBezTo>
                  <a:pt x="1822666" y="1682659"/>
                  <a:pt x="1835623" y="1692890"/>
                  <a:pt x="1849271" y="1701988"/>
                </a:cubicBezTo>
                <a:cubicBezTo>
                  <a:pt x="1900099" y="1735873"/>
                  <a:pt x="1870881" y="1719048"/>
                  <a:pt x="1890215" y="1736108"/>
                </a:cubicBezTo>
                <a:cubicBezTo>
                  <a:pt x="1909549" y="1753168"/>
                  <a:pt x="1945943" y="1788424"/>
                  <a:pt x="1965277" y="1804346"/>
                </a:cubicBezTo>
                <a:cubicBezTo>
                  <a:pt x="1978925" y="1813445"/>
                  <a:pt x="1991550" y="1824306"/>
                  <a:pt x="2006221" y="1831642"/>
                </a:cubicBezTo>
                <a:cubicBezTo>
                  <a:pt x="2048183" y="1852624"/>
                  <a:pt x="2025058" y="1839650"/>
                  <a:pt x="2074460" y="1872585"/>
                </a:cubicBezTo>
                <a:lnTo>
                  <a:pt x="2115403" y="1899881"/>
                </a:lnTo>
                <a:cubicBezTo>
                  <a:pt x="2122227" y="1904430"/>
                  <a:pt x="2123364" y="1904431"/>
                  <a:pt x="2135874" y="1913529"/>
                </a:cubicBezTo>
                <a:cubicBezTo>
                  <a:pt x="2148384" y="1922627"/>
                  <a:pt x="2176818" y="1943099"/>
                  <a:pt x="2190466" y="1954472"/>
                </a:cubicBezTo>
                <a:cubicBezTo>
                  <a:pt x="2204114" y="1965845"/>
                  <a:pt x="2206388" y="1971531"/>
                  <a:pt x="2217761" y="1981767"/>
                </a:cubicBezTo>
                <a:cubicBezTo>
                  <a:pt x="2229134" y="1992003"/>
                  <a:pt x="2245056" y="2005651"/>
                  <a:pt x="2258704" y="2015887"/>
                </a:cubicBezTo>
                <a:cubicBezTo>
                  <a:pt x="2272352" y="2026123"/>
                  <a:pt x="2263672" y="2031190"/>
                  <a:pt x="2299648" y="2043182"/>
                </a:cubicBezTo>
                <a:cubicBezTo>
                  <a:pt x="2331493" y="2060242"/>
                  <a:pt x="2412242" y="2098911"/>
                  <a:pt x="2449773" y="2118245"/>
                </a:cubicBezTo>
                <a:cubicBezTo>
                  <a:pt x="2487304" y="2137579"/>
                  <a:pt x="2496403" y="2139854"/>
                  <a:pt x="2524836" y="2159188"/>
                </a:cubicBezTo>
                <a:cubicBezTo>
                  <a:pt x="2553269" y="2178522"/>
                  <a:pt x="2589663" y="2213779"/>
                  <a:pt x="2620370" y="2234251"/>
                </a:cubicBezTo>
                <a:cubicBezTo>
                  <a:pt x="2651077" y="2254723"/>
                  <a:pt x="2687471" y="2269508"/>
                  <a:pt x="2709080" y="2282018"/>
                </a:cubicBezTo>
                <a:cubicBezTo>
                  <a:pt x="2753435" y="2302490"/>
                  <a:pt x="2836459" y="2334335"/>
                  <a:pt x="2886501" y="2357081"/>
                </a:cubicBezTo>
                <a:cubicBezTo>
                  <a:pt x="2936543" y="2379827"/>
                  <a:pt x="2982036" y="2403711"/>
                  <a:pt x="3009331" y="2418496"/>
                </a:cubicBezTo>
                <a:cubicBezTo>
                  <a:pt x="3036626" y="2433281"/>
                  <a:pt x="3034713" y="2440604"/>
                  <a:pt x="3050274" y="2445791"/>
                </a:cubicBezTo>
                <a:cubicBezTo>
                  <a:pt x="3057098" y="2448066"/>
                  <a:pt x="3057098" y="2445791"/>
                  <a:pt x="3070746" y="2452615"/>
                </a:cubicBezTo>
                <a:cubicBezTo>
                  <a:pt x="3084394" y="2459439"/>
                  <a:pt x="3115101" y="2478774"/>
                  <a:pt x="3132161" y="2486735"/>
                </a:cubicBezTo>
                <a:cubicBezTo>
                  <a:pt x="3149221" y="2494696"/>
                  <a:pt x="3161134" y="2492402"/>
                  <a:pt x="3173104" y="2500382"/>
                </a:cubicBezTo>
                <a:cubicBezTo>
                  <a:pt x="3199561" y="2518020"/>
                  <a:pt x="3185795" y="2511436"/>
                  <a:pt x="3214048" y="2520854"/>
                </a:cubicBezTo>
                <a:cubicBezTo>
                  <a:pt x="3220872" y="2525403"/>
                  <a:pt x="3227025" y="2531171"/>
                  <a:pt x="3234519" y="2534502"/>
                </a:cubicBezTo>
                <a:cubicBezTo>
                  <a:pt x="3247665" y="2540345"/>
                  <a:pt x="3275463" y="2548149"/>
                  <a:pt x="3275463" y="2548149"/>
                </a:cubicBezTo>
                <a:cubicBezTo>
                  <a:pt x="3307941" y="2569802"/>
                  <a:pt x="3283171" y="2556603"/>
                  <a:pt x="3323230" y="2568621"/>
                </a:cubicBezTo>
                <a:cubicBezTo>
                  <a:pt x="3406298" y="2593542"/>
                  <a:pt x="3328554" y="2573364"/>
                  <a:pt x="3391469" y="2589093"/>
                </a:cubicBezTo>
                <a:cubicBezTo>
                  <a:pt x="3450144" y="2628208"/>
                  <a:pt x="3375901" y="2581308"/>
                  <a:pt x="3432412" y="2609564"/>
                </a:cubicBezTo>
                <a:cubicBezTo>
                  <a:pt x="3439747" y="2613232"/>
                  <a:pt x="3445176" y="2620409"/>
                  <a:pt x="3452883" y="2623212"/>
                </a:cubicBezTo>
                <a:cubicBezTo>
                  <a:pt x="3462894" y="2626852"/>
                  <a:pt x="3534576" y="2641280"/>
                  <a:pt x="3548418" y="2650508"/>
                </a:cubicBezTo>
                <a:cubicBezTo>
                  <a:pt x="3555242" y="2655057"/>
                  <a:pt x="3552280" y="2655057"/>
                  <a:pt x="3568889" y="2664155"/>
                </a:cubicBezTo>
                <a:cubicBezTo>
                  <a:pt x="3585498" y="2673253"/>
                  <a:pt x="3631679" y="2689733"/>
                  <a:pt x="3648075" y="2705099"/>
                </a:cubicBezTo>
                <a:cubicBezTo>
                  <a:pt x="3664471" y="2720465"/>
                  <a:pt x="3664175" y="2740427"/>
                  <a:pt x="3667267" y="2756349"/>
                </a:cubicBezTo>
                <a:cubicBezTo>
                  <a:pt x="3670359" y="2772271"/>
                  <a:pt x="3666734" y="2781323"/>
                  <a:pt x="3666627" y="2800633"/>
                </a:cubicBezTo>
                <a:cubicBezTo>
                  <a:pt x="3666520" y="2819943"/>
                  <a:pt x="3666627" y="2844914"/>
                  <a:pt x="3666627" y="2872210"/>
                </a:cubicBezTo>
              </a:path>
            </a:pathLst>
          </a:custGeom>
          <a:noFill/>
          <a:ln w="8572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6" name="Picture 2" descr="C:\Users\emilbjo\Documents\NOW-book\Tutorial\PIMRC 2013\Section 1-3 Slides\function-definiti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1" r="43139" b="40712"/>
          <a:stretch/>
        </p:blipFill>
        <p:spPr bwMode="auto">
          <a:xfrm>
            <a:off x="4820586" y="4311146"/>
            <a:ext cx="453312" cy="3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 bwMode="auto">
          <a:xfrm flipV="1">
            <a:off x="5502414" y="5364013"/>
            <a:ext cx="2435780" cy="504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0241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Resource </a:t>
            </a:r>
            <a:r>
              <a:rPr lang="en-US" dirty="0" smtClean="0"/>
              <a:t>Management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Resource Management</a:t>
            </a:r>
          </a:p>
          <a:p>
            <a:pPr lvl="1"/>
            <a:r>
              <a:rPr lang="en-US" dirty="0" smtClean="0"/>
              <a:t>Formulated as search in robust performance region</a:t>
            </a:r>
            <a:r>
              <a:rPr lang="en-US" dirty="0"/>
              <a:t>:</a:t>
            </a:r>
          </a:p>
          <a:p>
            <a:pPr lvl="1"/>
            <a:endParaRPr lang="sv-SE" dirty="0" smtClean="0"/>
          </a:p>
          <a:p>
            <a:pPr lvl="1"/>
            <a:endParaRPr lang="sv-SE" dirty="0"/>
          </a:p>
          <a:p>
            <a:pPr lvl="1"/>
            <a:endParaRPr lang="sv-SE" dirty="0" smtClean="0"/>
          </a:p>
          <a:p>
            <a:r>
              <a:rPr lang="en-US" dirty="0" smtClean="0"/>
              <a:t>Subjective </a:t>
            </a:r>
            <a:r>
              <a:rPr lang="en-US" dirty="0"/>
              <a:t>Utility </a:t>
            </a:r>
            <a:r>
              <a:rPr lang="en-US" dirty="0" smtClean="0"/>
              <a:t>Functions:</a:t>
            </a:r>
            <a:endParaRPr lang="en-US" dirty="0"/>
          </a:p>
          <a:p>
            <a:pPr marL="638175" lvl="1" indent="-342900">
              <a:spcAft>
                <a:spcPts val="200"/>
              </a:spcAft>
            </a:pPr>
            <a:r>
              <a:rPr lang="en-US" dirty="0" smtClean="0"/>
              <a:t>Sum </a:t>
            </a:r>
            <a:r>
              <a:rPr lang="en-US" dirty="0"/>
              <a:t>performance:</a:t>
            </a:r>
          </a:p>
          <a:p>
            <a:pPr marL="638175" lvl="1" indent="-342900">
              <a:spcAft>
                <a:spcPts val="200"/>
              </a:spcAft>
            </a:pPr>
            <a:r>
              <a:rPr lang="en-US" dirty="0"/>
              <a:t>Proportional fairness:</a:t>
            </a:r>
          </a:p>
          <a:p>
            <a:pPr marL="638175" lvl="1" indent="-342900">
              <a:spcAft>
                <a:spcPts val="200"/>
              </a:spcAft>
            </a:pPr>
            <a:r>
              <a:rPr lang="en-US" dirty="0"/>
              <a:t>Harmonic mean:</a:t>
            </a:r>
          </a:p>
          <a:p>
            <a:pPr marL="638175" lvl="1" indent="-342900">
              <a:spcAft>
                <a:spcPts val="200"/>
              </a:spcAft>
            </a:pPr>
            <a:r>
              <a:rPr lang="en-US" dirty="0"/>
              <a:t>Max-min fairness:</a:t>
            </a:r>
          </a:p>
          <a:p>
            <a:pPr lvl="1"/>
            <a:endParaRPr lang="sv-SE" dirty="0"/>
          </a:p>
        </p:txBody>
      </p:sp>
      <p:pic>
        <p:nvPicPr>
          <p:cNvPr id="7" name="Picture 4" descr="C:\Users\emilbjo\Documents\Spara (Arkiv)\Journal\2011 - Transactions on Signal Processing 5\Presentation\rate-space-formul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78" y="2228082"/>
            <a:ext cx="2102957" cy="68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3049012" y="5652045"/>
            <a:ext cx="4817174" cy="1402141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b="1" dirty="0" smtClean="0">
                <a:latin typeface="+mj-lt"/>
              </a:rPr>
              <a:t>Recall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dirty="0" smtClean="0">
                <a:latin typeface="+mj-lt"/>
              </a:rPr>
              <a:t>We can solve any such problem if the “easy” problem is solvable</a:t>
            </a:r>
          </a:p>
        </p:txBody>
      </p:sp>
      <p:pic>
        <p:nvPicPr>
          <p:cNvPr id="13" name="Picture 4" descr="C:\Users\emilbjo\Documents\Presentationer\2012-10 Supelec\func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69" y="3338938"/>
            <a:ext cx="5318001" cy="196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3408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Wireless Connectivity</a:t>
            </a:r>
          </a:p>
          <a:p>
            <a:pPr lvl="1"/>
            <a:r>
              <a:rPr lang="en-US" dirty="0" smtClean="0"/>
              <a:t>A natural part of our lives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5129882" y="2699717"/>
            <a:ext cx="1584176" cy="6692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 smtClean="0">
                <a:latin typeface="+mj-lt"/>
              </a:rPr>
              <a:t>Video streaming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8370242" y="1403573"/>
            <a:ext cx="2014008" cy="43204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 smtClean="0">
                <a:latin typeface="+mj-lt"/>
              </a:rPr>
              <a:t>Text messages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129882" y="1670413"/>
            <a:ext cx="1440160" cy="43204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 smtClean="0">
                <a:latin typeface="+mj-lt"/>
              </a:rPr>
              <a:t>Voice call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5273898" y="3758645"/>
            <a:ext cx="1440160" cy="43204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 smtClean="0">
                <a:latin typeface="+mj-lt"/>
              </a:rPr>
              <a:t>Gaming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8658274" y="2270623"/>
            <a:ext cx="1440160" cy="71712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 smtClean="0">
                <a:latin typeface="+mj-lt"/>
              </a:rPr>
              <a:t>Social networks</a:t>
            </a:r>
          </a:p>
        </p:txBody>
      </p:sp>
      <p:cxnSp>
        <p:nvCxnSpPr>
          <p:cNvPr id="12" name="Straight Connector 11"/>
          <p:cNvCxnSpPr>
            <a:stCxn id="9" idx="3"/>
          </p:cNvCxnSpPr>
          <p:nvPr/>
        </p:nvCxnSpPr>
        <p:spPr bwMode="auto">
          <a:xfrm>
            <a:off x="6570042" y="1886437"/>
            <a:ext cx="648072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7" idx="3"/>
          </p:cNvCxnSpPr>
          <p:nvPr/>
        </p:nvCxnSpPr>
        <p:spPr bwMode="auto">
          <a:xfrm flipV="1">
            <a:off x="6714058" y="2699717"/>
            <a:ext cx="648072" cy="3346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stCxn id="8" idx="1"/>
          </p:cNvCxnSpPr>
          <p:nvPr/>
        </p:nvCxnSpPr>
        <p:spPr bwMode="auto">
          <a:xfrm flipH="1">
            <a:off x="8010202" y="1619597"/>
            <a:ext cx="360040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10" idx="3"/>
          </p:cNvCxnSpPr>
          <p:nvPr/>
        </p:nvCxnSpPr>
        <p:spPr bwMode="auto">
          <a:xfrm flipV="1">
            <a:off x="6714058" y="3614629"/>
            <a:ext cx="648072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19" idx="1"/>
          </p:cNvCxnSpPr>
          <p:nvPr/>
        </p:nvCxnSpPr>
        <p:spPr bwMode="auto">
          <a:xfrm flipH="1">
            <a:off x="8226226" y="3635821"/>
            <a:ext cx="324036" cy="72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11" idx="1"/>
          </p:cNvCxnSpPr>
          <p:nvPr/>
        </p:nvCxnSpPr>
        <p:spPr bwMode="auto">
          <a:xfrm flipH="1">
            <a:off x="8082210" y="2629186"/>
            <a:ext cx="576064" cy="1879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3" descr="C:\Users\emilbjo\Documents\Presentationer\ISY-dagen\ph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082" y="1238365"/>
            <a:ext cx="1376569" cy="3117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 bwMode="auto">
          <a:xfrm>
            <a:off x="8550262" y="3419797"/>
            <a:ext cx="1980220" cy="43204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i="0" dirty="0" smtClean="0">
                <a:latin typeface="+mj-lt"/>
              </a:rPr>
              <a:t>Web browsing</a:t>
            </a:r>
          </a:p>
        </p:txBody>
      </p:sp>
      <p:cxnSp>
        <p:nvCxnSpPr>
          <p:cNvPr id="29" name="Elbow Connector 28"/>
          <p:cNvCxnSpPr/>
          <p:nvPr/>
        </p:nvCxnSpPr>
        <p:spPr bwMode="auto">
          <a:xfrm>
            <a:off x="0" y="2629186"/>
            <a:ext cx="10691813" cy="2086755"/>
          </a:xfrm>
          <a:prstGeom prst="bentConnector3">
            <a:avLst>
              <a:gd name="adj1" fmla="val 4411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Content Placeholder 5"/>
          <p:cNvSpPr txBox="1">
            <a:spLocks/>
          </p:cNvSpPr>
          <p:nvPr/>
        </p:nvSpPr>
        <p:spPr bwMode="auto">
          <a:xfrm>
            <a:off x="4897073" y="4927768"/>
            <a:ext cx="5417385" cy="21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Rapid Network Traffic Growth</a:t>
            </a:r>
          </a:p>
          <a:p>
            <a:pPr lvl="1"/>
            <a:r>
              <a:rPr lang="en-US" dirty="0"/>
              <a:t>61% annual data traffic growth</a:t>
            </a:r>
          </a:p>
          <a:p>
            <a:pPr lvl="1"/>
            <a:r>
              <a:rPr lang="en-US" dirty="0"/>
              <a:t>Exponential increase!</a:t>
            </a:r>
          </a:p>
          <a:p>
            <a:pPr lvl="1">
              <a:tabLst>
                <a:tab pos="2422525" algn="l"/>
                <a:tab pos="3681413" algn="r"/>
              </a:tabLst>
            </a:pPr>
            <a:r>
              <a:rPr lang="en-US" dirty="0"/>
              <a:t>Extrapolation: 	20x until 2020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smtClean="0"/>
              <a:t>200x </a:t>
            </a:r>
            <a:r>
              <a:rPr lang="en-US" dirty="0"/>
              <a:t>until 2025</a:t>
            </a:r>
            <a:br>
              <a:rPr lang="en-US" dirty="0"/>
            </a:br>
            <a:r>
              <a:rPr lang="en-US" dirty="0"/>
              <a:t>		2000x until 2030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2600" b="-2818"/>
          <a:stretch/>
        </p:blipFill>
        <p:spPr bwMode="auto">
          <a:xfrm>
            <a:off x="161330" y="2843733"/>
            <a:ext cx="4421486" cy="435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 34"/>
          <p:cNvSpPr/>
          <p:nvPr/>
        </p:nvSpPr>
        <p:spPr bwMode="auto">
          <a:xfrm>
            <a:off x="449757" y="3245679"/>
            <a:ext cx="3758533" cy="3099902"/>
          </a:xfrm>
          <a:custGeom>
            <a:avLst/>
            <a:gdLst>
              <a:gd name="connsiteX0" fmla="*/ 0 w 3740728"/>
              <a:gd name="connsiteY0" fmla="*/ 2992582 h 2992582"/>
              <a:gd name="connsiteX1" fmla="*/ 688769 w 3740728"/>
              <a:gd name="connsiteY1" fmla="*/ 2802577 h 2992582"/>
              <a:gd name="connsiteX2" fmla="*/ 1377538 w 3740728"/>
              <a:gd name="connsiteY2" fmla="*/ 2529445 h 2992582"/>
              <a:gd name="connsiteX3" fmla="*/ 2042556 w 3740728"/>
              <a:gd name="connsiteY3" fmla="*/ 2054432 h 2992582"/>
              <a:gd name="connsiteX4" fmla="*/ 2719450 w 3740728"/>
              <a:gd name="connsiteY4" fmla="*/ 1413164 h 2992582"/>
              <a:gd name="connsiteX5" fmla="*/ 3408219 w 3740728"/>
              <a:gd name="connsiteY5" fmla="*/ 534390 h 2992582"/>
              <a:gd name="connsiteX6" fmla="*/ 3740728 w 3740728"/>
              <a:gd name="connsiteY6" fmla="*/ 0 h 2992582"/>
              <a:gd name="connsiteX0" fmla="*/ 0 w 3716977"/>
              <a:gd name="connsiteY0" fmla="*/ 3004457 h 3004457"/>
              <a:gd name="connsiteX1" fmla="*/ 688769 w 3716977"/>
              <a:gd name="connsiteY1" fmla="*/ 2814452 h 3004457"/>
              <a:gd name="connsiteX2" fmla="*/ 1377538 w 3716977"/>
              <a:gd name="connsiteY2" fmla="*/ 2541320 h 3004457"/>
              <a:gd name="connsiteX3" fmla="*/ 2042556 w 3716977"/>
              <a:gd name="connsiteY3" fmla="*/ 2066307 h 3004457"/>
              <a:gd name="connsiteX4" fmla="*/ 2719450 w 3716977"/>
              <a:gd name="connsiteY4" fmla="*/ 1425039 h 3004457"/>
              <a:gd name="connsiteX5" fmla="*/ 3408219 w 3716977"/>
              <a:gd name="connsiteY5" fmla="*/ 546265 h 3004457"/>
              <a:gd name="connsiteX6" fmla="*/ 3716977 w 3716977"/>
              <a:gd name="connsiteY6" fmla="*/ 0 h 3004457"/>
              <a:gd name="connsiteX0" fmla="*/ 0 w 3645725"/>
              <a:gd name="connsiteY0" fmla="*/ 3016332 h 3016332"/>
              <a:gd name="connsiteX1" fmla="*/ 688769 w 3645725"/>
              <a:gd name="connsiteY1" fmla="*/ 2826327 h 3016332"/>
              <a:gd name="connsiteX2" fmla="*/ 1377538 w 3645725"/>
              <a:gd name="connsiteY2" fmla="*/ 2553195 h 3016332"/>
              <a:gd name="connsiteX3" fmla="*/ 2042556 w 3645725"/>
              <a:gd name="connsiteY3" fmla="*/ 2078182 h 3016332"/>
              <a:gd name="connsiteX4" fmla="*/ 2719450 w 3645725"/>
              <a:gd name="connsiteY4" fmla="*/ 1436914 h 3016332"/>
              <a:gd name="connsiteX5" fmla="*/ 3408219 w 3645725"/>
              <a:gd name="connsiteY5" fmla="*/ 558140 h 3016332"/>
              <a:gd name="connsiteX6" fmla="*/ 3645725 w 3645725"/>
              <a:gd name="connsiteY6" fmla="*/ 0 h 3016332"/>
              <a:gd name="connsiteX0" fmla="*/ 0 w 3645725"/>
              <a:gd name="connsiteY0" fmla="*/ 3016332 h 3016332"/>
              <a:gd name="connsiteX1" fmla="*/ 688769 w 3645725"/>
              <a:gd name="connsiteY1" fmla="*/ 2826327 h 3016332"/>
              <a:gd name="connsiteX2" fmla="*/ 1377538 w 3645725"/>
              <a:gd name="connsiteY2" fmla="*/ 2553195 h 3016332"/>
              <a:gd name="connsiteX3" fmla="*/ 2042556 w 3645725"/>
              <a:gd name="connsiteY3" fmla="*/ 2078182 h 3016332"/>
              <a:gd name="connsiteX4" fmla="*/ 2719450 w 3645725"/>
              <a:gd name="connsiteY4" fmla="*/ 1436914 h 3016332"/>
              <a:gd name="connsiteX5" fmla="*/ 3408219 w 3645725"/>
              <a:gd name="connsiteY5" fmla="*/ 558140 h 3016332"/>
              <a:gd name="connsiteX6" fmla="*/ 3645725 w 3645725"/>
              <a:gd name="connsiteY6" fmla="*/ 0 h 3016332"/>
              <a:gd name="connsiteX0" fmla="*/ 0 w 3681351"/>
              <a:gd name="connsiteY0" fmla="*/ 3016332 h 3016332"/>
              <a:gd name="connsiteX1" fmla="*/ 688769 w 3681351"/>
              <a:gd name="connsiteY1" fmla="*/ 2826327 h 3016332"/>
              <a:gd name="connsiteX2" fmla="*/ 1377538 w 3681351"/>
              <a:gd name="connsiteY2" fmla="*/ 2553195 h 3016332"/>
              <a:gd name="connsiteX3" fmla="*/ 2042556 w 3681351"/>
              <a:gd name="connsiteY3" fmla="*/ 2078182 h 3016332"/>
              <a:gd name="connsiteX4" fmla="*/ 2719450 w 3681351"/>
              <a:gd name="connsiteY4" fmla="*/ 1436914 h 3016332"/>
              <a:gd name="connsiteX5" fmla="*/ 3408219 w 3681351"/>
              <a:gd name="connsiteY5" fmla="*/ 558140 h 3016332"/>
              <a:gd name="connsiteX6" fmla="*/ 3681351 w 3681351"/>
              <a:gd name="connsiteY6" fmla="*/ 0 h 3016332"/>
              <a:gd name="connsiteX0" fmla="*/ 0 w 3681351"/>
              <a:gd name="connsiteY0" fmla="*/ 3016332 h 3016332"/>
              <a:gd name="connsiteX1" fmla="*/ 688769 w 3681351"/>
              <a:gd name="connsiteY1" fmla="*/ 2826327 h 3016332"/>
              <a:gd name="connsiteX2" fmla="*/ 1377538 w 3681351"/>
              <a:gd name="connsiteY2" fmla="*/ 2553195 h 3016332"/>
              <a:gd name="connsiteX3" fmla="*/ 2042556 w 3681351"/>
              <a:gd name="connsiteY3" fmla="*/ 2078182 h 3016332"/>
              <a:gd name="connsiteX4" fmla="*/ 2719450 w 3681351"/>
              <a:gd name="connsiteY4" fmla="*/ 1436914 h 3016332"/>
              <a:gd name="connsiteX5" fmla="*/ 3408219 w 3681351"/>
              <a:gd name="connsiteY5" fmla="*/ 558140 h 3016332"/>
              <a:gd name="connsiteX6" fmla="*/ 3681351 w 3681351"/>
              <a:gd name="connsiteY6" fmla="*/ 0 h 301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351" h="3016332">
                <a:moveTo>
                  <a:pt x="0" y="3016332"/>
                </a:moveTo>
                <a:cubicBezTo>
                  <a:pt x="229589" y="2959924"/>
                  <a:pt x="459179" y="2903516"/>
                  <a:pt x="688769" y="2826327"/>
                </a:cubicBezTo>
                <a:cubicBezTo>
                  <a:pt x="918359" y="2749137"/>
                  <a:pt x="1151907" y="2677886"/>
                  <a:pt x="1377538" y="2553195"/>
                </a:cubicBezTo>
                <a:cubicBezTo>
                  <a:pt x="1603169" y="2428504"/>
                  <a:pt x="1818904" y="2264229"/>
                  <a:pt x="2042556" y="2078182"/>
                </a:cubicBezTo>
                <a:cubicBezTo>
                  <a:pt x="2266208" y="1892135"/>
                  <a:pt x="2491839" y="1690254"/>
                  <a:pt x="2719450" y="1436914"/>
                </a:cubicBezTo>
                <a:cubicBezTo>
                  <a:pt x="2947061" y="1183574"/>
                  <a:pt x="3247902" y="797626"/>
                  <a:pt x="3408219" y="558140"/>
                </a:cubicBezTo>
                <a:cubicBezTo>
                  <a:pt x="3568536" y="318654"/>
                  <a:pt x="3550722" y="221672"/>
                  <a:pt x="3681351" y="0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sv-SE" sz="12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57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Resource Management </a:t>
            </a:r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Robust “Easy” Problem (with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𝐒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sv-SE" i="1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US" dirty="0" smtClean="0"/>
                  <a:t>):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Infinitely many constraints!</a:t>
                </a:r>
              </a:p>
              <a:p>
                <a:pPr lvl="1"/>
                <a:r>
                  <a:rPr lang="en-US" dirty="0" smtClean="0"/>
                  <a:t>Should have contained: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v-SE" b="0" i="0" smtClean="0">
                        <a:latin typeface="Cambria Math"/>
                      </a:rPr>
                      <m:t>rank</m:t>
                    </m:r>
                    <m:d>
                      <m:dPr>
                        <m:ctrlPr>
                          <a:rPr lang="sv-SE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b="1">
                                <a:latin typeface="Cambria Math"/>
                              </a:rPr>
                              <m:t>𝐒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sv-SE" b="0" i="1" smtClean="0">
                        <a:latin typeface="Cambria Math"/>
                      </a:rPr>
                      <m:t>=1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024" y="2052481"/>
            <a:ext cx="8802386" cy="228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>
            <a:off x="345246" y="6226521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45246" y="6372125"/>
            <a:ext cx="1032925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/>
              <a:t>U. L. </a:t>
            </a:r>
            <a:r>
              <a:rPr lang="en-US" sz="1600" dirty="0" err="1"/>
              <a:t>Wijewardhana</a:t>
            </a:r>
            <a:r>
              <a:rPr lang="en-US" sz="1600" dirty="0"/>
              <a:t>, M. </a:t>
            </a:r>
            <a:r>
              <a:rPr lang="en-US" sz="1600" dirty="0" err="1"/>
              <a:t>Codreanu</a:t>
            </a:r>
            <a:r>
              <a:rPr lang="en-US" sz="1600" dirty="0"/>
              <a:t>, </a:t>
            </a:r>
            <a:r>
              <a:rPr lang="en-US" sz="1600" dirty="0" err="1"/>
              <a:t>M.Latva-aho</a:t>
            </a:r>
            <a:r>
              <a:rPr lang="en-US" sz="1600" dirty="0"/>
              <a:t>, </a:t>
            </a:r>
            <a:r>
              <a:rPr lang="en-US" sz="1600" dirty="0" smtClean="0"/>
              <a:t>and A</a:t>
            </a:r>
            <a:r>
              <a:rPr lang="en-US" sz="1600" dirty="0"/>
              <a:t>. </a:t>
            </a:r>
            <a:r>
              <a:rPr lang="en-US" sz="1600" dirty="0" err="1" smtClean="0"/>
              <a:t>Ephremides</a:t>
            </a:r>
            <a:r>
              <a:rPr lang="en-US" sz="1600" dirty="0"/>
              <a:t>, “A Robust </a:t>
            </a:r>
            <a:r>
              <a:rPr lang="en-US" sz="1600" dirty="0" err="1"/>
              <a:t>Beamformer</a:t>
            </a:r>
            <a:r>
              <a:rPr lang="en-US" sz="1600" dirty="0"/>
              <a:t> Design for Underlay Cognitive Radio Networks Using Worst Case Optimization,” EURASIP J. Wireless Communications and Networking, 2014.</a:t>
            </a:r>
            <a:endParaRPr lang="sv-SE" sz="1600" dirty="0" smtClean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097434" y="4983748"/>
            <a:ext cx="8352928" cy="110034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Lemma</a:t>
            </a: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The solution to the robust “easy” has always rank one.</a:t>
            </a:r>
          </a:p>
        </p:txBody>
      </p:sp>
    </p:spTree>
    <p:extLst>
      <p:ext uri="{BB962C8B-B14F-4D97-AF65-F5344CB8AC3E}">
        <p14:creationId xmlns:p14="http://schemas.microsoft.com/office/powerpoint/2010/main" val="24238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S-Procedure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6252619"/>
            <a:ext cx="9489439" cy="839586"/>
          </a:xfrm>
        </p:spPr>
        <p:txBody>
          <a:bodyPr/>
          <a:lstStyle/>
          <a:p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Replace each uncertainty set with one linear matrix inequality</a:t>
            </a:r>
            <a:endParaRPr lang="en-US" dirty="0"/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305346" y="4602336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5273898" y="4602336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smtClean="0"/>
              <a:t>20 March 2014</a:t>
            </a:r>
            <a:endParaRPr lang="sv-SE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10134724" y="4602336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81</a:t>
            </a:fld>
            <a:endParaRPr lang="sv-SE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025426" y="1403573"/>
            <a:ext cx="892899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sz="2000" b="1" dirty="0" smtClean="0"/>
              <a:t> Lemma: </a:t>
            </a:r>
            <a:r>
              <a:rPr lang="en-US" sz="2000" i="1" dirty="0" smtClean="0"/>
              <a:t>S</a:t>
            </a:r>
            <a:r>
              <a:rPr lang="en-US" sz="2000" dirty="0" smtClean="0"/>
              <a:t>-Procedure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93378" y="1259557"/>
            <a:ext cx="9793088" cy="4896544"/>
          </a:xfrm>
          <a:prstGeom prst="roundRect">
            <a:avLst>
              <a:gd name="adj" fmla="val 109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092" y="1979801"/>
            <a:ext cx="9349350" cy="446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 bwMode="auto">
          <a:xfrm>
            <a:off x="4049762" y="3347789"/>
            <a:ext cx="1440160" cy="72008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849961" y="3347789"/>
            <a:ext cx="1401629" cy="72008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20" name="Straight Connector 19"/>
          <p:cNvCxnSpPr>
            <a:stCxn id="17" idx="2"/>
          </p:cNvCxnSpPr>
          <p:nvPr/>
        </p:nvCxnSpPr>
        <p:spPr bwMode="auto">
          <a:xfrm flipH="1">
            <a:off x="3257674" y="3707829"/>
            <a:ext cx="792088" cy="72008"/>
          </a:xfrm>
          <a:prstGeom prst="lin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2" name="Content Placeholder 9"/>
          <p:cNvSpPr txBox="1">
            <a:spLocks/>
          </p:cNvSpPr>
          <p:nvPr/>
        </p:nvSpPr>
        <p:spPr bwMode="auto">
          <a:xfrm>
            <a:off x="1097434" y="3581815"/>
            <a:ext cx="2219524" cy="39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Uncertainty set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23" name="Straight Connector 22"/>
          <p:cNvCxnSpPr>
            <a:stCxn id="19" idx="6"/>
          </p:cNvCxnSpPr>
          <p:nvPr/>
        </p:nvCxnSpPr>
        <p:spPr bwMode="auto">
          <a:xfrm>
            <a:off x="7251590" y="3707829"/>
            <a:ext cx="758612" cy="72008"/>
          </a:xfrm>
          <a:prstGeom prst="lin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5" name="Content Placeholder 9"/>
          <p:cNvSpPr txBox="1">
            <a:spLocks/>
          </p:cNvSpPr>
          <p:nvPr/>
        </p:nvSpPr>
        <p:spPr bwMode="auto">
          <a:xfrm>
            <a:off x="8010202" y="3581815"/>
            <a:ext cx="2219524" cy="39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SINR ≥ Value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1097434" y="3581815"/>
            <a:ext cx="2160240" cy="39604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sv-SE">
              <a:latin typeface="Times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8010202" y="3581815"/>
            <a:ext cx="2124522" cy="39604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sv-SE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406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2" grpId="0"/>
      <p:bldP spid="25" grpId="0"/>
      <p:bldP spid="24" grpId="0" animBg="1"/>
      <p:bldP spid="2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Robust “Easy” Problem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832648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295275" lvl="1" indent="0">
                  <a:buNone/>
                </a:pPr>
                <a:r>
                  <a:rPr lang="en-US" dirty="0" smtClean="0"/>
                  <a:t>Proof: Based on S-procedure.</a:t>
                </a:r>
              </a:p>
              <a:p>
                <a:pPr marL="295275" lvl="1" indent="0">
                  <a:buNone/>
                </a:pPr>
                <a:r>
                  <a:rPr lang="en-US" dirty="0" smtClean="0"/>
                  <a:t>Intuition: Uncertainty sets replaced by new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λ</m:t>
                        </m:r>
                      </m:e>
                      <m:sub>
                        <m:sSub>
                          <m:sSub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832648"/>
              </a:xfrm>
              <a:blipFill rotWithShape="1">
                <a:blip r:embed="rId2"/>
                <a:stretch>
                  <a:fillRect b="-83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809402" y="1403573"/>
            <a:ext cx="892899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sz="2000" b="1" dirty="0" smtClean="0"/>
              <a:t> Theorem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2000" dirty="0" smtClean="0"/>
              <a:t>A point                                  is in the robust region if and only if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sz="2000" dirty="0" smtClean="0"/>
              <a:t>the following convex feasibility problem is feasible: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77354" y="1259557"/>
            <a:ext cx="9793088" cy="4680520"/>
          </a:xfrm>
          <a:prstGeom prst="roundRect">
            <a:avLst>
              <a:gd name="adj" fmla="val 109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  <p:pic>
        <p:nvPicPr>
          <p:cNvPr id="9219" name="Picture 3" descr="C:\Users\emilbjo\Documents\Spara (Arkiv)\Journal\2011 - Transactions on Signal Processing 5\Presentation\tuple-gamma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546" y="1849269"/>
            <a:ext cx="2736304" cy="39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7532" y="2699717"/>
            <a:ext cx="775760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9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Simulation Examples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Robust Performance Region</a:t>
                </a:r>
              </a:p>
              <a:p>
                <a:pPr lvl="1"/>
                <a:r>
                  <a:rPr lang="en-US" dirty="0" smtClean="0"/>
                  <a:t>Radius of uncertainty region: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ξ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Region shrinks with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ξ</m:t>
                        </m:r>
                      </m:e>
                    </m:rad>
                    <m:r>
                      <a:rPr lang="el-GR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: Particularly when both users are served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C:\Users\emilbjo\Documents\NOW-book\Tutorial\N# Spring School 2014\simulation_2d_region1-robu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795" y="3116283"/>
            <a:ext cx="6264696" cy="40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3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Simulation </a:t>
            </a:r>
            <a:r>
              <a:rPr lang="sv-SE" dirty="0" smtClean="0"/>
              <a:t>Examples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Robust Performance Region</a:t>
                </a:r>
              </a:p>
              <a:p>
                <a:pPr lvl="1"/>
                <a:r>
                  <a:rPr lang="en-US" dirty="0"/>
                  <a:t>Radius of uncertainty region: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ξ</m:t>
                        </m:r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Region shrinks with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ξ</m:t>
                        </m:r>
                      </m:e>
                    </m:rad>
                    <m:r>
                      <a:rPr lang="el-GR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: Particularly when both users are served</a:t>
                </a:r>
              </a:p>
              <a:p>
                <a:pPr lvl="1"/>
                <a:r>
                  <a:rPr lang="en-US" dirty="0" smtClean="0"/>
                  <a:t>Can even turn convex </a:t>
                </a:r>
                <a:r>
                  <a:rPr lang="en-US" dirty="0" smtClean="0">
                    <a:sym typeface="Wingdings" panose="05000000000000000000" pitchFamily="2" charset="2"/>
                  </a:rPr>
                  <a:t> non-convex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:\Users\emilbjo\Documents\NOW-book\Tutorial\N# Spring School 2014\simulation_2d_region2-robu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794" y="3175510"/>
            <a:ext cx="6264696" cy="39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92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Robust Resource Management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Channel Uncertainty in Practical Systems</a:t>
            </a:r>
          </a:p>
          <a:p>
            <a:pPr lvl="1"/>
            <a:r>
              <a:rPr lang="en-US" dirty="0" smtClean="0"/>
              <a:t>Robust to compact uncertainty sets</a:t>
            </a:r>
          </a:p>
          <a:p>
            <a:pPr lvl="1"/>
            <a:r>
              <a:rPr lang="en-US" dirty="0" smtClean="0"/>
              <a:t>Shrinks the performance region - less beneficial to share resources</a:t>
            </a:r>
          </a:p>
          <a:p>
            <a:pPr lvl="1"/>
            <a:endParaRPr lang="en-US" dirty="0"/>
          </a:p>
          <a:p>
            <a:r>
              <a:rPr lang="en-US" dirty="0" smtClean="0"/>
              <a:t>Robust Resource Management</a:t>
            </a:r>
          </a:p>
          <a:p>
            <a:pPr lvl="1"/>
            <a:r>
              <a:rPr lang="en-US" dirty="0" smtClean="0"/>
              <a:t>“Easy” problem is still convex</a:t>
            </a:r>
          </a:p>
          <a:p>
            <a:pPr lvl="1"/>
            <a:r>
              <a:rPr lang="en-US" dirty="0" smtClean="0"/>
              <a:t>Consequence: Same </a:t>
            </a:r>
            <a:r>
              <a:rPr lang="en-US" dirty="0"/>
              <a:t>problem </a:t>
            </a:r>
            <a:r>
              <a:rPr lang="en-US" dirty="0" smtClean="0"/>
              <a:t>classifications as with perfect CSI</a:t>
            </a:r>
          </a:p>
          <a:p>
            <a:pPr lvl="1"/>
            <a:r>
              <a:rPr lang="en-US" dirty="0" smtClean="0"/>
              <a:t>More optimization parameters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higher complexity</a:t>
            </a:r>
          </a:p>
          <a:p>
            <a:pPr lvl="1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45246" y="4498329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7354" y="4571925"/>
            <a:ext cx="1022513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/>
              <a:t>G. Zheng, K.-</a:t>
            </a:r>
            <a:r>
              <a:rPr lang="en-US" sz="1600" dirty="0" err="1"/>
              <a:t>K.Wong</a:t>
            </a:r>
            <a:r>
              <a:rPr lang="en-US" sz="1600" dirty="0"/>
              <a:t>, and T.-S. Ng, “Robust linear MIMO in the </a:t>
            </a:r>
            <a:r>
              <a:rPr lang="en-US" sz="1600" dirty="0" smtClean="0"/>
              <a:t>downlink: A </a:t>
            </a:r>
            <a:r>
              <a:rPr lang="en-US" sz="1600" dirty="0"/>
              <a:t>worst-case optimization with ellipsoidal uncertainty regions</a:t>
            </a:r>
            <a:r>
              <a:rPr lang="en-US" sz="1600" dirty="0" smtClean="0"/>
              <a:t>,” EURASIP </a:t>
            </a:r>
            <a:r>
              <a:rPr lang="en-US" sz="1600" dirty="0"/>
              <a:t>J. on Adv. in Signal Process., 2008</a:t>
            </a:r>
            <a:r>
              <a:rPr lang="en-US" sz="16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E. </a:t>
            </a:r>
            <a:r>
              <a:rPr lang="en-US" sz="1600" kern="0" dirty="0"/>
              <a:t>Björnson, </a:t>
            </a:r>
            <a:r>
              <a:rPr lang="en-US" sz="1600" kern="0" dirty="0" smtClean="0"/>
              <a:t>G. </a:t>
            </a:r>
            <a:r>
              <a:rPr lang="en-US" sz="1600" kern="0" dirty="0" err="1"/>
              <a:t>Zheng</a:t>
            </a:r>
            <a:r>
              <a:rPr lang="en-US" sz="1600" kern="0" dirty="0"/>
              <a:t>, </a:t>
            </a:r>
            <a:r>
              <a:rPr lang="en-US" sz="1600" kern="0" dirty="0" smtClean="0"/>
              <a:t>M. </a:t>
            </a:r>
            <a:r>
              <a:rPr lang="en-US" sz="1600" kern="0" dirty="0"/>
              <a:t>Bengtsson, </a:t>
            </a:r>
            <a:r>
              <a:rPr lang="en-US" sz="1600" kern="0" dirty="0" smtClean="0"/>
              <a:t>B. </a:t>
            </a:r>
            <a:r>
              <a:rPr lang="en-US" sz="1600" kern="0" dirty="0"/>
              <a:t>Ottersten, “Robust Monotonic Optimization Framework for </a:t>
            </a:r>
            <a:r>
              <a:rPr lang="en-US" sz="1600" kern="0" dirty="0" err="1"/>
              <a:t>Multicell</a:t>
            </a:r>
            <a:r>
              <a:rPr lang="en-US" sz="1600" kern="0" dirty="0"/>
              <a:t> MISO Systems,”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Signal </a:t>
            </a:r>
            <a:r>
              <a:rPr lang="en-US" sz="1600" kern="0" dirty="0" smtClean="0"/>
              <a:t>Processing, 2012.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C. Shen, T.-H. Chang, K.-Y. Wang, Z. </a:t>
            </a:r>
            <a:r>
              <a:rPr lang="en-US" sz="1600" dirty="0" err="1"/>
              <a:t>Qiu</a:t>
            </a:r>
            <a:r>
              <a:rPr lang="en-US" sz="1600" dirty="0"/>
              <a:t>, and C.-Y. Chi, “</a:t>
            </a:r>
            <a:r>
              <a:rPr lang="en-US" sz="1600" dirty="0" smtClean="0"/>
              <a:t>Distributed robust </a:t>
            </a:r>
            <a:r>
              <a:rPr lang="en-US" sz="1600" dirty="0" err="1"/>
              <a:t>multicell</a:t>
            </a:r>
            <a:r>
              <a:rPr lang="en-US" sz="1600" dirty="0"/>
              <a:t> coordinated beamforming with imperfect CSI: An </a:t>
            </a:r>
            <a:r>
              <a:rPr lang="en-US" sz="1600" dirty="0" smtClean="0"/>
              <a:t>ADMM approach</a:t>
            </a:r>
            <a:r>
              <a:rPr lang="en-US" sz="1600" dirty="0"/>
              <a:t>,” </a:t>
            </a:r>
            <a:r>
              <a:rPr lang="en-US" sz="1600" kern="0" dirty="0"/>
              <a:t>IEEE Trans. on Signal Processing, 2012</a:t>
            </a:r>
            <a:r>
              <a:rPr lang="en-US" sz="1600" kern="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U. L. </a:t>
            </a:r>
            <a:r>
              <a:rPr lang="en-US" sz="1600" dirty="0" err="1"/>
              <a:t>Wijewardhana</a:t>
            </a:r>
            <a:r>
              <a:rPr lang="en-US" sz="1600" dirty="0"/>
              <a:t>, M. </a:t>
            </a:r>
            <a:r>
              <a:rPr lang="en-US" sz="1600" dirty="0" err="1"/>
              <a:t>Codreanu</a:t>
            </a:r>
            <a:r>
              <a:rPr lang="en-US" sz="1600" dirty="0"/>
              <a:t>, </a:t>
            </a:r>
            <a:r>
              <a:rPr lang="en-US" sz="1600" dirty="0" err="1"/>
              <a:t>M.Latva-aho</a:t>
            </a:r>
            <a:r>
              <a:rPr lang="en-US" sz="1600" dirty="0"/>
              <a:t>, and A. </a:t>
            </a:r>
            <a:r>
              <a:rPr lang="en-US" sz="1600" dirty="0" err="1"/>
              <a:t>Ephremides</a:t>
            </a:r>
            <a:r>
              <a:rPr lang="en-US" sz="1600" dirty="0"/>
              <a:t>, “A Robust </a:t>
            </a:r>
            <a:r>
              <a:rPr lang="en-US" sz="1600" dirty="0" err="1"/>
              <a:t>Beamformer</a:t>
            </a:r>
            <a:r>
              <a:rPr lang="en-US" sz="1600" dirty="0"/>
              <a:t> Design for Underlay Cognitive Radio Networks Using Worst Case Optimization,” EURASIP </a:t>
            </a:r>
            <a:r>
              <a:rPr lang="en-US" sz="1600" dirty="0" smtClean="0"/>
              <a:t>J. Wireless </a:t>
            </a:r>
            <a:r>
              <a:rPr lang="en-US" sz="1600" dirty="0"/>
              <a:t>Communications and Networking, </a:t>
            </a:r>
            <a:r>
              <a:rPr lang="en-US" sz="1600" dirty="0" smtClean="0"/>
              <a:t>2014.</a:t>
            </a:r>
            <a:endParaRPr lang="sv-SE" sz="1600" dirty="0"/>
          </a:p>
          <a:p>
            <a:pPr>
              <a:spcAft>
                <a:spcPts val="600"/>
              </a:spcAft>
            </a:pPr>
            <a:endParaRPr lang="en-US" sz="1600" kern="0" dirty="0"/>
          </a:p>
          <a:p>
            <a:pPr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400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86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Section: Imperfect Channel Knowledge</a:t>
            </a:r>
            <a:endParaRPr lang="en-US" sz="3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Questions?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2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87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Structure of Optimal Beamforming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46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Line-of-Sight and Non-Line-of-Sight Transmission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1512168"/>
          </a:xfrm>
        </p:spPr>
        <p:txBody>
          <a:bodyPr/>
          <a:lstStyle/>
          <a:p>
            <a:r>
              <a:rPr lang="en-US" dirty="0" smtClean="0"/>
              <a:t>Line-of-Sight</a:t>
            </a:r>
          </a:p>
          <a:p>
            <a:pPr lvl="1"/>
            <a:r>
              <a:rPr lang="en-US" dirty="0" smtClean="0"/>
              <a:t>Adapt signal phases at antennas</a:t>
            </a:r>
          </a:p>
          <a:p>
            <a:pPr lvl="1"/>
            <a:r>
              <a:rPr lang="en-US" dirty="0" smtClean="0"/>
              <a:t>Steer beam towards receiving user</a:t>
            </a:r>
          </a:p>
          <a:p>
            <a:pPr lvl="1"/>
            <a:r>
              <a:rPr lang="en-US" dirty="0" smtClean="0"/>
              <a:t>Not a perfect beam: interference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483" name="Picture 3" descr="C:\Users\emilbjo\Documents\NOW-book\Tutorial\N# Spring School 2014\beamforming-illust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31" y="882000"/>
            <a:ext cx="5036735" cy="27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emilbjo\Documents\NOW-book\Tutorial\N# Spring School 2014\propagation_cm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172742"/>
            <a:ext cx="6096058" cy="39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6282010" y="3807725"/>
            <a:ext cx="4320480" cy="1484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Non-Line-of-Sight</a:t>
            </a:r>
          </a:p>
          <a:p>
            <a:pPr lvl="1"/>
            <a:r>
              <a:rPr lang="en-US" kern="0" dirty="0" smtClean="0"/>
              <a:t>Multipath propagation</a:t>
            </a:r>
          </a:p>
          <a:p>
            <a:pPr lvl="1"/>
            <a:r>
              <a:rPr lang="en-US" kern="0" dirty="0" smtClean="0"/>
              <a:t>Add components coherently</a:t>
            </a:r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 smtClean="0"/>
          </a:p>
        </p:txBody>
      </p:sp>
      <p:pic>
        <p:nvPicPr>
          <p:cNvPr id="20488" name="Picture 8" descr="C:\Users\emilbjo\Documents\NOW-book\Tutorial\N# Spring School 2014\multipath_propag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34" y="4908530"/>
            <a:ext cx="3850888" cy="233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/>
          <p:nvPr/>
        </p:nvCxnSpPr>
        <p:spPr bwMode="auto">
          <a:xfrm>
            <a:off x="-40943" y="2975212"/>
            <a:ext cx="10732756" cy="732617"/>
          </a:xfrm>
          <a:prstGeom prst="bentConnector3">
            <a:avLst>
              <a:gd name="adj1" fmla="val 590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5004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Optimal Beamforming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10026427" cy="5592114"/>
              </a:xfrm>
            </p:spPr>
            <p:txBody>
              <a:bodyPr/>
              <a:lstStyle/>
              <a:p>
                <a:r>
                  <a:rPr lang="en-US" dirty="0" smtClean="0"/>
                  <a:t>Goal: Derive Simple Beamforming Parametrization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For any resource management problem</a:t>
                </a:r>
                <a:endParaRPr lang="en-US" dirty="0"/>
              </a:p>
              <a:p>
                <a:r>
                  <a:rPr lang="en-US" dirty="0" smtClean="0"/>
                  <a:t>Step 1: Consider “Easy</a:t>
                </a:r>
                <a:r>
                  <a:rPr lang="en-US" dirty="0"/>
                  <a:t>” </a:t>
                </a:r>
                <a:r>
                  <a:rPr lang="en-US" dirty="0" smtClean="0"/>
                  <a:t>Problem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 i="0" smtClean="0">
                            <a:latin typeface="Cambria Math"/>
                          </a:rPr>
                          <m:t>𝐈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users for brevity):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>
                  <a:spcAft>
                    <a:spcPts val="0"/>
                  </a:spcAft>
                </a:pPr>
                <a:endParaRPr lang="en-US" dirty="0" smtClean="0"/>
              </a:p>
              <a:p>
                <a:pPr lvl="1"/>
                <a:r>
                  <a:rPr lang="en-US" dirty="0" err="1" smtClean="0"/>
                  <a:t>Lagrangian</a:t>
                </a:r>
                <a:r>
                  <a:rPr lang="en-US" dirty="0" smtClean="0"/>
                  <a:t> satisfies </a:t>
                </a:r>
                <a:r>
                  <a:rPr lang="en-US" dirty="0" err="1" smtClean="0"/>
                  <a:t>Karush</a:t>
                </a:r>
                <a:r>
                  <a:rPr lang="en-US" dirty="0" smtClean="0"/>
                  <a:t>-Kuhn-Tucker (KKT) conditions: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10026427" cy="5592114"/>
              </a:xfrm>
              <a:blipFill rotWithShape="1">
                <a:blip r:embed="rId2"/>
                <a:stretch>
                  <a:fillRect l="-1702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NOW-book\Tutorial\N# Spring School 2014\beamforming-easy-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14" y="2699717"/>
            <a:ext cx="6355686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ilbjo\Documents\NOW-book\Tutorial\N# Spring School 2014\beamforming-lagrangi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79" y="5364013"/>
            <a:ext cx="8304231" cy="192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7938194" y="3059757"/>
            <a:ext cx="2520280" cy="46136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lang="en-US" sz="2000" dirty="0" smtClean="0">
                <a:latin typeface="+mj-lt"/>
              </a:rPr>
              <a:t>Convex problem!</a:t>
            </a:r>
          </a:p>
        </p:txBody>
      </p: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7722170" y="5436000"/>
            <a:ext cx="2808312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 smtClean="0">
                <a:latin typeface="+mn-lt"/>
              </a:rPr>
              <a:t>Lagrange multiplier</a:t>
            </a:r>
            <a:endParaRPr lang="en-US" sz="2000" kern="0" dirty="0">
              <a:latin typeface="+mn-lt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4134785" y="5641969"/>
            <a:ext cx="3603496" cy="658148"/>
          </a:xfrm>
          <a:custGeom>
            <a:avLst/>
            <a:gdLst>
              <a:gd name="connsiteX0" fmla="*/ 487 w 3603496"/>
              <a:gd name="connsiteY0" fmla="*/ 658148 h 658148"/>
              <a:gd name="connsiteX1" fmla="*/ 191555 w 3603496"/>
              <a:gd name="connsiteY1" fmla="*/ 330602 h 658148"/>
              <a:gd name="connsiteX2" fmla="*/ 1174194 w 3603496"/>
              <a:gd name="connsiteY2" fmla="*/ 221420 h 658148"/>
              <a:gd name="connsiteX3" fmla="*/ 3603496 w 3603496"/>
              <a:gd name="connsiteY3" fmla="*/ 3056 h 6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3496" h="658148">
                <a:moveTo>
                  <a:pt x="487" y="658148"/>
                </a:moveTo>
                <a:cubicBezTo>
                  <a:pt x="-1788" y="530769"/>
                  <a:pt x="-4063" y="403390"/>
                  <a:pt x="191555" y="330602"/>
                </a:cubicBezTo>
                <a:cubicBezTo>
                  <a:pt x="387173" y="257814"/>
                  <a:pt x="1174194" y="221420"/>
                  <a:pt x="1174194" y="221420"/>
                </a:cubicBezTo>
                <a:cubicBezTo>
                  <a:pt x="1742851" y="166829"/>
                  <a:pt x="3285048" y="-26514"/>
                  <a:pt x="3603496" y="3056"/>
                </a:cubicBezTo>
              </a:path>
            </a:pathLst>
          </a:custGeom>
          <a:noFill/>
          <a:ln w="28575" cap="flat" cmpd="sng" algn="ctr">
            <a:solidFill>
              <a:srgbClr val="B8110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0998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Evolving Networks for Higher Traffic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3168352"/>
              </a:xfrm>
            </p:spPr>
            <p:txBody>
              <a:bodyPr/>
              <a:lstStyle/>
              <a:p>
                <a:r>
                  <a:rPr lang="en-US" dirty="0" smtClean="0"/>
                  <a:t>Increasing </a:t>
                </a:r>
                <a:r>
                  <a:rPr lang="en-US" dirty="0"/>
                  <a:t>Network Capacity [</a:t>
                </a:r>
                <a:r>
                  <a:rPr lang="en-US" dirty="0" smtClean="0"/>
                  <a:t>bit/s/Area]</a:t>
                </a:r>
                <a:endParaRPr lang="en-US" dirty="0"/>
              </a:p>
              <a:p>
                <a:pPr lvl="1"/>
                <a:r>
                  <a:rPr lang="en-US" dirty="0"/>
                  <a:t>Consider a given area</a:t>
                </a:r>
              </a:p>
              <a:p>
                <a:pPr lvl="1"/>
                <a:r>
                  <a:rPr lang="en-US" dirty="0" smtClean="0"/>
                  <a:t>How to handle 1000x </a:t>
                </a:r>
                <a:r>
                  <a:rPr lang="en-US" dirty="0"/>
                  <a:t>more data </a:t>
                </a:r>
                <a:r>
                  <a:rPr lang="en-US" dirty="0" smtClean="0"/>
                  <a:t>traffic?</a:t>
                </a:r>
                <a:endParaRPr lang="en-US" dirty="0"/>
              </a:p>
              <a:p>
                <a:endParaRPr lang="sv-SE" dirty="0" smtClean="0"/>
              </a:p>
              <a:p>
                <a:r>
                  <a:rPr lang="en-US" dirty="0"/>
                  <a:t>Formula for Network Capacity:</a:t>
                </a:r>
              </a:p>
              <a:p>
                <a:pPr marL="0" indent="0">
                  <a:buNone/>
                </a:pPr>
                <a:r>
                  <a:rPr lang="sv-SE" dirty="0"/>
                  <a:t>    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sv-SE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sv-SE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</a:rPr>
                              <m:t>Capacity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bit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s</m:t>
                        </m:r>
                        <m:r>
                          <a:rPr lang="sv-SE" i="1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area</m:t>
                        </m:r>
                      </m:lim>
                    </m:limLow>
                    <m:r>
                      <a:rPr lang="sv-SE" i="1"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sv-SE" i="1">
                            <a:latin typeface="Cambria Math"/>
                            <a:ea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sv-SE" i="1">
                                <a:latin typeface="Cambria Math"/>
                                <a:ea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  <a:ea typeface="Cambria Math"/>
                              </a:rPr>
                              <m:t>Spectral</m:t>
                            </m:r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  <a:ea typeface="Cambria Math"/>
                              </a:rPr>
                              <m:t>efficiency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bit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Hz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Cell</m:t>
                        </m:r>
                      </m:lim>
                    </m:limLow>
                    <m:r>
                      <a:rPr lang="sv-SE" i="1">
                        <a:latin typeface="Cambria Math"/>
                        <a:ea typeface="Cambria Math"/>
                      </a:rPr>
                      <m:t>∙</m:t>
                    </m:r>
                    <m:limLow>
                      <m:limLowPr>
                        <m:ctrlPr>
                          <a:rPr lang="sv-SE" i="1">
                            <a:latin typeface="Cambria Math"/>
                            <a:ea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sv-SE" i="1">
                                <a:latin typeface="Cambria Math"/>
                                <a:ea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  <a:ea typeface="Cambria Math"/>
                              </a:rPr>
                              <m:t>Cell</m:t>
                            </m:r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  <a:ea typeface="Cambria Math"/>
                              </a:rPr>
                              <m:t>density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Cell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  <a:ea typeface="Cambria Math"/>
                          </a:rPr>
                          <m:t>Area</m:t>
                        </m:r>
                      </m:lim>
                    </m:limLow>
                    <m:r>
                      <a:rPr lang="sv-SE" i="1">
                        <a:latin typeface="Cambria Math"/>
                        <a:ea typeface="Cambria Math"/>
                      </a:rPr>
                      <m:t>∙</m:t>
                    </m:r>
                    <m:limLow>
                      <m:limLowPr>
                        <m:ctrlPr>
                          <a:rPr lang="sv-SE" i="1">
                            <a:latin typeface="Cambria Math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sv-SE" i="1">
                                <a:latin typeface="Cambria Math"/>
                              </a:rPr>
                            </m:ctrlPr>
                          </m:groupChrPr>
                          <m:e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</a:rPr>
                              <m:t>Available</m:t>
                            </m:r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sv-SE">
                                <a:latin typeface="Cambria Math"/>
                              </a:rPr>
                              <m:t>spectrum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sv-SE">
                            <a:latin typeface="Cambria Math"/>
                          </a:rPr>
                          <m:t>Hz</m:t>
                        </m:r>
                      </m:lim>
                    </m:limLow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3168352"/>
              </a:xfrm>
              <a:blipFill rotWithShape="1">
                <a:blip r:embed="rId2"/>
                <a:stretch>
                  <a:fillRect l="-1798" t="-134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 bwMode="auto">
          <a:xfrm>
            <a:off x="4049762" y="1901531"/>
            <a:ext cx="392561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" name="Picture 2" descr="C:\Users\emilbjo\Documents\Presentationer\ISY-dagen\c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90" y="959329"/>
            <a:ext cx="2123060" cy="1884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697588"/>
              </p:ext>
            </p:extLst>
          </p:nvPr>
        </p:nvGraphicFramePr>
        <p:xfrm>
          <a:off x="233337" y="4527521"/>
          <a:ext cx="1022513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9"/>
                <a:gridCol w="2592288"/>
                <a:gridCol w="1728192"/>
                <a:gridCol w="1440160"/>
                <a:gridCol w="1872208"/>
              </a:tblGrid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Spectral efficiency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Cell</a:t>
                      </a:r>
                      <a:r>
                        <a:rPr lang="en-US" baseline="0" noProof="0" dirty="0" smtClean="0"/>
                        <a:t> d</a:t>
                      </a:r>
                      <a:r>
                        <a:rPr lang="en-US" noProof="0" dirty="0" smtClean="0"/>
                        <a:t>ensity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Spectrum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 smtClean="0"/>
                        <a:t>Total</a:t>
                      </a:r>
                      <a:endParaRPr lang="en-US" noProof="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History (1965-2010)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25x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1600x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25x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 smtClean="0"/>
                        <a:t>1000000x</a:t>
                      </a:r>
                      <a:endParaRPr lang="en-US" noProof="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Future: Nokia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10x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 smtClean="0"/>
                        <a:t>1 000x</a:t>
                      </a:r>
                      <a:endParaRPr lang="en-US" noProof="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Future: SK Telecom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56x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3x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 smtClean="0"/>
                        <a:t>1 000x</a:t>
                      </a:r>
                      <a:endParaRPr lang="en-US" noProof="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466221"/>
              </p:ext>
            </p:extLst>
          </p:nvPr>
        </p:nvGraphicFramePr>
        <p:xfrm>
          <a:off x="233337" y="4527521"/>
          <a:ext cx="1022513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9"/>
                <a:gridCol w="2592288"/>
                <a:gridCol w="1728192"/>
                <a:gridCol w="1440160"/>
                <a:gridCol w="1872208"/>
              </a:tblGrid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Spectral efficiency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Cell</a:t>
                      </a:r>
                      <a:r>
                        <a:rPr lang="en-US" baseline="0" noProof="0" dirty="0" smtClean="0"/>
                        <a:t> d</a:t>
                      </a:r>
                      <a:r>
                        <a:rPr lang="en-US" noProof="0" dirty="0" smtClean="0"/>
                        <a:t>ensity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Spectrum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 smtClean="0"/>
                        <a:t>Total</a:t>
                      </a:r>
                      <a:endParaRPr lang="en-US" noProof="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History (1965-2010)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25x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1600x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25x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noProof="0" dirty="0" smtClean="0"/>
                        <a:t>1 000 000x</a:t>
                      </a:r>
                      <a:endParaRPr lang="en-US" noProof="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14" name="Left Brace 13"/>
          <p:cNvSpPr/>
          <p:nvPr/>
        </p:nvSpPr>
        <p:spPr bwMode="auto">
          <a:xfrm rot="16200000">
            <a:off x="4041362" y="4995575"/>
            <a:ext cx="216025" cy="2537078"/>
          </a:xfrm>
          <a:prstGeom prst="leftBrac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0" lang="sv-SE" sz="12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 bwMode="auto">
          <a:xfrm>
            <a:off x="2880834" y="6408130"/>
            <a:ext cx="2537079" cy="75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Considered in 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this lecture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721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Optimal </a:t>
            </a:r>
            <a:r>
              <a:rPr lang="en-US" dirty="0" smtClean="0"/>
              <a:t>Beamforming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2952328"/>
          </a:xfrm>
        </p:spPr>
        <p:txBody>
          <a:bodyPr/>
          <a:lstStyle/>
          <a:p>
            <a:r>
              <a:rPr lang="en-US" dirty="0" err="1" smtClean="0"/>
              <a:t>Stationarity</a:t>
            </a:r>
            <a:r>
              <a:rPr lang="en-US" dirty="0" smtClean="0"/>
              <a:t> KKT Condition: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 bwMode="auto">
              <a:xfrm>
                <a:off x="6858074" y="5580037"/>
                <a:ext cx="3545706" cy="804510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Beamforming direction parameterized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sz="2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74" y="5580037"/>
                <a:ext cx="3545706" cy="804510"/>
              </a:xfrm>
              <a:prstGeom prst="roundRect">
                <a:avLst/>
              </a:prstGeom>
              <a:blipFill rotWithShape="1">
                <a:blip r:embed="rId2"/>
                <a:stretch>
                  <a:fillRect l="-171" b="-5224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3" name="Picture 5" descr="C:\Users\emilbjo\Documents\NOW-book\Tutorial\N# Spring School 2014\beamforming-solu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0" y="5295578"/>
            <a:ext cx="5671908" cy="23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 bwMode="auto">
          <a:xfrm>
            <a:off x="0" y="5295578"/>
            <a:ext cx="106918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2534" name="Picture 6" descr="C:\Users\emilbjo\Documents\NOW-book\Tutorial\N# Spring School 2014\beamforming-deriv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" y="1443689"/>
            <a:ext cx="9002588" cy="442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3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Optimal </a:t>
            </a:r>
            <a:r>
              <a:rPr lang="en-US" dirty="0" smtClean="0"/>
              <a:t>Beamforming (3)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Power Allocation</a:t>
                </a:r>
              </a:p>
              <a:p>
                <a:pPr lvl="1"/>
                <a:r>
                  <a:rPr lang="en-US" dirty="0" smtClean="0"/>
                  <a:t>Based on SINR constraints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Beamforming Parametrization</a:t>
                </a:r>
              </a:p>
              <a:p>
                <a:pPr lvl="1"/>
                <a:r>
                  <a:rPr lang="en-US" dirty="0" smtClean="0"/>
                  <a:t>In terms of Lagrange multipliers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Optimal parameters: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5" name="Picture 3" descr="C:\Users\emilbjo\Documents\NOW-book\Tutorial\N# Spring School 2014\beamforming-poweralloc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07" y="2036068"/>
            <a:ext cx="8722319" cy="303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04782" y="6372125"/>
            <a:ext cx="3025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n-lt"/>
              </a:rPr>
              <a:t>(Fixed-point iteration)</a:t>
            </a:r>
            <a:endParaRPr lang="sv-SE" sz="2000" dirty="0">
              <a:latin typeface="+mn-lt"/>
            </a:endParaRPr>
          </a:p>
        </p:txBody>
      </p:sp>
      <p:pic>
        <p:nvPicPr>
          <p:cNvPr id="23556" name="Picture 4" descr="C:\Users\emilbjo\Documents\NOW-book\Tutorial\N# Spring School 2014\beamforming-fixedpoi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82" y="6270673"/>
            <a:ext cx="5769902" cy="12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Optimal </a:t>
            </a:r>
            <a:r>
              <a:rPr lang="en-US" dirty="0" smtClean="0"/>
              <a:t>Beamforming: Summary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904656"/>
              </a:xfrm>
            </p:spPr>
            <p:txBody>
              <a:bodyPr/>
              <a:lstStyle/>
              <a:p>
                <a:r>
                  <a:rPr lang="en-US" dirty="0" smtClean="0"/>
                  <a:t>Optimal Beamforming for “Easy” Problem: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295275" lvl="1" indent="0">
                  <a:buNone/>
                </a:pPr>
                <a:r>
                  <a:rPr lang="en-US" dirty="0" smtClean="0"/>
                  <a:t>with</a:t>
                </a:r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Consider Any Resource Management Problem: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Has </a:t>
                </a:r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/>
                      </a:rPr>
                      <m:t>𝐾</m:t>
                    </m:r>
                    <m:r>
                      <a:rPr lang="sv-SE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complex </a:t>
                </a:r>
                <a:r>
                  <a:rPr lang="en-US" dirty="0"/>
                  <a:t>o</a:t>
                </a:r>
                <a:r>
                  <a:rPr lang="en-US" dirty="0" smtClean="0"/>
                  <a:t>ptimization </a:t>
                </a:r>
                <a:r>
                  <a:rPr lang="en-US" dirty="0"/>
                  <a:t>v</a:t>
                </a:r>
                <a:r>
                  <a:rPr lang="en-US" dirty="0" smtClean="0"/>
                  <a:t>ariables</a:t>
                </a:r>
                <a:endParaRPr lang="en-US" sz="1800" dirty="0"/>
              </a:p>
              <a:p>
                <a:pPr lvl="1"/>
                <a:r>
                  <a:rPr lang="en-US" dirty="0" smtClean="0"/>
                  <a:t>Note: Solution coincides with “Easy” problem 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Parameterization from above: </a:t>
                </a:r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/>
                      </a:rPr>
                      <m:t>𝐾</m:t>
                    </m:r>
                    <m:r>
                      <a:rPr lang="sv-SE" b="0" i="0" dirty="0" smtClean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–</m:t>
                    </m:r>
                    <m:r>
                      <a:rPr lang="sv-SE" b="0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/>
                  <a:t> positive parameters</a:t>
                </a:r>
              </a:p>
              <a:p>
                <a:pPr marL="295275" lvl="1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904656"/>
              </a:xfrm>
              <a:blipFill rotWithShape="1">
                <a:blip r:embed="rId2"/>
                <a:stretch>
                  <a:fillRect l="-1798" t="-7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9" name="Picture 3" descr="C:\Users\emilbjo\Documents\NOW-book\Tutorial\N# Spring School 2014\beamforming-parametriz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14" y="1475581"/>
            <a:ext cx="7056784" cy="133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milbjo\Documents\NOW-book\Tutorial\N# Spring School 2014\beamforming-generalproble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594" y="4072033"/>
            <a:ext cx="5890640" cy="2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3498" y="2484100"/>
            <a:ext cx="8856984" cy="12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 bwMode="auto">
          <a:xfrm>
            <a:off x="8379725" y="3452884"/>
            <a:ext cx="1352424" cy="3509226"/>
          </a:xfrm>
          <a:custGeom>
            <a:avLst/>
            <a:gdLst>
              <a:gd name="connsiteX0" fmla="*/ 0 w 1352424"/>
              <a:gd name="connsiteY0" fmla="*/ 3411940 h 3509226"/>
              <a:gd name="connsiteX1" fmla="*/ 1255594 w 1352424"/>
              <a:gd name="connsiteY1" fmla="*/ 3330053 h 3509226"/>
              <a:gd name="connsiteX2" fmla="*/ 1187356 w 1352424"/>
              <a:gd name="connsiteY2" fmla="*/ 1774209 h 3509226"/>
              <a:gd name="connsiteX3" fmla="*/ 545911 w 1352424"/>
              <a:gd name="connsiteY3" fmla="*/ 0 h 35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424" h="3509226">
                <a:moveTo>
                  <a:pt x="0" y="3411940"/>
                </a:moveTo>
                <a:cubicBezTo>
                  <a:pt x="528850" y="3507474"/>
                  <a:pt x="1057701" y="3603008"/>
                  <a:pt x="1255594" y="3330053"/>
                </a:cubicBezTo>
                <a:cubicBezTo>
                  <a:pt x="1453487" y="3057098"/>
                  <a:pt x="1305637" y="2329218"/>
                  <a:pt x="1187356" y="1774209"/>
                </a:cubicBezTo>
                <a:cubicBezTo>
                  <a:pt x="1069076" y="1219200"/>
                  <a:pt x="429905" y="143301"/>
                  <a:pt x="545911" y="0"/>
                </a:cubicBezTo>
              </a:path>
            </a:pathLst>
          </a:custGeom>
          <a:noFill/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432231" y="4584119"/>
                <a:ext cx="98296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+mn-lt"/>
                  </a:rPr>
                  <a:t>Equal </a:t>
                </a:r>
                <a:br>
                  <a:rPr lang="en-US" sz="2000" dirty="0" smtClean="0">
                    <a:latin typeface="+mn-lt"/>
                  </a:rPr>
                </a:br>
                <a:r>
                  <a:rPr lang="en-US" sz="2000" dirty="0" smtClean="0">
                    <a:latin typeface="+mn-lt"/>
                  </a:rPr>
                  <a:t>to</a:t>
                </a:r>
                <a:r>
                  <a:rPr lang="en-US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𝑃</m:t>
                    </m:r>
                  </m:oMath>
                </a14:m>
                <a:endParaRPr lang="sv-SE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231" y="4584119"/>
                <a:ext cx="982961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6173" t="-4310" r="-5556" b="-1465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8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Behavior: Signal-to-noise ratio (SNR)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865096" cy="5832648"/>
              </a:xfrm>
            </p:spPr>
            <p:txBody>
              <a:bodyPr/>
              <a:lstStyle/>
              <a:p>
                <a:r>
                  <a:rPr lang="en-US" dirty="0" smtClean="0"/>
                  <a:t>Recall: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marL="295275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Low SNR: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Inverse </a:t>
                </a:r>
                <a:r>
                  <a:rPr lang="en-US" dirty="0" smtClean="0">
                    <a:sym typeface="Wingdings" pitchFamily="2" charset="2"/>
                  </a:rPr>
                  <a:t> Identity: Transmit in </a:t>
                </a:r>
                <a:r>
                  <a:rPr lang="en-US" dirty="0">
                    <a:sym typeface="Wingdings" pitchFamily="2" charset="2"/>
                  </a:rPr>
                  <a:t>channel </a:t>
                </a:r>
                <a:r>
                  <a:rPr lang="en-US" dirty="0" smtClean="0">
                    <a:sym typeface="Wingdings" pitchFamily="2" charset="2"/>
                  </a:rPr>
                  <a:t>direction</a:t>
                </a: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Name: Maximum ratio transmission (MRT)</a:t>
                </a: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Maximizes signal gain, ignores interference</a:t>
                </a: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Complexity: Prop. to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𝑀𝐾</m:t>
                    </m:r>
                  </m:oMath>
                </a14:m>
                <a:endParaRPr lang="en-US" dirty="0" smtClean="0">
                  <a:sym typeface="Wingdings" pitchFamily="2" charset="2"/>
                </a:endParaRPr>
              </a:p>
              <a:p>
                <a:pPr lvl="1"/>
                <a:endParaRPr lang="en-US" dirty="0" smtClean="0">
                  <a:sym typeface="Wingdings" pitchFamily="2" charset="2"/>
                </a:endParaRPr>
              </a:p>
              <a:p>
                <a:pPr lvl="1">
                  <a:spcBef>
                    <a:spcPts val="0"/>
                  </a:spcBef>
                </a:pPr>
                <a:endParaRPr lang="en-US" dirty="0">
                  <a:sym typeface="Wingdings" pitchFamily="2" charset="2"/>
                </a:endParaRPr>
              </a:p>
              <a:p>
                <a:r>
                  <a:rPr lang="en-US" dirty="0" smtClean="0">
                    <a:sym typeface="Wingdings" pitchFamily="2" charset="2"/>
                  </a:rPr>
                  <a:t>High SNR: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sv-SE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US" dirty="0" smtClean="0">
                  <a:sym typeface="Wingdings" pitchFamily="2" charset="2"/>
                </a:endParaRP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Inverse  Project orthogonal to co-users</a:t>
                </a: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Name: Zero-forcing beamforming (ZFBF)</a:t>
                </a: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Minimizes interference</a:t>
                </a: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Under this condition: Signal as large as possible</a:t>
                </a: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Complexity: Prop.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sym typeface="Wingdings" pitchFamily="2" charset="2"/>
                      </a:rPr>
                      <m:t>𝑀</m:t>
                    </m:r>
                    <m:sSup>
                      <m:sSupPr>
                        <m:ctrlPr>
                          <a:rPr lang="en-US" i="1" dirty="0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sv-SE" b="0" i="1" dirty="0" smtClean="0">
                            <a:latin typeface="Cambria Math"/>
                            <a:sym typeface="Wingdings" pitchFamily="2" charset="2"/>
                          </a:rPr>
                          <m:t>𝐾</m:t>
                        </m:r>
                      </m:e>
                      <m:sup>
                        <m:r>
                          <a:rPr lang="sv-SE" b="0" i="1" dirty="0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865096" cy="5832648"/>
              </a:xfrm>
              <a:blipFill rotWithShape="1">
                <a:blip r:embed="rId2"/>
                <a:stretch>
                  <a:fillRect l="-1731" t="-732" b="-355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C:\Users\emilbjo\Documents\NOW-book\Tutorial\N# Spring School 2014\beamforming-asymptot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22" y="808460"/>
            <a:ext cx="8443045" cy="131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ultiply 13"/>
          <p:cNvSpPr/>
          <p:nvPr/>
        </p:nvSpPr>
        <p:spPr bwMode="auto">
          <a:xfrm>
            <a:off x="3185666" y="1115541"/>
            <a:ext cx="2592288" cy="792088"/>
          </a:xfrm>
          <a:prstGeom prst="mathMultiply">
            <a:avLst/>
          </a:prstGeom>
          <a:solidFill>
            <a:srgbClr val="C00000">
              <a:alpha val="8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Multiply 14"/>
          <p:cNvSpPr/>
          <p:nvPr/>
        </p:nvSpPr>
        <p:spPr bwMode="auto">
          <a:xfrm>
            <a:off x="7002090" y="1115541"/>
            <a:ext cx="1224136" cy="792088"/>
          </a:xfrm>
          <a:prstGeom prst="mathMultiply">
            <a:avLst/>
          </a:prstGeom>
          <a:solidFill>
            <a:srgbClr val="C00000">
              <a:alpha val="8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26" name="Picture 2" descr="C:\Users\emilbjo\Documents\NOW-book\Tutorial\N# Spring School 2014\beamdirectio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22" y="2195661"/>
            <a:ext cx="2689053" cy="26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emilbjo\Documents\Presentationer\ISY-dagen\pho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41" y="2247042"/>
            <a:ext cx="272415" cy="61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emilbjo\Documents\NOW-book\Tutorial\N# Spring School 2014\lapto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886" y="3293765"/>
            <a:ext cx="661612" cy="54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9432231" y="4283893"/>
            <a:ext cx="1342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Intended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user</a:t>
            </a:r>
          </a:p>
        </p:txBody>
      </p:sp>
      <p:cxnSp>
        <p:nvCxnSpPr>
          <p:cNvPr id="25" name="Straight Arrow Connector 24"/>
          <p:cNvCxnSpPr>
            <a:stCxn id="31" idx="0"/>
          </p:cNvCxnSpPr>
          <p:nvPr/>
        </p:nvCxnSpPr>
        <p:spPr bwMode="auto">
          <a:xfrm flipV="1">
            <a:off x="10103248" y="3841958"/>
            <a:ext cx="139202" cy="4419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4" name="Picture 2" descr="C:\Users\emilbjo\Documents\NOW-book\Tutorial\N# Spring School 2014\beamdirectio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0000">
            <a:off x="7290122" y="4551673"/>
            <a:ext cx="2689053" cy="26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emilbjo\Documents\Presentationer\ISY-dagen\pho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41" y="4603054"/>
            <a:ext cx="272415" cy="61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emilbjo\Documents\NOW-book\Tutorial\N# Spring School 2014\lapto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886" y="5649777"/>
            <a:ext cx="661612" cy="54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/>
          <p:nvPr/>
        </p:nvCxnSpPr>
        <p:spPr bwMode="auto">
          <a:xfrm flipV="1">
            <a:off x="3329682" y="1691793"/>
            <a:ext cx="1152128" cy="93591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Freeform 32"/>
          <p:cNvSpPr/>
          <p:nvPr/>
        </p:nvSpPr>
        <p:spPr bwMode="auto">
          <a:xfrm>
            <a:off x="3343701" y="1774210"/>
            <a:ext cx="4285397" cy="3511601"/>
          </a:xfrm>
          <a:custGeom>
            <a:avLst/>
            <a:gdLst>
              <a:gd name="connsiteX0" fmla="*/ 0 w 4258102"/>
              <a:gd name="connsiteY0" fmla="*/ 3452884 h 3635895"/>
              <a:gd name="connsiteX1" fmla="*/ 3575713 w 4258102"/>
              <a:gd name="connsiteY1" fmla="*/ 3248167 h 3635895"/>
              <a:gd name="connsiteX2" fmla="*/ 4258102 w 4258102"/>
              <a:gd name="connsiteY2" fmla="*/ 0 h 3635895"/>
              <a:gd name="connsiteX0" fmla="*/ 0 w 4285397"/>
              <a:gd name="connsiteY0" fmla="*/ 3640094 h 3757519"/>
              <a:gd name="connsiteX1" fmla="*/ 3603008 w 4285397"/>
              <a:gd name="connsiteY1" fmla="*/ 3248167 h 3757519"/>
              <a:gd name="connsiteX2" fmla="*/ 4285397 w 4285397"/>
              <a:gd name="connsiteY2" fmla="*/ 0 h 3757519"/>
              <a:gd name="connsiteX0" fmla="*/ 0 w 4285397"/>
              <a:gd name="connsiteY0" fmla="*/ 3640094 h 3670094"/>
              <a:gd name="connsiteX1" fmla="*/ 3603008 w 4285397"/>
              <a:gd name="connsiteY1" fmla="*/ 3248167 h 3670094"/>
              <a:gd name="connsiteX2" fmla="*/ 4285397 w 4285397"/>
              <a:gd name="connsiteY2" fmla="*/ 0 h 3670094"/>
              <a:gd name="connsiteX0" fmla="*/ 0 w 4285397"/>
              <a:gd name="connsiteY0" fmla="*/ 3640094 h 3693726"/>
              <a:gd name="connsiteX1" fmla="*/ 3603008 w 4285397"/>
              <a:gd name="connsiteY1" fmla="*/ 3248167 h 3693726"/>
              <a:gd name="connsiteX2" fmla="*/ 4285397 w 4285397"/>
              <a:gd name="connsiteY2" fmla="*/ 0 h 3693726"/>
              <a:gd name="connsiteX0" fmla="*/ 0 w 4285397"/>
              <a:gd name="connsiteY0" fmla="*/ 3640094 h 3705339"/>
              <a:gd name="connsiteX1" fmla="*/ 3603008 w 4285397"/>
              <a:gd name="connsiteY1" fmla="*/ 3248167 h 3705339"/>
              <a:gd name="connsiteX2" fmla="*/ 4285397 w 4285397"/>
              <a:gd name="connsiteY2" fmla="*/ 0 h 370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5397" h="3705339">
                <a:moveTo>
                  <a:pt x="0" y="3640094"/>
                </a:moveTo>
                <a:cubicBezTo>
                  <a:pt x="1583140" y="3652668"/>
                  <a:pt x="2916070" y="3926853"/>
                  <a:pt x="3603008" y="3248167"/>
                </a:cubicBezTo>
                <a:cubicBezTo>
                  <a:pt x="4289946" y="2569481"/>
                  <a:pt x="4185313" y="677839"/>
                  <a:pt x="4285397" y="0"/>
                </a:cubicBezTo>
              </a:path>
            </a:pathLst>
          </a:custGeom>
          <a:noFill/>
          <a:ln w="28575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41" name="Straight Arrow Connector 40"/>
          <p:cNvCxnSpPr/>
          <p:nvPr/>
        </p:nvCxnSpPr>
        <p:spPr bwMode="auto">
          <a:xfrm>
            <a:off x="10104460" y="5003974"/>
            <a:ext cx="139202" cy="5040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611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1" grpId="0"/>
      <p:bldP spid="3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Interpretation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937104" cy="5760640"/>
              </a:xfrm>
            </p:spPr>
            <p:txBody>
              <a:bodyPr/>
              <a:lstStyle/>
              <a:p>
                <a:r>
                  <a:rPr lang="en-US" dirty="0" smtClean="0"/>
                  <a:t>Geometric Interpretation:</a:t>
                </a:r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sv-SE" dirty="0" smtClean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sv-SE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sv-SE" dirty="0"/>
              </a:p>
              <a:p>
                <a:r>
                  <a:rPr lang="en-US" dirty="0" smtClean="0"/>
                  <a:t>Special Case: </a:t>
                </a:r>
                <a14:m>
                  <m:oMath xmlns:m="http://schemas.openxmlformats.org/officeDocument/2006/math">
                    <m:r>
                      <a:rPr lang="sv-SE" sz="2400" b="0" i="1" dirty="0" smtClean="0">
                        <a:latin typeface="Cambria Math"/>
                      </a:rPr>
                      <m:t>𝐾</m:t>
                    </m:r>
                    <m:r>
                      <a:rPr lang="sv-SE" sz="2400" b="0" i="1" dirty="0" smtClean="0">
                        <a:latin typeface="Cambria Math"/>
                      </a:rPr>
                      <m:t>=2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Beamforming: Linear combination of channel and zero-forcing direction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937104" cy="5760640"/>
              </a:xfrm>
              <a:blipFill rotWithShape="1">
                <a:blip r:embed="rId2"/>
                <a:stretch>
                  <a:fillRect l="-1718" t="-74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282010" y="3131765"/>
            <a:ext cx="4320480" cy="1872208"/>
            <a:chOff x="7477343" y="2264647"/>
            <a:chExt cx="6048672" cy="1516420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 bwMode="auto">
            <a:xfrm>
              <a:off x="7477343" y="2407523"/>
              <a:ext cx="6048672" cy="1373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04788" marR="0" lvl="0" indent="-204788" algn="ctr" defTabSz="1042988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Tx/>
                <a:tabLst/>
                <a:defRPr/>
              </a:pPr>
              <a:r>
                <a:rPr lang="en-US" sz="2000" b="1" kern="0" dirty="0" smtClean="0">
                  <a:latin typeface="+mn-lt"/>
                </a:rPr>
                <a:t>Tradeoff</a:t>
              </a:r>
              <a:endParaRPr kumimoji="0" lang="en-US" sz="22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504825" lvl="1" indent="-209550" defTabSz="1042988">
                <a:spcBef>
                  <a:spcPct val="20000"/>
                </a:spcBef>
                <a:buFont typeface="Verdana" pitchFamily="34" charset="0"/>
                <a:buChar char="-"/>
                <a:tabLst>
                  <a:tab pos="5741988" algn="l"/>
                </a:tabLst>
              </a:pPr>
              <a:r>
                <a:rPr lang="en-US" sz="2000" kern="0" dirty="0" smtClean="0">
                  <a:solidFill>
                    <a:srgbClr val="000000"/>
                  </a:solidFill>
                  <a:latin typeface="Verdana"/>
                </a:rPr>
                <a:t>Maximize signal vs. </a:t>
              </a:r>
              <a:br>
                <a:rPr lang="en-US" sz="2000" kern="0" dirty="0" smtClean="0">
                  <a:solidFill>
                    <a:srgbClr val="000000"/>
                  </a:solidFill>
                  <a:latin typeface="Verdana"/>
                </a:rPr>
              </a:br>
              <a:r>
                <a:rPr lang="en-US" sz="2000" kern="0" dirty="0" smtClean="0">
                  <a:solidFill>
                    <a:srgbClr val="000000"/>
                  </a:solidFill>
                  <a:latin typeface="Verdana"/>
                </a:rPr>
                <a:t>minimize interference</a:t>
              </a:r>
            </a:p>
            <a:p>
              <a:pPr marL="504825" lvl="1" indent="-209550" defTabSz="1042988">
                <a:spcBef>
                  <a:spcPct val="20000"/>
                </a:spcBef>
                <a:buFont typeface="Verdana" pitchFamily="34" charset="0"/>
                <a:buChar char="-"/>
                <a:tabLst>
                  <a:tab pos="5741988" algn="l"/>
                </a:tabLst>
              </a:pPr>
              <a:r>
                <a:rPr lang="en-US" sz="2000" kern="0" dirty="0" smtClean="0">
                  <a:solidFill>
                    <a:srgbClr val="000000"/>
                  </a:solidFill>
                  <a:latin typeface="Verdana"/>
                </a:rPr>
                <a:t>Hard </a:t>
              </a:r>
              <a:r>
                <a:rPr lang="en-US" sz="2000" kern="0" dirty="0">
                  <a:solidFill>
                    <a:srgbClr val="000000"/>
                  </a:solidFill>
                  <a:latin typeface="Verdana"/>
                </a:rPr>
                <a:t>to find optimal </a:t>
              </a:r>
              <a:r>
                <a:rPr lang="en-US" sz="2000" kern="0" dirty="0" smtClean="0">
                  <a:solidFill>
                    <a:srgbClr val="000000"/>
                  </a:solidFill>
                  <a:latin typeface="Verdana"/>
                </a:rPr>
                <a:t>tradeoff</a:t>
              </a:r>
              <a:endParaRPr lang="en-US" sz="2000" kern="0" dirty="0">
                <a:solidFill>
                  <a:srgbClr val="000000"/>
                </a:solidFill>
                <a:latin typeface="Verdana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7578154" y="2264647"/>
              <a:ext cx="5947861" cy="1516420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4788" lvl="0" indent="-204788" algn="ctr" defTabSz="1042988">
                <a:spcBef>
                  <a:spcPct val="20000"/>
                </a:spcBef>
                <a:buClr>
                  <a:srgbClr val="808080"/>
                </a:buClr>
                <a:defRPr/>
              </a:pPr>
              <a:endParaRPr lang="en-US" sz="2000" kern="0" dirty="0" smtClean="0">
                <a:solidFill>
                  <a:srgbClr val="000000"/>
                </a:solidFill>
                <a:latin typeface="Verdana"/>
              </a:endParaRPr>
            </a:p>
          </p:txBody>
        </p:sp>
      </p:grpSp>
      <p:pic>
        <p:nvPicPr>
          <p:cNvPr id="17" name="Picture 5" descr="C:\Users\emilbjo\Documents\NOW-book\Tutorial\N# Spring School 2014\beamforming-solu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916"/>
          <a:stretch/>
        </p:blipFill>
        <p:spPr bwMode="auto">
          <a:xfrm>
            <a:off x="5489922" y="942506"/>
            <a:ext cx="5032198" cy="17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milbjo\Documents\Presentationer\2012-10 Supelec\beamforming-geometricall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" y="2051645"/>
            <a:ext cx="6081230" cy="360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143417" y="2051645"/>
            <a:ext cx="792088" cy="436092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753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Beamforming at any SNR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904656"/>
              </a:xfrm>
            </p:spPr>
            <p:txBody>
              <a:bodyPr/>
              <a:lstStyle/>
              <a:p>
                <a:r>
                  <a:rPr lang="en-US" dirty="0" smtClean="0"/>
                  <a:t>Select parameters heuristically</a:t>
                </a:r>
              </a:p>
              <a:p>
                <a:pPr lvl="1"/>
                <a:r>
                  <a:rPr lang="en-US" dirty="0" smtClean="0"/>
                  <a:t>Interpretation: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1" i="1" smtClean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1" i="1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are user priorities</a:t>
                </a:r>
              </a:p>
              <a:p>
                <a:pPr lvl="1"/>
                <a:r>
                  <a:rPr lang="en-US" dirty="0" smtClean="0"/>
                  <a:t>Large: High performance requirement or weak channel gain</a:t>
                </a:r>
              </a:p>
              <a:p>
                <a:pPr lvl="1"/>
                <a:r>
                  <a:rPr lang="en-US" dirty="0" smtClean="0"/>
                  <a:t>Small: Low performance requirement or strong channel gain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/>
                  <a:t>One Common </a:t>
                </a:r>
                <a:r>
                  <a:rPr lang="en-US" dirty="0" smtClean="0"/>
                  <a:t>Heuristic Approach</a:t>
                </a:r>
                <a:endParaRPr lang="en-US" dirty="0"/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Set all parameters </a:t>
                </a:r>
                <a:r>
                  <a:rPr lang="en-US" dirty="0" smtClean="0"/>
                  <a:t>equal: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sv-S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/>
                          </a:rPr>
                          <m:t>𝑃</m:t>
                        </m:r>
                      </m:num>
                      <m:den>
                        <m:r>
                          <a:rPr lang="sv-SE" b="0" i="1" smtClean="0">
                            <a:latin typeface="Cambria Math"/>
                          </a:rPr>
                          <m:t>𝐾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Proposed many times (since 1995):</a:t>
                </a:r>
              </a:p>
              <a:p>
                <a:pPr marL="709613" lvl="1" indent="0">
                  <a:buNone/>
                  <a:tabLst>
                    <a:tab pos="5561013" algn="l"/>
                  </a:tabLst>
                </a:pPr>
                <a:r>
                  <a:rPr lang="en-US" dirty="0"/>
                  <a:t>Transmit Wiener/MMSE filter, 	Regularized zero-forcing,</a:t>
                </a:r>
                <a:br>
                  <a:rPr lang="en-US" dirty="0"/>
                </a:br>
                <a:r>
                  <a:rPr lang="en-US" dirty="0"/>
                  <a:t>Signal-to-leakage beamforming, 	Virtual SINR beamforming, Virtual-uplink MVDR beamforming, 	etc. 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/>
                  <a:t>Does it Perform Well?</a:t>
                </a:r>
              </a:p>
              <a:p>
                <a:pPr lvl="1">
                  <a:tabLst>
                    <a:tab pos="3589338" algn="l"/>
                  </a:tabLst>
                </a:pPr>
                <a:r>
                  <a:rPr lang="en-US" dirty="0"/>
                  <a:t>Symmetric scenarios: 	Yes, no reason to give different priorities!</a:t>
                </a:r>
              </a:p>
              <a:p>
                <a:pPr lvl="1">
                  <a:tabLst>
                    <a:tab pos="3589338" algn="l"/>
                  </a:tabLst>
                </a:pPr>
                <a:r>
                  <a:rPr lang="en-US" dirty="0"/>
                  <a:t>Asymmetric scenarios: 	Okay, but can be improved</a:t>
                </a:r>
              </a:p>
              <a:p>
                <a:pPr marL="709613" lvl="1" indent="0">
                  <a:buNone/>
                  <a:tabLst>
                    <a:tab pos="5561013" algn="l"/>
                  </a:tabLst>
                </a:pPr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904656"/>
              </a:xfrm>
              <a:blipFill rotWithShape="1">
                <a:blip r:embed="rId2"/>
                <a:stretch>
                  <a:fillRect l="-1798" t="-723" b="-155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NOW-book\Tutorial\N# Spring School 2014\beamforming-parametrization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26" y="838800"/>
            <a:ext cx="4149391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milbjo\Documents\NOW-book\Tutorial\N# Spring School 2014\beamforming-heurist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26" y="3203773"/>
            <a:ext cx="3985202" cy="12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2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Beamforming at any </a:t>
            </a:r>
            <a:r>
              <a:rPr lang="en-US" dirty="0" smtClean="0"/>
              <a:t>SNR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One BS with 4 antennas </a:t>
            </a:r>
          </a:p>
          <a:p>
            <a:pPr lvl="1"/>
            <a:r>
              <a:rPr lang="en-US" dirty="0" smtClean="0"/>
              <a:t>4 single-antenna users</a:t>
            </a:r>
          </a:p>
          <a:p>
            <a:pPr lvl="1"/>
            <a:r>
              <a:rPr lang="en-US" dirty="0" smtClean="0"/>
              <a:t>Maximize sum information rate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Beamforming Schemes</a:t>
            </a:r>
          </a:p>
          <a:p>
            <a:pPr lvl="1"/>
            <a:r>
              <a:rPr lang="en-US" dirty="0" smtClean="0"/>
              <a:t>Optimal beamforming</a:t>
            </a:r>
            <a:br>
              <a:rPr lang="en-US" dirty="0" smtClean="0"/>
            </a:br>
            <a:r>
              <a:rPr lang="en-US" dirty="0" smtClean="0"/>
              <a:t>(BRB algorithm)</a:t>
            </a:r>
          </a:p>
          <a:p>
            <a:pPr lvl="1"/>
            <a:r>
              <a:rPr lang="en-US" dirty="0" smtClean="0"/>
              <a:t>Transmit MMSE filter</a:t>
            </a:r>
            <a:br>
              <a:rPr lang="en-US" dirty="0" smtClean="0"/>
            </a:br>
            <a:r>
              <a:rPr lang="en-US" dirty="0" smtClean="0"/>
              <a:t>(regularized ZFBF)</a:t>
            </a:r>
          </a:p>
          <a:p>
            <a:pPr lvl="1"/>
            <a:r>
              <a:rPr lang="en-US" dirty="0" smtClean="0"/>
              <a:t>ZFBF</a:t>
            </a:r>
          </a:p>
          <a:p>
            <a:pPr lvl="1"/>
            <a:r>
              <a:rPr lang="en-US" dirty="0" smtClean="0"/>
              <a:t>MRT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210002" y="1059735"/>
            <a:ext cx="4248472" cy="171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marL="204788"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b="1" kern="0" noProof="0" dirty="0" smtClean="0">
                <a:latin typeface="+mn-lt"/>
              </a:rPr>
              <a:t>Observations</a:t>
            </a:r>
            <a:endParaRPr kumimoji="0" lang="en-US" sz="2200" b="1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55600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>
                <a:solidFill>
                  <a:srgbClr val="000000"/>
                </a:solidFill>
                <a:latin typeface="Verdana"/>
              </a:rPr>
              <a:t>MRT good at low SNR</a:t>
            </a:r>
          </a:p>
          <a:p>
            <a:pPr marL="355600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>
                <a:solidFill>
                  <a:srgbClr val="000000"/>
                </a:solidFill>
                <a:latin typeface="Verdana"/>
              </a:rPr>
              <a:t>ZFBF good at high SNR</a:t>
            </a:r>
          </a:p>
          <a:p>
            <a:pPr marL="355600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Transmit MMSE always good</a:t>
            </a:r>
            <a:endParaRPr lang="en-US" sz="2000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137994" y="916859"/>
            <a:ext cx="4248472" cy="185486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4788" lvl="0" indent="-204788" algn="ctr" defTabSz="1042988">
              <a:spcBef>
                <a:spcPct val="20000"/>
              </a:spcBef>
              <a:buClr>
                <a:srgbClr val="808080"/>
              </a:buClr>
              <a:defRPr/>
            </a:pPr>
            <a:endParaRPr lang="en-US" sz="2000" kern="0" dirty="0" smtClean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4338" name="Picture 2" descr="C:\Users\emilbjo\Documents\NOW-book\Tutorial\N# Spring School 2014\figure4antennas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78" y="2963279"/>
            <a:ext cx="6408712" cy="41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Behavior: </a:t>
            </a:r>
            <a:r>
              <a:rPr lang="en-US" dirty="0" smtClean="0"/>
              <a:t>Massive MIMO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>
                    <a:sym typeface="Wingdings" pitchFamily="2" charset="2"/>
                  </a:rPr>
                  <a:t>Many Antennas: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  <a:sym typeface="Wingdings" pitchFamily="2" charset="2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  <a:sym typeface="Wingdings" pitchFamily="2" charset="2"/>
                      </a:rPr>
                      <m:t>→∞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fixed)</a:t>
                </a:r>
                <a:endParaRPr lang="en-US" dirty="0"/>
              </a:p>
              <a:p>
                <a:pPr lvl="1"/>
                <a:r>
                  <a:rPr lang="en-US" dirty="0" smtClean="0"/>
                  <a:t>Behavior depends on channel model</a:t>
                </a:r>
              </a:p>
              <a:p>
                <a:pPr lvl="1"/>
                <a:r>
                  <a:rPr lang="en-US" dirty="0" smtClean="0"/>
                  <a:t>Suppose: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𝐾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 </m:t>
                    </m:r>
                    <m:r>
                      <a:rPr lang="sv-SE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𝐶𝑁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sv-SE" b="1" i="1" smtClean="0">
                        <a:latin typeface="Cambria Math"/>
                        <a:ea typeface="Cambria Math"/>
                      </a:rPr>
                      <m:t>𝟎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sv-SE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sv-SE" b="1" i="0" smtClean="0">
                            <a:latin typeface="Cambria Math"/>
                            <a:ea typeface="Cambria Math"/>
                          </a:rPr>
                          <m:t>𝐈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sub>
                    </m:sSub>
                    <m:r>
                      <a:rPr lang="sv-SE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err="1" smtClean="0"/>
                  <a:t>Asymptotics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𝐸</m:t>
                    </m:r>
                    <m:r>
                      <a:rPr lang="sv-SE" i="1" smtClean="0">
                        <a:latin typeface="Cambria Math"/>
                      </a:rPr>
                      <m:t>{</m:t>
                    </m:r>
                    <m:sSup>
                      <m:sSupPr>
                        <m:ctrlPr>
                          <a:rPr lang="sv-SE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sv-SE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sv-SE" b="1">
                                    <a:latin typeface="Cambria Math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sv-SE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sv-SE" b="0" i="1" smtClean="0">
                        <a:latin typeface="Cambria Math"/>
                      </a:rPr>
                      <m:t>}=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sv-SE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𝐸</m:t>
                    </m:r>
                    <m:r>
                      <a:rPr lang="sv-SE" b="0" i="0" smtClean="0">
                        <a:latin typeface="Cambria Math"/>
                      </a:rPr>
                      <m:t>{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sv-SE" b="1" i="0" smtClean="0">
                            <a:latin typeface="Cambria Math"/>
                          </a:rPr>
                          <m:t>|</m:t>
                        </m:r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sv-SE" i="1">
                            <a:latin typeface="Cambria Math"/>
                          </a:rPr>
                          <m:t>𝐻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|}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sv-SE" b="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sv-SE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r>
                  <a:rPr lang="en-US" dirty="0">
                    <a:sym typeface="Wingdings" pitchFamily="2" charset="2"/>
                  </a:rPr>
                  <a:t>Inverse  Project orthogonal to </a:t>
                </a:r>
                <a:r>
                  <a:rPr lang="en-US" dirty="0" smtClean="0">
                    <a:sym typeface="Wingdings" pitchFamily="2" charset="2"/>
                  </a:rPr>
                  <a:t>co-users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pPr marL="295275" lvl="1" indent="0">
                  <a:buNone/>
                </a:pPr>
                <a:endParaRPr lang="en-US" dirty="0" smtClean="0">
                  <a:sym typeface="Wingdings" pitchFamily="2" charset="2"/>
                </a:endParaRPr>
              </a:p>
              <a:p>
                <a:pPr marL="295275" lvl="1" indent="0"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295275" lvl="1" indent="0">
                  <a:buNone/>
                </a:pPr>
                <a:endParaRPr lang="en-US" dirty="0" smtClean="0">
                  <a:sym typeface="Wingdings" pitchFamily="2" charset="2"/>
                </a:endParaRPr>
              </a:p>
              <a:p>
                <a:pPr lvl="1"/>
                <a:r>
                  <a:rPr lang="en-US" dirty="0" smtClean="0">
                    <a:sym typeface="Wingdings" pitchFamily="2" charset="2"/>
                  </a:rPr>
                  <a:t>Once again: </a:t>
                </a:r>
                <a:r>
                  <a:rPr lang="en-US" dirty="0">
                    <a:sym typeface="Wingdings" pitchFamily="2" charset="2"/>
                  </a:rPr>
                  <a:t>Zero-forcing beamforming (ZFBF)</a:t>
                </a:r>
                <a:endParaRPr lang="en-US" dirty="0"/>
              </a:p>
              <a:p>
                <a:pPr lvl="1"/>
                <a:endParaRPr lang="sv-SE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87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C:\Users\emilbjo\Documents\NOW-book\Tutorial\N# Spring School 2014\beamforming-largeantenn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948" y="3203773"/>
            <a:ext cx="4695198" cy="141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ultiply 16"/>
          <p:cNvSpPr/>
          <p:nvPr/>
        </p:nvSpPr>
        <p:spPr bwMode="auto">
          <a:xfrm>
            <a:off x="3963076" y="3513355"/>
            <a:ext cx="1224136" cy="792088"/>
          </a:xfrm>
          <a:prstGeom prst="mathMultiply">
            <a:avLst/>
          </a:prstGeom>
          <a:solidFill>
            <a:srgbClr val="C00000">
              <a:alpha val="8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4053086" y="3203773"/>
            <a:ext cx="522058" cy="47514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 txBox="1">
                <a:spLocks/>
              </p:cNvSpPr>
              <p:nvPr/>
            </p:nvSpPr>
            <p:spPr bwMode="auto">
              <a:xfrm>
                <a:off x="1313458" y="5396395"/>
                <a:ext cx="8424936" cy="16958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04788" marR="0" lvl="0" indent="-204788" algn="ctr" defTabSz="1042988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lang="en-US" sz="2000" b="1" kern="0" dirty="0" smtClean="0">
                    <a:latin typeface="+mn-lt"/>
                  </a:rPr>
                  <a:t>Note</a:t>
                </a:r>
                <a:endParaRPr kumimoji="0" lang="en-US" sz="2200" b="1" i="0" u="none" strike="noStrike" kern="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504825" lvl="1" indent="-209550" defTabSz="1042988">
                  <a:spcBef>
                    <a:spcPct val="20000"/>
                  </a:spcBef>
                  <a:buFont typeface="Verdana" pitchFamily="34" charset="0"/>
                  <a:buChar char="-"/>
                  <a:tabLst>
                    <a:tab pos="5741988" algn="l"/>
                  </a:tabLst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Verdana"/>
                  </a:rPr>
                  <a:t>User channels become orthogonal </a:t>
                </a:r>
              </a:p>
              <a:p>
                <a:pPr marL="504825" lvl="1" indent="-209550" defTabSz="1042988">
                  <a:spcBef>
                    <a:spcPct val="20000"/>
                  </a:spcBef>
                  <a:buFont typeface="Verdana" pitchFamily="34" charset="0"/>
                  <a:buChar char="-"/>
                  <a:tabLst>
                    <a:tab pos="5741988" algn="l"/>
                  </a:tabLst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Verdana"/>
                  </a:rPr>
                  <a:t>Consequence: Interference vanish as </a:t>
                </a:r>
                <a14:m>
                  <m:oMath xmlns:m="http://schemas.openxmlformats.org/officeDocument/2006/math">
                    <m:r>
                      <a:rPr lang="sv-SE" sz="2000" b="0" i="1" kern="0" smtClean="0">
                        <a:solidFill>
                          <a:srgbClr val="000000"/>
                        </a:solidFill>
                        <a:latin typeface="Cambria Math"/>
                      </a:rPr>
                      <m:t>𝑁</m:t>
                    </m:r>
                    <m:r>
                      <a:rPr lang="sv-SE" sz="2000" b="0" i="1" kern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sz="2000" kern="0" dirty="0" smtClean="0">
                    <a:solidFill>
                      <a:srgbClr val="000000"/>
                    </a:solidFill>
                    <a:latin typeface="Verdana"/>
                  </a:rPr>
                  <a:t> also with MRT</a:t>
                </a:r>
              </a:p>
              <a:p>
                <a:pPr marL="504825" lvl="1" indent="-209550" defTabSz="1042988">
                  <a:spcBef>
                    <a:spcPct val="20000"/>
                  </a:spcBef>
                  <a:buFont typeface="Verdana" pitchFamily="34" charset="0"/>
                  <a:buChar char="-"/>
                  <a:tabLst>
                    <a:tab pos="5741988" algn="l"/>
                  </a:tabLst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Verdana"/>
                  </a:rPr>
                  <a:t>But: MRT is </a:t>
                </a:r>
                <a:r>
                  <a:rPr lang="en-US" sz="2000" i="1" kern="0" dirty="0" smtClean="0">
                    <a:solidFill>
                      <a:srgbClr val="000000"/>
                    </a:solidFill>
                    <a:latin typeface="Verdana"/>
                  </a:rPr>
                  <a:t>not</a:t>
                </a:r>
                <a:r>
                  <a:rPr lang="en-US" sz="2000" kern="0" dirty="0" smtClean="0">
                    <a:solidFill>
                      <a:srgbClr val="000000"/>
                    </a:solidFill>
                    <a:latin typeface="Verdana"/>
                  </a:rPr>
                  <a:t> asymptotically optimal!</a:t>
                </a:r>
              </a:p>
              <a:p>
                <a:pPr marL="504825" lvl="1" indent="-209550" defTabSz="1042988">
                  <a:spcBef>
                    <a:spcPct val="20000"/>
                  </a:spcBef>
                  <a:buFont typeface="Verdana" pitchFamily="34" charset="0"/>
                  <a:buChar char="-"/>
                  <a:tabLst>
                    <a:tab pos="5741988" algn="l"/>
                  </a:tabLst>
                </a:pPr>
                <a:endParaRPr lang="en-US" sz="2000" kern="0" dirty="0">
                  <a:solidFill>
                    <a:srgbClr val="000000"/>
                  </a:solidFill>
                  <a:latin typeface="Verdana"/>
                </a:endParaRPr>
              </a:p>
            </p:txBody>
          </p:sp>
        </mc:Choice>
        <mc:Fallback xmlns=""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3458" y="5396395"/>
                <a:ext cx="8424936" cy="1695810"/>
              </a:xfrm>
              <a:prstGeom prst="rect">
                <a:avLst/>
              </a:prstGeom>
              <a:blipFill rotWithShape="1">
                <a:blip r:embed="rId4"/>
                <a:stretch>
                  <a:fillRect t="-179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/>
          <p:cNvSpPr/>
          <p:nvPr/>
        </p:nvSpPr>
        <p:spPr bwMode="auto">
          <a:xfrm>
            <a:off x="1313458" y="5301440"/>
            <a:ext cx="8424936" cy="179076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4788" lvl="0" indent="-204788" algn="ctr" defTabSz="1042988">
              <a:spcBef>
                <a:spcPct val="20000"/>
              </a:spcBef>
              <a:buClr>
                <a:srgbClr val="808080"/>
              </a:buClr>
              <a:defRPr/>
            </a:pPr>
            <a:endParaRPr lang="en-US" sz="2000" kern="0" dirty="0" smtClean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24" name="Picture 3" descr="C:\Users\emilbjo\Documents\Presentationer\ISY-dagen\figure_scenari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34" y="868953"/>
            <a:ext cx="4104456" cy="183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31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Behavior: Massive </a:t>
            </a:r>
            <a:r>
              <a:rPr lang="en-US" dirty="0" smtClean="0"/>
              <a:t>MIMO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10 users, SNR is 15 dB</a:t>
            </a:r>
          </a:p>
          <a:p>
            <a:pPr lvl="1"/>
            <a:r>
              <a:rPr lang="en-US" dirty="0" smtClean="0"/>
              <a:t>Beamforming: Transmit MMSE (regularized ZF), ZFBF, and MRT</a:t>
            </a:r>
          </a:p>
          <a:p>
            <a:pPr lvl="1"/>
            <a:r>
              <a:rPr lang="en-US" dirty="0" smtClean="0"/>
              <a:t>Multi-cell case: Pilot contamination is 30 dB weaker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7170" name="Picture 2" descr="C:\Users\emilbjo\Documents\NOW-book\Tutorial\N# Spring School 2014\simulation_singlece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996080"/>
            <a:ext cx="5217689" cy="31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milbjo\Documents\NOW-book\Tutorial\N# Spring School 2014\simulation_multice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14" y="3989542"/>
            <a:ext cx="5228457" cy="31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73498" y="3589432"/>
            <a:ext cx="2448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Single-cell case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2090" y="3576079"/>
            <a:ext cx="2448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Multi-cell case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980038" y="4437788"/>
            <a:ext cx="0" cy="79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2681610" y="4427909"/>
            <a:ext cx="18818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Constant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gap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8442250" y="4715941"/>
            <a:ext cx="576064" cy="648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7424456" y="5364013"/>
            <a:ext cx="18818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Vanishing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gap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105546" y="2899181"/>
            <a:ext cx="6552728" cy="499112"/>
            <a:chOff x="6413840" y="2817412"/>
            <a:chExt cx="6048672" cy="1277139"/>
          </a:xfrm>
        </p:grpSpPr>
        <p:sp>
          <p:nvSpPr>
            <p:cNvPr id="20" name="Content Placeholder 2"/>
            <p:cNvSpPr txBox="1">
              <a:spLocks/>
            </p:cNvSpPr>
            <p:nvPr/>
          </p:nvSpPr>
          <p:spPr bwMode="auto">
            <a:xfrm>
              <a:off x="6413840" y="2960286"/>
              <a:ext cx="6048672" cy="1005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04788" marR="0" lvl="0" indent="-204788" algn="ctr" defTabSz="1042988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Tx/>
                <a:tabLst/>
                <a:defRPr/>
              </a:pPr>
              <a:r>
                <a:rPr lang="en-US" sz="2000" kern="0" dirty="0" smtClean="0">
                  <a:latin typeface="+mn-lt"/>
                </a:rPr>
                <a:t>Large difference between ZF/MMSE and MRT!</a:t>
              </a:r>
              <a:endParaRPr lang="en-US" sz="2000" kern="0" dirty="0">
                <a:solidFill>
                  <a:srgbClr val="000000"/>
                </a:solidFill>
                <a:latin typeface="Verdana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6514651" y="2817412"/>
              <a:ext cx="5947861" cy="1277139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4788" lvl="0" indent="-204788" algn="ctr" defTabSz="1042988">
                <a:spcBef>
                  <a:spcPct val="20000"/>
                </a:spcBef>
                <a:buClr>
                  <a:srgbClr val="808080"/>
                </a:buClr>
                <a:defRPr/>
              </a:pPr>
              <a:endParaRPr lang="en-US" sz="2000" kern="0" dirty="0" smtClean="0">
                <a:solidFill>
                  <a:srgbClr val="000000"/>
                </a:solidFill>
                <a:latin typeface="Verdana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>
            <a:off x="6210002" y="5229876"/>
            <a:ext cx="108012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5849962" y="4922673"/>
            <a:ext cx="1881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4-5x</a:t>
            </a:r>
          </a:p>
        </p:txBody>
      </p:sp>
    </p:spTree>
    <p:extLst>
      <p:ext uri="{BB962C8B-B14F-4D97-AF65-F5344CB8AC3E}">
        <p14:creationId xmlns:p14="http://schemas.microsoft.com/office/powerpoint/2010/main" val="30428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Signal processing for optimal radio resource management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 March 2014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Extension: Any Dynamic Cooperation Clusters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904656"/>
              </a:xfrm>
            </p:spPr>
            <p:txBody>
              <a:bodyPr/>
              <a:lstStyle/>
              <a:p>
                <a:r>
                  <a:rPr lang="en-US" dirty="0" smtClean="0"/>
                  <a:t>Any </a:t>
                </a:r>
                <a:r>
                  <a:rPr lang="en-US" dirty="0"/>
                  <a:t>Resource </a:t>
                </a:r>
                <a:r>
                  <a:rPr lang="en-US" dirty="0" smtClean="0"/>
                  <a:t>Management Problem is Solved </a:t>
                </a:r>
                <a:r>
                  <a:rPr lang="en-US" dirty="0"/>
                  <a:t>by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spcAft>
                    <a:spcPts val="1800"/>
                  </a:spcAft>
                  <a:buNone/>
                </a:pPr>
                <a:endParaRPr lang="en-US" dirty="0" smtClean="0"/>
              </a:p>
              <a:p>
                <a:pPr>
                  <a:spcAft>
                    <a:spcPts val="0"/>
                  </a:spcAft>
                </a:pPr>
                <a:r>
                  <a:rPr lang="en-US" dirty="0" smtClean="0"/>
                  <a:t>Parameters</a:t>
                </a:r>
              </a:p>
              <a:p>
                <a:pPr lvl="1"/>
                <a:r>
                  <a:rPr lang="en-US" dirty="0"/>
                  <a:t>Priority of 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Impact of </a:t>
                </a:r>
                <a:r>
                  <a:rPr lang="en-US" dirty="0" smtClean="0"/>
                  <a:t>Constraint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Total: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 dirty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sv-SE" i="1" dirty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+</m:t>
                    </m:r>
                    <m:r>
                      <a:rPr lang="en-US" i="1" dirty="0">
                        <a:latin typeface="Cambria Math"/>
                      </a:rPr>
                      <m:t>𝐿</m:t>
                    </m:r>
                    <m:r>
                      <a:rPr lang="en-US" i="1" dirty="0">
                        <a:latin typeface="Cambria Math"/>
                      </a:rPr>
                      <m:t>–2</m:t>
                    </m:r>
                  </m:oMath>
                </a14:m>
                <a:r>
                  <a:rPr lang="en-US" dirty="0"/>
                  <a:t> positive </a:t>
                </a:r>
                <a:r>
                  <a:rPr lang="en-US" dirty="0" smtClean="0"/>
                  <a:t>parameters (due to sum constraints)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904656"/>
              </a:xfrm>
              <a:blipFill rotWithShape="1">
                <a:blip r:embed="rId2"/>
                <a:stretch>
                  <a:fillRect l="-1798" t="-7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/>
          <p:cNvSpPr/>
          <p:nvPr/>
        </p:nvSpPr>
        <p:spPr bwMode="auto">
          <a:xfrm>
            <a:off x="4625826" y="5580037"/>
            <a:ext cx="284612" cy="648072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4921838" y="5717486"/>
            <a:ext cx="53892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Lagrange multipliers of “Easy” problem</a:t>
            </a:r>
            <a:endParaRPr lang="en-US" sz="2000" kern="0" baseline="0" dirty="0" smtClean="0">
              <a:latin typeface="+mn-lt"/>
            </a:endParaRPr>
          </a:p>
        </p:txBody>
      </p:sp>
      <p:pic>
        <p:nvPicPr>
          <p:cNvPr id="1027" name="Picture 3" descr="C:\Users\emilbjo\Documents\NOW-book\Tutorial\PIMRC 2013\Section 1-3 Slides\optimal-beamforming-n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50" y="1671100"/>
            <a:ext cx="8568951" cy="340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6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macros}&#10;\usepackage{amsmath}&#10;\usepackage{amssymb}&#10;\usepackage{amsthm}&#10;&#10;\begin{document}&#10;$\mathcal{C}_k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21,00008"/>
  <p:tag name="PICTUREFILESIZE" val="16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macros}&#10;\usepackage{amsmath}&#10;\usepackage{amssymb}&#10;\usepackage{amsthm}&#10;&#10;\begin{document}&#10;$\mathcal{D}_k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25,98008"/>
  <p:tag name="PICTUREFILESIZE" val="1953"/>
</p:tagLst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14528</TotalTime>
  <Words>7655</Words>
  <Application>Microsoft Office PowerPoint</Application>
  <PresentationFormat>Custom</PresentationFormat>
  <Paragraphs>1847</Paragraphs>
  <Slides>125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3" baseType="lpstr">
      <vt:lpstr>Arial</vt:lpstr>
      <vt:lpstr>Verdana</vt:lpstr>
      <vt:lpstr>CMMI10</vt:lpstr>
      <vt:lpstr>Courier New</vt:lpstr>
      <vt:lpstr>Times</vt:lpstr>
      <vt:lpstr>Cambria Math</vt:lpstr>
      <vt:lpstr>Wingdings</vt:lpstr>
      <vt:lpstr>KTH Eng Logo</vt:lpstr>
      <vt:lpstr>Signal Processing for  Optimal Radio Resource Management: Fundamentals and Recent Multi-Cell Advances</vt:lpstr>
      <vt:lpstr>Biography: Emil Björnson</vt:lpstr>
      <vt:lpstr>Book Reference</vt:lpstr>
      <vt:lpstr>General Outline</vt:lpstr>
      <vt:lpstr>PowerPoint Presentation</vt:lpstr>
      <vt:lpstr>Outline: Part 1 – Fundamentals</vt:lpstr>
      <vt:lpstr>PowerPoint Presentation</vt:lpstr>
      <vt:lpstr>Introduction</vt:lpstr>
      <vt:lpstr>Introduction: Evolving Networks for Higher Traffic</vt:lpstr>
      <vt:lpstr>Introduction: Preliminary Definitions</vt:lpstr>
      <vt:lpstr>Introduction: Multi-Antenna Transmission</vt:lpstr>
      <vt:lpstr>Introduction: Multi-Antenna Transmission (2)</vt:lpstr>
      <vt:lpstr>Introduction: From Single-Cell to Multi-Cell</vt:lpstr>
      <vt:lpstr>Basic Multi-Cell Coordination Structure</vt:lpstr>
      <vt:lpstr>Example: Ideal Joint Transmission</vt:lpstr>
      <vt:lpstr>Example: Wyner Model</vt:lpstr>
      <vt:lpstr>Example: Coordinated Beamforming</vt:lpstr>
      <vt:lpstr>Example: Soft-Cell Coordination</vt:lpstr>
      <vt:lpstr>Example: Cognitive Radio</vt:lpstr>
      <vt:lpstr>Optimizing Resource Management: First Definition</vt:lpstr>
      <vt:lpstr>Multi-Cell System Model</vt:lpstr>
      <vt:lpstr>Multi-Cell System Model: Dynamic Cooperation Clusters</vt:lpstr>
      <vt:lpstr>Multi-Cell System Model: Dynamic Cooperation Clusters (2)</vt:lpstr>
      <vt:lpstr>Multi-Cell System Model: Power Constraints</vt:lpstr>
      <vt:lpstr>Multi-Cell System Model: Power Constraints (2)</vt:lpstr>
      <vt:lpstr>Introduction: How to Measure User Performance?</vt:lpstr>
      <vt:lpstr>Introduction: Generic Measure User Performance</vt:lpstr>
      <vt:lpstr>PowerPoint Presentation</vt:lpstr>
      <vt:lpstr>PowerPoint Presentation</vt:lpstr>
      <vt:lpstr>Problem Formulation</vt:lpstr>
      <vt:lpstr>Performance Region</vt:lpstr>
      <vt:lpstr>Performance Region (2)</vt:lpstr>
      <vt:lpstr>Performance Region (3)</vt:lpstr>
      <vt:lpstr>Performance Region (4)</vt:lpstr>
      <vt:lpstr>Performance Region (5)</vt:lpstr>
      <vt:lpstr>PowerPoint Presentation</vt:lpstr>
      <vt:lpstr>PowerPoint Presentation</vt:lpstr>
      <vt:lpstr>Subjective Approach</vt:lpstr>
      <vt:lpstr>Subjective Approach (2)</vt:lpstr>
      <vt:lpstr>Subjective Approach (3)</vt:lpstr>
      <vt:lpstr>Complexity of Single-Objective Optimization Problems</vt:lpstr>
      <vt:lpstr>Complexity of Resource Management Problems</vt:lpstr>
      <vt:lpstr>Complexity of Resource Management Problems (2)</vt:lpstr>
      <vt:lpstr>Classification of Resource Management Problems</vt:lpstr>
      <vt:lpstr>Complexity Example 1: The “Easy” Problem</vt:lpstr>
      <vt:lpstr>Complexity Example 2: Max-Min Fairness</vt:lpstr>
      <vt:lpstr>Complexity Example 2: Max-Min Fairness (2)</vt:lpstr>
      <vt:lpstr>Complexity Example 2: Max-Min Fairness (3)</vt:lpstr>
      <vt:lpstr>Complexity Example 3: Weighted Sum Performance</vt:lpstr>
      <vt:lpstr>Complexity Example 3: Weighted Sum Performance (2)</vt:lpstr>
      <vt:lpstr>Complexity Example 3: Weighted Sum Performance (3)</vt:lpstr>
      <vt:lpstr>Complexity Example 3: Weighted Sum Performance (4)</vt:lpstr>
      <vt:lpstr>Complexity Example 3: Weighted Sum Performance (5)</vt:lpstr>
      <vt:lpstr>Complexity Example 3: Weighted Sum Performance (6)</vt:lpstr>
      <vt:lpstr>Summary: Complexity of Resource Management Problems</vt:lpstr>
      <vt:lpstr>Summary: Complexity of Resource Management (2)</vt:lpstr>
      <vt:lpstr>Summary: Complexity of Resource Management (3)</vt:lpstr>
      <vt:lpstr>PowerPoint Presentation</vt:lpstr>
      <vt:lpstr>PowerPoint Presentation</vt:lpstr>
      <vt:lpstr>Many Network Performance Metrics</vt:lpstr>
      <vt:lpstr>Basic Properties</vt:lpstr>
      <vt:lpstr>Visualization</vt:lpstr>
      <vt:lpstr>Example: Optimization of Future Networks</vt:lpstr>
      <vt:lpstr>Example: Optimization of Future Networks (2)</vt:lpstr>
      <vt:lpstr>Example: Optimization of Future Networks (3)</vt:lpstr>
      <vt:lpstr>Example: Results</vt:lpstr>
      <vt:lpstr>Example: Results (2)</vt:lpstr>
      <vt:lpstr>Summary</vt:lpstr>
      <vt:lpstr>PowerPoint Presentation</vt:lpstr>
      <vt:lpstr>PowerPoint Presentation</vt:lpstr>
      <vt:lpstr>Summary: Part 1</vt:lpstr>
      <vt:lpstr>Coffee Break</vt:lpstr>
      <vt:lpstr>PowerPoint Presentation</vt:lpstr>
      <vt:lpstr>Outline: Part 2 – Recent Advances</vt:lpstr>
      <vt:lpstr>PowerPoint Presentation</vt:lpstr>
      <vt:lpstr>Robustness to Imperfect Channel Knowledge</vt:lpstr>
      <vt:lpstr>Modeling Imperfect CSI</vt:lpstr>
      <vt:lpstr>Robust Resource Management</vt:lpstr>
      <vt:lpstr>Robust Resource Management (2)</vt:lpstr>
      <vt:lpstr>Robust Resource Management (3)</vt:lpstr>
      <vt:lpstr>S-Procedure</vt:lpstr>
      <vt:lpstr>Solving Robust “Easy” Problem</vt:lpstr>
      <vt:lpstr>Simulation Examples</vt:lpstr>
      <vt:lpstr>Simulation Examples (2)</vt:lpstr>
      <vt:lpstr>Summary: Robust Resource Management</vt:lpstr>
      <vt:lpstr>PowerPoint Presentation</vt:lpstr>
      <vt:lpstr>PowerPoint Presentation</vt:lpstr>
      <vt:lpstr>Line-of-Sight and Non-Line-of-Sight Transmission</vt:lpstr>
      <vt:lpstr>Structure of Optimal Beamforming</vt:lpstr>
      <vt:lpstr>Structure of Optimal Beamforming (2)</vt:lpstr>
      <vt:lpstr>Structure of Optimal Beamforming (3)</vt:lpstr>
      <vt:lpstr>Structure of Optimal Beamforming: Summary</vt:lpstr>
      <vt:lpstr>Asymptotic Behavior: Signal-to-noise ratio (SNR)</vt:lpstr>
      <vt:lpstr>Geometric Interpretation</vt:lpstr>
      <vt:lpstr>Heuristic Beamforming at any SNR</vt:lpstr>
      <vt:lpstr>Heuristic Beamforming at any SNR (2)</vt:lpstr>
      <vt:lpstr>Asymptotic Behavior: Massive MIMO</vt:lpstr>
      <vt:lpstr>Asymptotic Behavior: Massive MIMO (2)</vt:lpstr>
      <vt:lpstr>Extension: Any Dynamic Cooperation Clusters</vt:lpstr>
      <vt:lpstr>Summary</vt:lpstr>
      <vt:lpstr>PowerPoint Presentation</vt:lpstr>
      <vt:lpstr>PowerPoint Presentation</vt:lpstr>
      <vt:lpstr>Centralized vs. Distributed Deployments</vt:lpstr>
      <vt:lpstr>Distributed Optimization</vt:lpstr>
      <vt:lpstr>Example: Dual Decomposition</vt:lpstr>
      <vt:lpstr>Example: Dual Decomposition (2)</vt:lpstr>
      <vt:lpstr>Example: Dual Decomposition (3)</vt:lpstr>
      <vt:lpstr>Example: Max-Min Fairness</vt:lpstr>
      <vt:lpstr>Summary: Distributed Resource Management</vt:lpstr>
      <vt:lpstr>PowerPoint Presentation</vt:lpstr>
      <vt:lpstr>PowerPoint Presentation</vt:lpstr>
      <vt:lpstr>Adapting to Transceiver Hardware Impairments</vt:lpstr>
      <vt:lpstr>Non-Linear Systems</vt:lpstr>
      <vt:lpstr>Orthogonal frequency-division multiplexing (OFDM)</vt:lpstr>
      <vt:lpstr>Definition and Interpretation</vt:lpstr>
      <vt:lpstr>Resource Management with Hardware Impairments</vt:lpstr>
      <vt:lpstr>Resource Management with Hardware Impairments</vt:lpstr>
      <vt:lpstr>Resource Management with Hardware Impairments (2)</vt:lpstr>
      <vt:lpstr>Resource Management with Hardware Impairments (3)</vt:lpstr>
      <vt:lpstr>Summary</vt:lpstr>
      <vt:lpstr>PowerPoint Presentation</vt:lpstr>
      <vt:lpstr>PowerPoint Presentation</vt:lpstr>
      <vt:lpstr>Summary</vt:lpstr>
      <vt:lpstr>Many Open Problems</vt:lpstr>
      <vt:lpstr>Thank You!</vt:lpstr>
    </vt:vector>
  </TitlesOfParts>
  <Manager>emil.bjornson@ee.kth.se</Manager>
  <Company>KTH, SUPELEC &amp; LIU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 Processing for Optimal Radio Resource Management: Fundamentals and Recent Multi-Cell Advances</dc:title>
  <dc:subject>Communications &amp; Information Theory</dc:subject>
  <dc:creator>Emil Björnson</dc:creator>
  <cp:keywords/>
  <dc:description>Tutorial at Newcom# Spring School, 2014</dc:description>
  <cp:lastModifiedBy>Emil Björnson</cp:lastModifiedBy>
  <cp:revision>652</cp:revision>
  <cp:lastPrinted>2013-07-31T09:09:52Z</cp:lastPrinted>
  <dcterms:created xsi:type="dcterms:W3CDTF">2010-09-11T19:44:27Z</dcterms:created>
  <dcterms:modified xsi:type="dcterms:W3CDTF">2014-04-19T06:27:20Z</dcterms:modified>
</cp:coreProperties>
</file>